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9"/>
  </p:notesMasterIdLst>
  <p:sldIdLst>
    <p:sldId id="256" r:id="rId2"/>
    <p:sldId id="257" r:id="rId3"/>
    <p:sldId id="258" r:id="rId4"/>
    <p:sldId id="314" r:id="rId5"/>
    <p:sldId id="370" r:id="rId6"/>
    <p:sldId id="377" r:id="rId7"/>
    <p:sldId id="378" r:id="rId8"/>
    <p:sldId id="376" r:id="rId9"/>
    <p:sldId id="405" r:id="rId10"/>
    <p:sldId id="271" r:id="rId11"/>
    <p:sldId id="381" r:id="rId12"/>
    <p:sldId id="327" r:id="rId13"/>
    <p:sldId id="383" r:id="rId14"/>
    <p:sldId id="385" r:id="rId15"/>
    <p:sldId id="384" r:id="rId16"/>
    <p:sldId id="389" r:id="rId17"/>
    <p:sldId id="400" r:id="rId18"/>
    <p:sldId id="386" r:id="rId19"/>
    <p:sldId id="387" r:id="rId20"/>
    <p:sldId id="391" r:id="rId21"/>
    <p:sldId id="390" r:id="rId22"/>
    <p:sldId id="392" r:id="rId23"/>
    <p:sldId id="394" r:id="rId24"/>
    <p:sldId id="395" r:id="rId25"/>
    <p:sldId id="396" r:id="rId26"/>
    <p:sldId id="398" r:id="rId27"/>
    <p:sldId id="401" r:id="rId28"/>
    <p:sldId id="397" r:id="rId29"/>
    <p:sldId id="403" r:id="rId30"/>
    <p:sldId id="399" r:id="rId31"/>
    <p:sldId id="402" r:id="rId32"/>
    <p:sldId id="404" r:id="rId33"/>
    <p:sldId id="408" r:id="rId34"/>
    <p:sldId id="406" r:id="rId35"/>
    <p:sldId id="407" r:id="rId36"/>
    <p:sldId id="410" r:id="rId37"/>
    <p:sldId id="411" r:id="rId38"/>
    <p:sldId id="353" r:id="rId39"/>
    <p:sldId id="359" r:id="rId40"/>
    <p:sldId id="380" r:id="rId41"/>
    <p:sldId id="374" r:id="rId42"/>
    <p:sldId id="375" r:id="rId43"/>
    <p:sldId id="368" r:id="rId44"/>
    <p:sldId id="362" r:id="rId45"/>
    <p:sldId id="369" r:id="rId46"/>
    <p:sldId id="272" r:id="rId47"/>
    <p:sldId id="275" r:id="rId48"/>
  </p:sldIdLst>
  <p:sldSz cx="9144000" cy="5143500" type="screen16x9"/>
  <p:notesSz cx="6858000" cy="9144000"/>
  <p:embeddedFontLst>
    <p:embeddedFont>
      <p:font typeface="IBM Plex Sans" panose="020B0503050203000203" pitchFamily="34" charset="0"/>
      <p:regular r:id="rId50"/>
      <p:bold r:id="rId51"/>
      <p:italic r:id="rId52"/>
      <p:boldItalic r:id="rId53"/>
    </p:embeddedFont>
    <p:embeddedFont>
      <p:font typeface="Pangolin" pitchFamily="2" charset="77"/>
      <p:regular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46"/>
    <p:restoredTop sz="93804"/>
  </p:normalViewPr>
  <p:slideViewPr>
    <p:cSldViewPr snapToGrid="0">
      <p:cViewPr varScale="1">
        <p:scale>
          <a:sx n="150" d="100"/>
          <a:sy n="150" d="100"/>
        </p:scale>
        <p:origin x="200"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8999be543d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8999be543d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CA"/>
              <a:t>Share your year, program and a fun fact about yourself</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698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8528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5514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6528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2150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8716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4144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9964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5565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1615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9668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0454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7105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3153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9024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202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3093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1480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1738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398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0352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63877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36598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24269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99be543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99be543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970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3391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34161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07903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7220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70312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8284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77094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75d1ae6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75d1ae6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672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10260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95024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875d1ae65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875d1ae65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10985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8999be543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8999be543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52231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89311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29657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4367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36363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8999be54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8999be54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8999be543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8999be543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7F7F7">
            <a:alpha val="9686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yorku.ca/colleges/bethune/events-workshops/workshop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ouac.on.ca/planning/which-application-should-i-use/" TargetMode="External"/><Relationship Id="rId5" Type="http://schemas.openxmlformats.org/officeDocument/2006/relationships/image" Target="../media/image5.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hyperlink" Target="https://grad.uwo.ca/admissions/apply.html" TargetMode="External"/><Relationship Id="rId3" Type="http://schemas.openxmlformats.org/officeDocument/2006/relationships/hyperlink" Target="https://form.apps06.yorku.ca/gaform/" TargetMode="External"/><Relationship Id="rId7" Type="http://schemas.openxmlformats.org/officeDocument/2006/relationships/hyperlink" Target="https://applygrad.mcmaster.ca/portal/start_your_app"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ouac.on.ca/apply/tmugrad/en_CA/profile/current-status" TargetMode="External"/><Relationship Id="rId5" Type="http://schemas.openxmlformats.org/officeDocument/2006/relationships/hyperlink" Target="https://admissions.sgs.utoronto.ca/apply/" TargetMode="External"/><Relationship Id="rId10" Type="http://schemas.openxmlformats.org/officeDocument/2006/relationships/image" Target="../media/image2.png"/><Relationship Id="rId4" Type="http://schemas.openxmlformats.org/officeDocument/2006/relationships/hyperlink" Target="https://apps4.sis.yorku.ca/Apps/WebObjects/AAS.woa/wa/DirectAction/student?" TargetMode="External"/><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bemoacademicconsulting.com/blog/college-letter-of-intent-sample" TargetMode="Externa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hyperlink" Target="https://www.yorku.ca/science/biology/how-to-apply/#:~:text=Master%20of%20Science%20(MSc)%20in,the%20Master%20of%20Science%20degree" TargetMode="External"/><Relationship Id="rId3" Type="http://schemas.openxmlformats.org/officeDocument/2006/relationships/image" Target="../media/image1.png"/><Relationship Id="rId7" Type="http://schemas.openxmlformats.org/officeDocument/2006/relationships/hyperlink" Target="https://www.uoguelph.ca/ovc/dvm-program-applicatio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moleculargenetics.utoronto.ca/grad-application-procedures" TargetMode="External"/><Relationship Id="rId5" Type="http://schemas.openxmlformats.org/officeDocument/2006/relationships/hyperlink" Target="https://forms2.dentistry.utoronto.ca/201055113968048" TargetMode="Externa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studentlife.utoronto.ca/wp-content/uploads/Guide-to-Writing-Personal-Statements-for-Further-Education.pdf"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owl.purdue.edu/owl/job_search_writing/preparing_an_application/writing_the_personal_statement/examples.html" TargetMode="External"/><Relationship Id="rId5" Type="http://schemas.openxmlformats.org/officeDocument/2006/relationships/image" Target="../media/image9.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owl.purdue.edu/owl/job_search_writing/preparing_an_application/writing_the_personal_statement/examples.html" TargetMode="Externa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owl.purdue.edu/owl/job_search_writing/preparing_an_application/writing_the_personal_statement/examples.html" TargetMode="Externa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owl.purdue.edu/owl/job_search_writing/preparing_an_application/writing_the_personal_statement/examples.html" TargetMode="Externa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owl.purdue.edu/owl/job_search_writing/preparing_an_application/writing_the_personal_statement/examples.html" TargetMode="Externa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owl.purdue.edu/owl/job_search_writing/preparing_an_application/writing_the_personal_statement/examples.html" TargetMode="Externa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owl.purdue.edu/owl/job_search_writing/preparing_an_application/writing_the_personal_statement/examples.html" TargetMode="Externa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docs.google.com/spreadsheets/d/1_fZYSa3hkDy-RHJif857ml3kcNEPvUfFzTAfoUpr-UU/edit?gid=0#gid=0" TargetMode="Externa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torontomu.ca/school-of-medicine/programs/md/application-requirements/#!accordion-1725387950818-gpa-requirement" TargetMode="External"/><Relationship Id="rId5" Type="http://schemas.openxmlformats.org/officeDocument/2006/relationships/hyperlink" Target="https://applymd.utoronto.ca/non-academic-requirements" TargetMode="Externa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s://cecs.uoguelph.ca/students-alumni/further-education/tips-writing-your-personal-statement" TargetMode="Externa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hyperlink" Target="https://www.yorku.ca/colleges/bethune/writing/?gad_source=1&amp;gclid=Cj0KCQjw6oi4BhD1ARIsAL6pox3Z7JSFY49ycj0Cjs1s0rZOvepC6TPkQ88dl2KYqMy4A7IQQOCUHeIaAs3fEALw_wcB&amp;gclsrc=aw.ds" TargetMode="External"/><Relationship Id="rId7"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www.yorku.ca/laps/writing-centre/"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owl.purdue.edu/" TargetMode="External"/><Relationship Id="rId7"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17.png"/><Relationship Id="rId4" Type="http://schemas.openxmlformats.org/officeDocument/2006/relationships/hyperlink" Target="https://www.grammarly.com/" TargetMode="External"/><Relationship Id="rId9"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hyperlink" Target="https://www.yorku.ca/uit/faculty-and-staff-services/software-and-app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hyperlink" Target="mailto:BCMENTOR@YORKU.CA"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682075" y="924800"/>
            <a:ext cx="7744800" cy="2676900"/>
          </a:xfrm>
          <a:prstGeom prst="rect">
            <a:avLst/>
          </a:prstGeom>
          <a:solidFill>
            <a:srgbClr val="728AB9"/>
          </a:solidFill>
          <a:ln w="76200" cap="flat" cmpd="sng">
            <a:solidFill>
              <a:srgbClr val="FDED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 name="Google Shape;55;p13"/>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solidFill>
                  <a:schemeClr val="lt1"/>
                </a:solidFill>
                <a:latin typeface="IBM Plex Sans"/>
                <a:ea typeface="IBM Plex Sans"/>
                <a:cs typeface="IBM Plex Sans"/>
                <a:sym typeface="IBM Plex Sans"/>
              </a:rPr>
              <a:t>Crafting Strong Professional School Applications</a:t>
            </a:r>
            <a:endParaRPr lang="en-CA" sz="4000" dirty="0">
              <a:solidFill>
                <a:schemeClr val="lt1"/>
              </a:solidFill>
              <a:latin typeface="IBM Plex Sans"/>
              <a:ea typeface="IBM Plex Sans"/>
              <a:cs typeface="IBM Plex Sans"/>
              <a:sym typeface="IBM Plex Sans"/>
            </a:endParaRPr>
          </a:p>
        </p:txBody>
      </p:sp>
      <p:pic>
        <p:nvPicPr>
          <p:cNvPr id="56" name="Google Shape;56;p13"/>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57" name="Google Shape;57;p13"/>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58" name="Google Shape;58;p13"/>
          <p:cNvSpPr txBox="1"/>
          <p:nvPr/>
        </p:nvSpPr>
        <p:spPr>
          <a:xfrm>
            <a:off x="2151600" y="2811200"/>
            <a:ext cx="4840800" cy="94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000" b="1">
                <a:solidFill>
                  <a:srgbClr val="FF744B"/>
                </a:solidFill>
                <a:highlight>
                  <a:srgbClr val="FF744B"/>
                </a:highlight>
                <a:latin typeface="Pangolin"/>
                <a:ea typeface="Pangolin"/>
                <a:cs typeface="Pangolin"/>
                <a:sym typeface="Pangolin"/>
              </a:rPr>
              <a:t>___</a:t>
            </a:r>
            <a:r>
              <a:rPr lang="en-CA" sz="2000" b="1">
                <a:solidFill>
                  <a:schemeClr val="lt1"/>
                </a:solidFill>
                <a:highlight>
                  <a:srgbClr val="FF744B"/>
                </a:highlight>
                <a:latin typeface="Pangolin"/>
                <a:ea typeface="Pangolin"/>
                <a:cs typeface="Pangolin"/>
                <a:sym typeface="Pangolin"/>
              </a:rPr>
              <a:t>Bethune SOS Seminar</a:t>
            </a:r>
            <a:r>
              <a:rPr lang="en-CA" sz="2000" b="1">
                <a:solidFill>
                  <a:srgbClr val="FF744B"/>
                </a:solidFill>
                <a:highlight>
                  <a:srgbClr val="FF744B"/>
                </a:highlight>
                <a:latin typeface="Pangolin"/>
                <a:ea typeface="Pangolin"/>
                <a:cs typeface="Pangolin"/>
                <a:sym typeface="Pangolin"/>
              </a:rPr>
              <a:t>___</a:t>
            </a:r>
            <a:endParaRPr sz="2000" b="1">
              <a:solidFill>
                <a:srgbClr val="FF744B"/>
              </a:solidFill>
              <a:highlight>
                <a:srgbClr val="FF744B"/>
              </a:highlight>
              <a:latin typeface="Pangolin"/>
              <a:ea typeface="Pangolin"/>
              <a:cs typeface="Pangolin"/>
              <a:sym typeface="Pangolin"/>
            </a:endParaRPr>
          </a:p>
          <a:p>
            <a:pPr marL="0" lvl="0" indent="0" algn="ctr" rtl="0">
              <a:spcBef>
                <a:spcPts val="0"/>
              </a:spcBef>
              <a:spcAft>
                <a:spcPts val="0"/>
              </a:spcAft>
              <a:buNone/>
            </a:pPr>
            <a:endParaRPr sz="1800">
              <a:solidFill>
                <a:schemeClr val="dk2"/>
              </a:solidFill>
              <a:latin typeface="IBM Plex Sans"/>
              <a:ea typeface="IBM Plex Sans"/>
              <a:cs typeface="IBM Plex Sans"/>
              <a:sym typeface="IBM Plex Sans"/>
            </a:endParaRPr>
          </a:p>
        </p:txBody>
      </p:sp>
      <p:sp>
        <p:nvSpPr>
          <p:cNvPr id="59" name="Google Shape;59;p13"/>
          <p:cNvSpPr txBox="1"/>
          <p:nvPr/>
        </p:nvSpPr>
        <p:spPr>
          <a:xfrm>
            <a:off x="595173" y="3468100"/>
            <a:ext cx="8548827" cy="153885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r>
              <a:rPr lang="en-CA" sz="1800" dirty="0">
                <a:solidFill>
                  <a:schemeClr val="dk2"/>
                </a:solidFill>
                <a:latin typeface="IBM Plex Sans"/>
                <a:ea typeface="IBM Plex Sans"/>
                <a:cs typeface="IBM Plex Sans"/>
                <a:sym typeface="IBM Plex Sans"/>
              </a:rPr>
              <a:t>Presenters: Tori, Ian, </a:t>
            </a:r>
            <a:r>
              <a:rPr lang="en-CA" sz="1800" dirty="0" err="1">
                <a:solidFill>
                  <a:schemeClr val="dk2"/>
                </a:solidFill>
                <a:latin typeface="IBM Plex Sans"/>
                <a:ea typeface="IBM Plex Sans"/>
                <a:cs typeface="IBM Plex Sans"/>
                <a:sym typeface="IBM Plex Sans"/>
              </a:rPr>
              <a:t>Foram</a:t>
            </a:r>
            <a:r>
              <a:rPr lang="en-CA" sz="1800" dirty="0">
                <a:solidFill>
                  <a:schemeClr val="dk2"/>
                </a:solidFill>
                <a:latin typeface="IBM Plex Sans"/>
                <a:ea typeface="IBM Plex Sans"/>
                <a:cs typeface="IBM Plex Sans"/>
                <a:sym typeface="IBM Plex Sans"/>
              </a:rPr>
              <a:t>, Nandini</a:t>
            </a: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r>
              <a:rPr lang="en-CA" sz="1800" dirty="0">
                <a:solidFill>
                  <a:schemeClr val="dk2"/>
                </a:solidFill>
                <a:latin typeface="IBM Plex Sans"/>
                <a:ea typeface="IBM Plex Sans"/>
                <a:cs typeface="IBM Plex Sans"/>
                <a:sym typeface="IBM Plex Sans"/>
              </a:rPr>
              <a:t>Date: Wednesday, October 9</a:t>
            </a:r>
            <a:r>
              <a:rPr lang="en-CA" sz="1800" baseline="30000" dirty="0">
                <a:solidFill>
                  <a:schemeClr val="dk2"/>
                </a:solidFill>
                <a:latin typeface="IBM Plex Sans"/>
                <a:ea typeface="IBM Plex Sans"/>
                <a:cs typeface="IBM Plex Sans"/>
                <a:sym typeface="IBM Plex Sans"/>
              </a:rPr>
              <a:t>th</a:t>
            </a:r>
            <a:r>
              <a:rPr lang="en-CA" sz="1800" dirty="0">
                <a:solidFill>
                  <a:schemeClr val="dk2"/>
                </a:solidFill>
                <a:latin typeface="IBM Plex Sans"/>
                <a:ea typeface="IBM Plex Sans"/>
                <a:cs typeface="IBM Plex Sans"/>
                <a:sym typeface="IBM Plex Sans"/>
              </a:rPr>
              <a:t>  2024</a:t>
            </a:r>
            <a:endParaRPr sz="1800" dirty="0">
              <a:solidFill>
                <a:schemeClr val="dk2"/>
              </a:solidFill>
              <a:latin typeface="IBM Plex Sans"/>
              <a:ea typeface="IBM Plex Sans"/>
              <a:cs typeface="IBM Plex Sans"/>
              <a:sym typeface="IBM Plex Sans"/>
            </a:endParaRPr>
          </a:p>
          <a:p>
            <a:pPr marL="0" lvl="0" indent="0" algn="l" rtl="0">
              <a:spcBef>
                <a:spcPts val="0"/>
              </a:spcBef>
              <a:spcAft>
                <a:spcPts val="0"/>
              </a:spcAft>
              <a:buNone/>
            </a:pPr>
            <a:endParaRPr dirty="0">
              <a:solidFill>
                <a:schemeClr val="dk2"/>
              </a:solidFill>
              <a:latin typeface="IBM Plex Sans"/>
              <a:ea typeface="IBM Plex Sans"/>
              <a:cs typeface="IBM Plex Sans"/>
              <a:sym typeface="IBM Plex Sans"/>
            </a:endParaRPr>
          </a:p>
          <a:p>
            <a:pPr marL="171450" lvl="0" indent="-171450" algn="l" rtl="0">
              <a:spcBef>
                <a:spcPts val="0"/>
              </a:spcBef>
              <a:spcAft>
                <a:spcPts val="0"/>
              </a:spcAft>
              <a:buFont typeface="Arial" panose="020B0604020202020204" pitchFamily="34" charset="0"/>
              <a:buChar char="•"/>
            </a:pPr>
            <a:r>
              <a:rPr lang="en-CA" sz="1000" dirty="0">
                <a:solidFill>
                  <a:schemeClr val="dk2"/>
                </a:solidFill>
                <a:latin typeface="IBM Plex Sans"/>
                <a:ea typeface="IBM Plex Sans"/>
                <a:cs typeface="IBM Plex Sans"/>
                <a:sym typeface="IBM Plex Sans"/>
              </a:rPr>
              <a:t>Note: This presentation contains hyperlinks to websites. The presentation will be posted online under the Bethune College Workshops webpage: </a:t>
            </a:r>
            <a:r>
              <a:rPr lang="en-CA" sz="1000" dirty="0">
                <a:solidFill>
                  <a:schemeClr val="dk2"/>
                </a:solidFill>
                <a:latin typeface="IBM Plex Sans"/>
                <a:ea typeface="IBM Plex Sans"/>
                <a:cs typeface="IBM Plex Sans"/>
                <a:sym typeface="IBM Plex Sans"/>
                <a:hlinkClick r:id="rId5"/>
              </a:rPr>
              <a:t>https://www.yorku.ca/colleges/bethune/events-workshops/workshops/</a:t>
            </a:r>
            <a:r>
              <a:rPr lang="en-CA" sz="1000" dirty="0">
                <a:solidFill>
                  <a:schemeClr val="dk2"/>
                </a:solidFill>
                <a:latin typeface="IBM Plex Sans"/>
                <a:ea typeface="IBM Plex Sans"/>
                <a:cs typeface="IBM Plex Sans"/>
                <a:sym typeface="IBM Plex Sans"/>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a:solidFill>
                  <a:srgbClr val="728AB9"/>
                </a:solidFill>
                <a:latin typeface="IBM Plex Sans"/>
                <a:ea typeface="IBM Plex Sans"/>
                <a:cs typeface="IBM Plex Sans"/>
                <a:sym typeface="IBM Plex Sans"/>
              </a:rPr>
              <a:t>MEET OUR MENTORS</a:t>
            </a:r>
            <a:endParaRPr sz="4500">
              <a:solidFill>
                <a:srgbClr val="728AB9"/>
              </a:solidFill>
              <a:latin typeface="IBM Plex Sans"/>
              <a:ea typeface="IBM Plex Sans"/>
              <a:cs typeface="IBM Plex Sans"/>
              <a:sym typeface="IBM Plex Sans"/>
            </a:endParaRPr>
          </a:p>
        </p:txBody>
      </p:sp>
      <p:pic>
        <p:nvPicPr>
          <p:cNvPr id="65" name="Google Shape;65;p14"/>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6" name="Google Shape;66;p14"/>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7" name="Google Shape;67;p14"/>
          <p:cNvSpPr txBox="1"/>
          <p:nvPr/>
        </p:nvSpPr>
        <p:spPr>
          <a:xfrm>
            <a:off x="391062" y="2364611"/>
            <a:ext cx="8083494" cy="89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000" b="1" dirty="0">
                <a:solidFill>
                  <a:srgbClr val="1C4587"/>
                </a:solidFill>
                <a:latin typeface="IBM Plex Sans"/>
                <a:ea typeface="IBM Plex Sans"/>
                <a:cs typeface="IBM Plex Sans"/>
                <a:sym typeface="IBM Plex Sans"/>
              </a:rPr>
              <a:t>Tori G.</a:t>
            </a:r>
          </a:p>
          <a:p>
            <a:pPr marL="0" lvl="0" indent="0" algn="ctr" rtl="0">
              <a:spcBef>
                <a:spcPts val="0"/>
              </a:spcBef>
              <a:spcAft>
                <a:spcPts val="0"/>
              </a:spcAft>
              <a:buNone/>
            </a:pPr>
            <a:r>
              <a:rPr lang="en-CA" sz="2000" b="1" dirty="0">
                <a:solidFill>
                  <a:srgbClr val="1C4587"/>
                </a:solidFill>
                <a:latin typeface="IBM Plex Sans"/>
                <a:ea typeface="IBM Plex Sans"/>
                <a:cs typeface="IBM Plex Sans"/>
                <a:sym typeface="IBM Plex Sans"/>
              </a:rPr>
              <a:t>Ian G.</a:t>
            </a:r>
          </a:p>
          <a:p>
            <a:pPr marL="0" lvl="0" indent="0" algn="ctr" rtl="0">
              <a:spcBef>
                <a:spcPts val="0"/>
              </a:spcBef>
              <a:spcAft>
                <a:spcPts val="0"/>
              </a:spcAft>
              <a:buNone/>
            </a:pPr>
            <a:r>
              <a:rPr lang="en-CA" sz="2000" b="1" dirty="0">
                <a:solidFill>
                  <a:srgbClr val="1C4587"/>
                </a:solidFill>
                <a:latin typeface="IBM Plex Sans"/>
                <a:ea typeface="IBM Plex Sans"/>
                <a:cs typeface="IBM Plex Sans"/>
                <a:sym typeface="IBM Plex Sans"/>
              </a:rPr>
              <a:t>Nandini B.</a:t>
            </a:r>
          </a:p>
          <a:p>
            <a:pPr marL="0" lvl="0" indent="0" algn="ctr" rtl="0">
              <a:spcBef>
                <a:spcPts val="0"/>
              </a:spcBef>
              <a:spcAft>
                <a:spcPts val="0"/>
              </a:spcAft>
              <a:buNone/>
            </a:pPr>
            <a:r>
              <a:rPr lang="en-CA" sz="2000" b="1" dirty="0" err="1">
                <a:solidFill>
                  <a:srgbClr val="1C4587"/>
                </a:solidFill>
                <a:latin typeface="IBM Plex Sans"/>
                <a:ea typeface="IBM Plex Sans"/>
                <a:cs typeface="IBM Plex Sans"/>
                <a:sym typeface="IBM Plex Sans"/>
              </a:rPr>
              <a:t>Foram</a:t>
            </a:r>
            <a:r>
              <a:rPr lang="en-CA" sz="2000" b="1" dirty="0">
                <a:solidFill>
                  <a:srgbClr val="1C4587"/>
                </a:solidFill>
                <a:latin typeface="IBM Plex Sans"/>
                <a:ea typeface="IBM Plex Sans"/>
                <a:cs typeface="IBM Plex Sans"/>
                <a:sym typeface="IBM Plex Sans"/>
              </a:rPr>
              <a:t> O.</a:t>
            </a:r>
            <a:endParaRPr sz="2000" b="1" dirty="0">
              <a:solidFill>
                <a:srgbClr val="1C4587"/>
              </a:solidFill>
              <a:latin typeface="IBM Plex Sans"/>
              <a:ea typeface="IBM Plex Sans"/>
              <a:cs typeface="IBM Plex Sans"/>
              <a:sym typeface="IBM Plex Sans"/>
            </a:endParaRPr>
          </a:p>
          <a:p>
            <a:pPr marL="0" lvl="0" indent="0" algn="ctr" rtl="0">
              <a:spcBef>
                <a:spcPts val="0"/>
              </a:spcBef>
              <a:spcAft>
                <a:spcPts val="0"/>
              </a:spcAft>
              <a:buNone/>
            </a:pPr>
            <a:endParaRPr sz="1800" dirty="0">
              <a:solidFill>
                <a:schemeClr val="dk2"/>
              </a:solidFill>
              <a:latin typeface="IBM Plex Sans"/>
              <a:ea typeface="IBM Plex Sans"/>
              <a:cs typeface="IBM Plex Sans"/>
              <a:sym typeface="IBM Plex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a:latin typeface="IBM Plex Sans"/>
                <a:ea typeface="IBM Plex Sans"/>
                <a:cs typeface="IBM Plex Sans"/>
                <a:sym typeface="IBM Plex Sans"/>
              </a:rPr>
              <a:t>Overview</a:t>
            </a:r>
            <a:endParaRPr b="1">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699" y="1300166"/>
            <a:ext cx="6403426" cy="3523625"/>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Introduction</a:t>
            </a:r>
            <a:endParaRPr lang="en-CA" sz="1600" b="1" dirty="0">
              <a:latin typeface="IBM Plex Sans"/>
              <a:ea typeface="IBM Plex Sans"/>
              <a:cs typeface="IBM Plex Sans"/>
              <a:sym typeface="IBM Plex Sans"/>
            </a:endParaRPr>
          </a:p>
          <a:p>
            <a:pPr lvl="1" indent="-342900">
              <a:buSzPts val="1800"/>
              <a:buFont typeface="IBM Plex Sans"/>
              <a:buChar char="●"/>
            </a:pPr>
            <a:r>
              <a:rPr lang="en-CA" sz="1600" dirty="0">
                <a:latin typeface="IBM Plex Sans"/>
                <a:ea typeface="IBM Plex Sans"/>
                <a:cs typeface="IBM Plex Sans"/>
                <a:sym typeface="IBM Plex Sans"/>
              </a:rPr>
              <a:t>Professional Schools</a:t>
            </a:r>
          </a:p>
          <a:p>
            <a:pPr lvl="1" indent="-342900">
              <a:buSzPts val="1800"/>
              <a:buFont typeface="IBM Plex Sans"/>
              <a:buChar char="●"/>
            </a:pPr>
            <a:r>
              <a:rPr lang="en-CA" sz="1600" dirty="0">
                <a:latin typeface="IBM Plex Sans"/>
                <a:ea typeface="IBM Plex Sans"/>
                <a:cs typeface="IBM Plex Sans"/>
                <a:sym typeface="IBM Plex Sans"/>
              </a:rPr>
              <a:t>Graduate Schools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Common Application Components</a:t>
            </a:r>
          </a:p>
          <a:p>
            <a:pPr lvl="1" indent="-342900">
              <a:buSzPts val="1800"/>
              <a:buFont typeface="IBM Plex Sans"/>
              <a:buChar char="●"/>
            </a:pPr>
            <a:r>
              <a:rPr lang="en-CA" sz="1600" dirty="0">
                <a:latin typeface="IBM Plex Sans"/>
                <a:ea typeface="IBM Plex Sans"/>
                <a:cs typeface="IBM Plex Sans"/>
                <a:sym typeface="IBM Plex Sans"/>
              </a:rPr>
              <a:t>Personal Statements</a:t>
            </a:r>
          </a:p>
          <a:p>
            <a:pPr lvl="1" indent="-342900">
              <a:buSzPts val="1800"/>
              <a:buFont typeface="IBM Plex Sans"/>
              <a:buChar char="●"/>
            </a:pPr>
            <a:r>
              <a:rPr lang="en-CA" sz="1600" dirty="0">
                <a:latin typeface="IBM Plex Sans"/>
                <a:ea typeface="IBM Plex Sans"/>
                <a:cs typeface="IBM Plex Sans"/>
                <a:sym typeface="IBM Plex Sans"/>
              </a:rPr>
              <a:t>Autobiographical Sketch</a:t>
            </a:r>
          </a:p>
          <a:p>
            <a:pPr lvl="1" indent="-342900">
              <a:buSzPts val="1800"/>
              <a:buFont typeface="IBM Plex Sans"/>
              <a:buChar char="●"/>
            </a:pPr>
            <a:r>
              <a:rPr lang="en-CA" sz="1600" dirty="0">
                <a:latin typeface="IBM Plex Sans"/>
                <a:ea typeface="IBM Plex Sans"/>
                <a:cs typeface="IBM Plex Sans"/>
                <a:sym typeface="IBM Plex Sans"/>
              </a:rPr>
              <a:t>Letters of Recommendation</a:t>
            </a:r>
          </a:p>
          <a:p>
            <a:pPr lvl="1" indent="-342900">
              <a:buSzPts val="1800"/>
              <a:buFont typeface="IBM Plex Sans"/>
              <a:buChar char="●"/>
            </a:pPr>
            <a:r>
              <a:rPr lang="en-CA" sz="1600" dirty="0">
                <a:latin typeface="IBM Plex Sans"/>
                <a:ea typeface="IBM Plex Sans"/>
                <a:cs typeface="IBM Plex Sans"/>
                <a:sym typeface="IBM Plex Sans"/>
              </a:rPr>
              <a:t>Essay Questions</a:t>
            </a:r>
          </a:p>
          <a:p>
            <a:pPr>
              <a:buFont typeface="IBM Plex Sans"/>
              <a:buChar char="●"/>
            </a:pPr>
            <a:r>
              <a:rPr lang="en-CA" b="1" dirty="0">
                <a:latin typeface="IBM Plex Sans"/>
                <a:ea typeface="IBM Plex Sans"/>
                <a:cs typeface="IBM Plex Sans"/>
                <a:sym typeface="IBM Plex Sans"/>
              </a:rPr>
              <a:t>Tips &amp; Resources</a:t>
            </a:r>
            <a:endParaRPr kumimoji="0" lang="en-CA" b="1"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a:buFont typeface="IBM Plex Sans"/>
              <a:buChar char="●"/>
            </a:pPr>
            <a:r>
              <a:rPr kumimoji="0" lang="en-CA" b="1" i="0" u="none" strike="noStrike" kern="0" cap="none" spc="0" normalizeH="0" baseline="0" noProof="0" dirty="0">
                <a:ln>
                  <a:noFill/>
                </a:ln>
                <a:solidFill>
                  <a:srgbClr val="595959"/>
                </a:solidFill>
                <a:effectLst/>
                <a:uLnTx/>
                <a:uFillTx/>
                <a:latin typeface="IBM Plex Sans"/>
                <a:ea typeface="IBM Plex Sans"/>
                <a:cs typeface="IBM Plex Sans"/>
                <a:sym typeface="IBM Plex Sans"/>
              </a:rPr>
              <a:t>Summary</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IBM Plex Sans"/>
              <a:buChar char="●"/>
              <a:tabLst/>
              <a:defRPr/>
            </a:pPr>
            <a:r>
              <a:rPr lang="en-CA" b="1" dirty="0">
                <a:solidFill>
                  <a:srgbClr val="595959"/>
                </a:solidFill>
                <a:latin typeface="IBM Plex Sans"/>
                <a:ea typeface="IBM Plex Sans"/>
                <a:cs typeface="IBM Plex Sans"/>
                <a:sym typeface="IBM Plex Sans"/>
              </a:rPr>
              <a:t>Q&amp;A</a:t>
            </a:r>
            <a:endParaRPr kumimoji="0" lang="en-CA" b="1" i="0" u="none" strike="noStrike" kern="0" cap="none" spc="0" normalizeH="0" baseline="0" noProof="0" dirty="0">
              <a:ln>
                <a:noFill/>
              </a:ln>
              <a:solidFill>
                <a:srgbClr val="595959"/>
              </a:solidFill>
              <a:effectLst/>
              <a:uLnTx/>
              <a:uFillTx/>
              <a:latin typeface="IBM Plex Sans"/>
              <a:ea typeface="IBM Plex Sans"/>
              <a:cs typeface="IBM Plex Sans"/>
              <a:sym typeface="IBM Plex Sans"/>
            </a:endParaRPr>
          </a:p>
          <a:p>
            <a:pPr lvl="1" indent="-342900">
              <a:buSzPts val="1800"/>
              <a:buFont typeface="IBM Plex Sans"/>
              <a:buChar char="●"/>
            </a:pPr>
            <a:endParaRPr lang="en-CA" sz="1600" dirty="0">
              <a:latin typeface="IBM Plex Sans"/>
              <a:ea typeface="IBM Plex Sans"/>
              <a:cs typeface="IBM Plex Sans"/>
              <a:sym typeface="IBM Plex Sans"/>
            </a:endParaRPr>
          </a:p>
          <a:p>
            <a:pPr lvl="1" indent="-342900">
              <a:buSzPts val="1800"/>
              <a:buFont typeface="IBM Plex Sans"/>
              <a:buChar char="●"/>
            </a:pPr>
            <a:endParaRPr lang="en-CA" sz="1600"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32770" name="Picture 2" descr="Pen and paper revival: The many brain-boosting benefits of writing by hand">
            <a:extLst>
              <a:ext uri="{FF2B5EF4-FFF2-40B4-BE49-F238E27FC236}">
                <a16:creationId xmlns:a16="http://schemas.microsoft.com/office/drawing/2014/main" id="{294801C1-4BE1-D807-B402-2B25A654F1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8104" y="1300166"/>
            <a:ext cx="3527287" cy="26454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Disclaimer</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699" y="1368067"/>
            <a:ext cx="8520599" cy="3416400"/>
          </a:xfrm>
          <a:prstGeom prst="rect">
            <a:avLst/>
          </a:prstGeom>
        </p:spPr>
        <p:txBody>
          <a:bodyPr spcFirstLastPara="1" wrap="square" lIns="91425" tIns="91425" rIns="91425" bIns="91425" anchor="t" anchorCtr="0">
            <a:normAutofit lnSpcReduction="10000"/>
          </a:bodyPr>
          <a:lstStyle/>
          <a:p>
            <a:pPr marL="114300" lvl="0" indent="0" algn="ctr" rtl="0">
              <a:spcBef>
                <a:spcPts val="0"/>
              </a:spcBef>
              <a:spcAft>
                <a:spcPts val="0"/>
              </a:spcAft>
              <a:buSzPts val="1800"/>
              <a:buNone/>
            </a:pPr>
            <a:r>
              <a:rPr lang="en-CA" sz="2000" i="1" dirty="0">
                <a:latin typeface="IBM Plex Sans"/>
                <a:ea typeface="IBM Plex Sans"/>
                <a:cs typeface="IBM Plex Sans"/>
                <a:sym typeface="IBM Plex Sans"/>
              </a:rPr>
              <a:t>The information provided in this seminar gives some background information about the professional school applications. This is based on information provided by the websites of professional schools. </a:t>
            </a:r>
            <a:r>
              <a:rPr lang="en-CA" sz="2000" i="1" dirty="0">
                <a:solidFill>
                  <a:srgbClr val="C00000"/>
                </a:solidFill>
                <a:latin typeface="IBM Plex Sans"/>
                <a:ea typeface="IBM Plex Sans"/>
                <a:cs typeface="IBM Plex Sans"/>
                <a:sym typeface="IBM Plex Sans"/>
              </a:rPr>
              <a:t>Any experiences  given by the presenters or guest speaker may not reflect experiences shared by others. </a:t>
            </a:r>
            <a:r>
              <a:rPr lang="en-CA" sz="2000" i="1" dirty="0">
                <a:latin typeface="IBM Plex Sans"/>
                <a:ea typeface="IBM Plex Sans"/>
                <a:cs typeface="IBM Plex Sans"/>
                <a:sym typeface="IBM Plex Sans"/>
              </a:rPr>
              <a:t>They are here to deliver the presentation, answer any questions, and provide support.</a:t>
            </a:r>
          </a:p>
          <a:p>
            <a:pPr marL="114300" lvl="0" indent="0" algn="ctr" rtl="0">
              <a:spcBef>
                <a:spcPts val="0"/>
              </a:spcBef>
              <a:spcAft>
                <a:spcPts val="0"/>
              </a:spcAft>
              <a:buSzPts val="1800"/>
              <a:buNone/>
            </a:pPr>
            <a:endParaRPr lang="en-CA" sz="2000" i="1" dirty="0">
              <a:latin typeface="IBM Plex Sans"/>
              <a:ea typeface="IBM Plex Sans"/>
              <a:cs typeface="IBM Plex Sans"/>
              <a:sym typeface="IBM Plex Sans"/>
            </a:endParaRPr>
          </a:p>
          <a:p>
            <a:pPr marL="114300" lvl="0" indent="0" algn="ctr" rtl="0">
              <a:spcBef>
                <a:spcPts val="0"/>
              </a:spcBef>
              <a:spcAft>
                <a:spcPts val="0"/>
              </a:spcAft>
              <a:buSzPts val="1800"/>
              <a:buNone/>
            </a:pPr>
            <a:r>
              <a:rPr lang="en-CA" sz="2000" i="1" dirty="0">
                <a:latin typeface="IBM Plex Sans"/>
                <a:ea typeface="IBM Plex Sans"/>
                <a:cs typeface="IBM Plex Sans"/>
                <a:sym typeface="IBM Plex Sans"/>
              </a:rPr>
              <a:t>We do our best to provide you the most updated information. Please ensure you obtain the latest information by conducting your own research.</a:t>
            </a:r>
            <a:endParaRPr sz="2000" i="1"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58534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Why this matters</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7"/>
            <a:ext cx="6114737" cy="3416400"/>
          </a:xfrm>
          <a:prstGeom prst="rect">
            <a:avLst/>
          </a:prstGeom>
        </p:spPr>
        <p:txBody>
          <a:bodyPr spcFirstLastPara="1" wrap="square" lIns="91425" tIns="91425" rIns="91425" bIns="91425" anchor="t" anchorCtr="0">
            <a:normAutofit/>
          </a:bodyPr>
          <a:lstStyle/>
          <a:p>
            <a:r>
              <a:rPr lang="en-CA" sz="1700" b="1" dirty="0">
                <a:latin typeface="IBM Plex Sans"/>
                <a:ea typeface="IBM Plex Sans"/>
                <a:cs typeface="IBM Plex Sans"/>
                <a:sym typeface="IBM Plex Sans"/>
              </a:rPr>
              <a:t>There are often </a:t>
            </a:r>
            <a:r>
              <a:rPr lang="en-CA" sz="1700" b="1" dirty="0">
                <a:solidFill>
                  <a:schemeClr val="accent1">
                    <a:lumMod val="50000"/>
                  </a:schemeClr>
                </a:solidFill>
                <a:latin typeface="IBM Plex Sans"/>
                <a:ea typeface="IBM Plex Sans"/>
                <a:cs typeface="IBM Plex Sans"/>
                <a:sym typeface="IBM Plex Sans"/>
              </a:rPr>
              <a:t>several components to an application.</a:t>
            </a:r>
          </a:p>
          <a:p>
            <a:pPr lvl="1"/>
            <a:r>
              <a:rPr lang="en-CA" dirty="0">
                <a:latin typeface="IBM Plex Sans"/>
                <a:ea typeface="IBM Plex Sans"/>
                <a:cs typeface="IBM Plex Sans"/>
                <a:sym typeface="IBM Plex Sans"/>
              </a:rPr>
              <a:t>Schools may weigh personal statements, autobiographical sketches, essay questions, recommendation letters or interviews differently than grades.</a:t>
            </a:r>
          </a:p>
          <a:p>
            <a:r>
              <a:rPr lang="en-CA" sz="1700" b="1" dirty="0">
                <a:latin typeface="IBM Plex Sans"/>
                <a:ea typeface="IBM Plex Sans"/>
                <a:cs typeface="IBM Plex Sans"/>
                <a:sym typeface="IBM Plex Sans"/>
              </a:rPr>
              <a:t>Schools look for </a:t>
            </a:r>
            <a:r>
              <a:rPr lang="en-CA" sz="1700" b="1" dirty="0">
                <a:solidFill>
                  <a:schemeClr val="accent1">
                    <a:lumMod val="50000"/>
                  </a:schemeClr>
                </a:solidFill>
                <a:latin typeface="IBM Plex Sans"/>
                <a:ea typeface="IBM Plex Sans"/>
                <a:cs typeface="IBM Plex Sans"/>
                <a:sym typeface="IBM Plex Sans"/>
              </a:rPr>
              <a:t>well-rounded candidates</a:t>
            </a:r>
            <a:r>
              <a:rPr lang="en-CA" sz="1700" b="1" dirty="0">
                <a:latin typeface="IBM Plex Sans"/>
                <a:ea typeface="IBM Plex Sans"/>
                <a:cs typeface="IBM Plex Sans"/>
                <a:sym typeface="IBM Plex Sans"/>
              </a:rPr>
              <a:t>, they want to know who you are beyond your GPA.</a:t>
            </a:r>
          </a:p>
          <a:p>
            <a:pPr lvl="1"/>
            <a:r>
              <a:rPr lang="en-CA" dirty="0">
                <a:latin typeface="IBM Plex Sans"/>
                <a:ea typeface="IBM Plex Sans"/>
                <a:cs typeface="IBM Plex Sans"/>
                <a:sym typeface="IBM Plex Sans"/>
              </a:rPr>
              <a:t>Grades can only get you so far!</a:t>
            </a:r>
          </a:p>
          <a:p>
            <a:r>
              <a:rPr lang="en-CA" sz="1700" b="1" dirty="0">
                <a:solidFill>
                  <a:schemeClr val="bg2"/>
                </a:solidFill>
                <a:latin typeface="IBM Plex Sans"/>
                <a:ea typeface="IBM Plex Sans"/>
                <a:cs typeface="IBM Plex Sans"/>
                <a:sym typeface="IBM Plex Sans"/>
              </a:rPr>
              <a:t>Schools assess your </a:t>
            </a:r>
            <a:r>
              <a:rPr lang="en-CA" sz="1700" b="1" dirty="0">
                <a:solidFill>
                  <a:schemeClr val="accent1">
                    <a:lumMod val="50000"/>
                  </a:schemeClr>
                </a:solidFill>
                <a:latin typeface="IBM Plex Sans"/>
                <a:ea typeface="IBM Plex Sans"/>
                <a:cs typeface="IBM Plex Sans"/>
                <a:sym typeface="IBM Plex Sans"/>
              </a:rPr>
              <a:t>written communication skills</a:t>
            </a:r>
            <a:r>
              <a:rPr lang="en-CA" sz="1700" b="1" dirty="0">
                <a:solidFill>
                  <a:schemeClr val="bg2"/>
                </a:solidFill>
                <a:latin typeface="IBM Plex Sans"/>
                <a:ea typeface="IBM Plex Sans"/>
                <a:cs typeface="IBM Plex Sans"/>
                <a:sym typeface="IBM Plex Sans"/>
              </a:rPr>
              <a:t>.</a:t>
            </a:r>
          </a:p>
          <a:p>
            <a:r>
              <a:rPr lang="en-CA" sz="1700" b="1" dirty="0">
                <a:solidFill>
                  <a:schemeClr val="accent1">
                    <a:lumMod val="50000"/>
                  </a:schemeClr>
                </a:solidFill>
                <a:latin typeface="IBM Plex Sans"/>
                <a:ea typeface="IBM Plex Sans"/>
                <a:cs typeface="IBM Plex Sans"/>
                <a:sym typeface="IBM Plex Sans"/>
              </a:rPr>
              <a:t>To allow you to stand out!</a:t>
            </a:r>
          </a:p>
          <a:p>
            <a:pPr lvl="1"/>
            <a:r>
              <a:rPr lang="en-CA" dirty="0">
                <a:latin typeface="IBM Plex Sans"/>
                <a:ea typeface="IBM Plex Sans"/>
                <a:cs typeface="IBM Plex Sans"/>
                <a:sym typeface="IBM Plex Sans"/>
              </a:rPr>
              <a:t>Different application components let you </a:t>
            </a:r>
            <a:r>
              <a:rPr lang="en-CA" b="1" dirty="0">
                <a:latin typeface="IBM Plex Sans"/>
                <a:ea typeface="IBM Plex Sans"/>
                <a:cs typeface="IBM Plex Sans"/>
                <a:sym typeface="IBM Plex Sans"/>
              </a:rPr>
              <a:t>highlight your unique skills, experiences and motivations. </a:t>
            </a:r>
          </a:p>
          <a:p>
            <a:endParaRPr lang="en-CA"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 name="Picture 2" descr="Why Does This Matter?. Why do I need to know this? Who cares? | by Pear  Deck | Pear Deck | Medium">
            <a:extLst>
              <a:ext uri="{FF2B5EF4-FFF2-40B4-BE49-F238E27FC236}">
                <a16:creationId xmlns:a16="http://schemas.microsoft.com/office/drawing/2014/main" id="{48068C5F-11E3-A967-15DF-5267E146DBE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616" r="25715"/>
          <a:stretch/>
        </p:blipFill>
        <p:spPr bwMode="auto">
          <a:xfrm>
            <a:off x="6528787" y="1643824"/>
            <a:ext cx="2303513" cy="240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672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Professional Degrees vs. Graduate Degrees</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231333"/>
            <a:ext cx="8832300" cy="3416400"/>
          </a:xfrm>
          <a:prstGeom prst="rect">
            <a:avLst/>
          </a:prstGeom>
        </p:spPr>
        <p:txBody>
          <a:bodyPr spcFirstLastPara="1" wrap="square" lIns="91425" tIns="91425" rIns="91425" bIns="91425" anchor="t" anchorCtr="0">
            <a:normAutofit/>
          </a:bodyPr>
          <a:lstStyle/>
          <a:p>
            <a:pPr marL="114300" indent="0">
              <a:buNone/>
            </a:pPr>
            <a:r>
              <a:rPr lang="en-CA" i="1" dirty="0">
                <a:latin typeface="IBM Plex Sans"/>
                <a:ea typeface="IBM Plex Sans"/>
                <a:cs typeface="IBM Plex Sans"/>
                <a:sym typeface="IBM Plex Sans"/>
              </a:rPr>
              <a:t>WHAT’S THE DIFFERENCE?</a:t>
            </a:r>
          </a:p>
          <a:p>
            <a:r>
              <a:rPr lang="en-CA" sz="1700" b="1" dirty="0">
                <a:latin typeface="IBM Plex Sans"/>
                <a:ea typeface="IBM Plex Sans"/>
                <a:cs typeface="IBM Plex Sans"/>
                <a:sym typeface="IBM Plex Sans"/>
              </a:rPr>
              <a:t>Professional Degree: students trained for specific professions governed by a mandatory regulatory body</a:t>
            </a:r>
          </a:p>
          <a:p>
            <a:pPr lvl="1"/>
            <a:r>
              <a:rPr lang="en-CA" sz="1200" dirty="0">
                <a:latin typeface="IBM Plex Sans"/>
                <a:ea typeface="IBM Plex Sans"/>
                <a:cs typeface="IBM Plex Sans"/>
                <a:sym typeface="IBM Plex Sans"/>
              </a:rPr>
              <a:t>Professions requiring professional degrees: engineers, doctors, teachers, nurses, accountants, </a:t>
            </a:r>
            <a:r>
              <a:rPr lang="en-CA" sz="1200" dirty="0" err="1">
                <a:latin typeface="IBM Plex Sans"/>
                <a:ea typeface="IBM Plex Sans"/>
                <a:cs typeface="IBM Plex Sans"/>
                <a:sym typeface="IBM Plex Sans"/>
              </a:rPr>
              <a:t>etc</a:t>
            </a:r>
            <a:r>
              <a:rPr lang="en-CA" sz="1200" dirty="0">
                <a:latin typeface="IBM Plex Sans"/>
                <a:ea typeface="IBM Plex Sans"/>
                <a:cs typeface="IBM Plex Sans"/>
                <a:sym typeface="IBM Plex Sans"/>
              </a:rPr>
              <a:t>…</a:t>
            </a:r>
          </a:p>
          <a:p>
            <a:r>
              <a:rPr lang="en-CA" sz="1700" b="1" dirty="0">
                <a:latin typeface="IBM Plex Sans"/>
                <a:ea typeface="IBM Plex Sans"/>
                <a:cs typeface="IBM Plex Sans"/>
                <a:sym typeface="IBM Plex Sans"/>
              </a:rPr>
              <a:t>Graduate Degree: students provided further academic and/or research training for master’s or doctoral degrees</a:t>
            </a:r>
          </a:p>
          <a:p>
            <a:pPr lvl="1"/>
            <a:r>
              <a:rPr lang="en-CA" sz="1200" dirty="0">
                <a:latin typeface="IBM Plex Sans"/>
                <a:ea typeface="IBM Plex Sans"/>
                <a:cs typeface="IBM Plex Sans"/>
                <a:sym typeface="IBM Plex Sans"/>
              </a:rPr>
              <a:t>Professions requiring graduate degrees: professors, scientists, researchers, epidemiologists, consultants, etc..</a:t>
            </a: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4100" name="Picture 4" descr="PHD PROGRAM | AAFT University Media and Arts">
            <a:extLst>
              <a:ext uri="{FF2B5EF4-FFF2-40B4-BE49-F238E27FC236}">
                <a16:creationId xmlns:a16="http://schemas.microsoft.com/office/drawing/2014/main" id="{8F8291BE-64EE-417E-1856-5AEB5E31C7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6826" y="3579388"/>
            <a:ext cx="3195503" cy="1076263"/>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11;p19">
            <a:extLst>
              <a:ext uri="{FF2B5EF4-FFF2-40B4-BE49-F238E27FC236}">
                <a16:creationId xmlns:a16="http://schemas.microsoft.com/office/drawing/2014/main" id="{A68B9A5A-3CB4-4B0D-D110-8FD968BEDDD1}"/>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6"/>
              </a:rPr>
              <a:t>https://www.ouac.on.ca/planning/which-application-should-i-use/</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954253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696817"/>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Where and how to apply?</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195790"/>
            <a:ext cx="8832300" cy="3947709"/>
          </a:xfrm>
          <a:prstGeom prst="rect">
            <a:avLst/>
          </a:prstGeom>
        </p:spPr>
        <p:txBody>
          <a:bodyPr spcFirstLastPara="1" wrap="square" lIns="91425" tIns="91425" rIns="91425" bIns="91425" anchor="t" anchorCtr="0">
            <a:normAutofit fontScale="92500" lnSpcReduction="10000"/>
          </a:bodyPr>
          <a:lstStyle/>
          <a:p>
            <a:r>
              <a:rPr lang="en-CA" sz="1900" b="1" dirty="0">
                <a:latin typeface="IBM Plex Sans"/>
                <a:ea typeface="IBM Plex Sans"/>
                <a:cs typeface="IBM Plex Sans"/>
                <a:sym typeface="IBM Plex Sans"/>
              </a:rPr>
              <a:t>Professional School Application Portals</a:t>
            </a:r>
          </a:p>
          <a:p>
            <a:pPr lvl="1"/>
            <a:r>
              <a:rPr lang="en-CA" dirty="0">
                <a:latin typeface="IBM Plex Sans"/>
                <a:ea typeface="IBM Plex Sans"/>
                <a:cs typeface="IBM Plex Sans"/>
                <a:sym typeface="IBM Plex Sans"/>
              </a:rPr>
              <a:t>Medical School </a:t>
            </a:r>
            <a:r>
              <a:rPr lang="en-CA" dirty="0">
                <a:latin typeface="IBM Plex Sans"/>
                <a:ea typeface="IBM Plex Sans"/>
                <a:cs typeface="IBM Plex Sans"/>
                <a:sym typeface="Wingdings" pitchFamily="2" charset="2"/>
              </a:rPr>
              <a:t></a:t>
            </a:r>
            <a:r>
              <a:rPr lang="en-CA" dirty="0">
                <a:latin typeface="IBM Plex Sans"/>
                <a:ea typeface="IBM Plex Sans"/>
                <a:cs typeface="IBM Plex Sans"/>
                <a:sym typeface="IBM Plex Sans"/>
              </a:rPr>
              <a:t> OMSAS</a:t>
            </a:r>
          </a:p>
          <a:p>
            <a:pPr lvl="1"/>
            <a:r>
              <a:rPr lang="en-CA" dirty="0">
                <a:latin typeface="IBM Plex Sans"/>
                <a:ea typeface="IBM Plex Sans"/>
                <a:cs typeface="IBM Plex Sans"/>
                <a:sym typeface="IBM Plex Sans"/>
              </a:rPr>
              <a:t>Rehab Sciences </a:t>
            </a:r>
            <a:r>
              <a:rPr lang="en-CA" dirty="0">
                <a:latin typeface="IBM Plex Sans"/>
                <a:ea typeface="IBM Plex Sans"/>
                <a:cs typeface="IBM Plex Sans"/>
                <a:sym typeface="Wingdings" pitchFamily="2" charset="2"/>
              </a:rPr>
              <a:t></a:t>
            </a:r>
            <a:r>
              <a:rPr lang="en-CA" dirty="0">
                <a:latin typeface="IBM Plex Sans"/>
                <a:ea typeface="IBM Plex Sans"/>
                <a:cs typeface="IBM Plex Sans"/>
                <a:sym typeface="IBM Plex Sans"/>
              </a:rPr>
              <a:t> ORPAS</a:t>
            </a:r>
          </a:p>
          <a:p>
            <a:pPr lvl="1"/>
            <a:r>
              <a:rPr lang="en-CA" dirty="0">
                <a:latin typeface="IBM Plex Sans"/>
                <a:ea typeface="IBM Plex Sans"/>
                <a:cs typeface="IBM Plex Sans"/>
                <a:sym typeface="IBM Plex Sans"/>
              </a:rPr>
              <a:t>Law School </a:t>
            </a:r>
            <a:r>
              <a:rPr lang="en-CA" dirty="0">
                <a:latin typeface="IBM Plex Sans"/>
                <a:ea typeface="IBM Plex Sans"/>
                <a:cs typeface="IBM Plex Sans"/>
                <a:sym typeface="Wingdings" pitchFamily="2" charset="2"/>
              </a:rPr>
              <a:t></a:t>
            </a:r>
            <a:r>
              <a:rPr lang="en-CA" dirty="0">
                <a:latin typeface="IBM Plex Sans"/>
                <a:ea typeface="IBM Plex Sans"/>
                <a:cs typeface="IBM Plex Sans"/>
                <a:sym typeface="IBM Plex Sans"/>
              </a:rPr>
              <a:t> OLSAS</a:t>
            </a:r>
          </a:p>
          <a:p>
            <a:pPr lvl="1"/>
            <a:r>
              <a:rPr lang="en-CA" dirty="0">
                <a:latin typeface="IBM Plex Sans"/>
                <a:ea typeface="IBM Plex Sans"/>
                <a:cs typeface="IBM Plex Sans"/>
                <a:sym typeface="IBM Plex Sans"/>
              </a:rPr>
              <a:t>Teacher’s College </a:t>
            </a:r>
            <a:r>
              <a:rPr lang="en-CA" dirty="0">
                <a:latin typeface="IBM Plex Sans"/>
                <a:ea typeface="IBM Plex Sans"/>
                <a:cs typeface="IBM Plex Sans"/>
                <a:sym typeface="Wingdings" pitchFamily="2" charset="2"/>
              </a:rPr>
              <a:t></a:t>
            </a:r>
            <a:r>
              <a:rPr lang="en-CA" dirty="0">
                <a:latin typeface="IBM Plex Sans"/>
                <a:ea typeface="IBM Plex Sans"/>
                <a:cs typeface="IBM Plex Sans"/>
                <a:sym typeface="IBM Plex Sans"/>
              </a:rPr>
              <a:t> TEAS (consecutive education programs)</a:t>
            </a:r>
          </a:p>
          <a:p>
            <a:pPr lvl="1"/>
            <a:r>
              <a:rPr lang="en-CA" dirty="0">
                <a:latin typeface="IBM Plex Sans"/>
                <a:ea typeface="IBM Plex Sans"/>
                <a:cs typeface="IBM Plex Sans"/>
                <a:sym typeface="IBM Plex Sans"/>
              </a:rPr>
              <a:t>OUAC </a:t>
            </a:r>
            <a:r>
              <a:rPr lang="en-CA" dirty="0">
                <a:latin typeface="IBM Plex Sans"/>
                <a:ea typeface="IBM Plex Sans"/>
                <a:cs typeface="IBM Plex Sans"/>
                <a:sym typeface="Wingdings" pitchFamily="2" charset="2"/>
              </a:rPr>
              <a:t> for bachelor’s programs like BEng/</a:t>
            </a:r>
            <a:r>
              <a:rPr lang="en-CA" dirty="0" err="1">
                <a:latin typeface="IBM Plex Sans"/>
                <a:ea typeface="IBM Plex Sans"/>
                <a:cs typeface="IBM Plex Sans"/>
                <a:sym typeface="Wingdings" pitchFamily="2" charset="2"/>
              </a:rPr>
              <a:t>BASc</a:t>
            </a:r>
            <a:r>
              <a:rPr lang="en-CA" dirty="0">
                <a:latin typeface="IBM Plex Sans"/>
                <a:ea typeface="IBM Plex Sans"/>
                <a:cs typeface="IBM Plex Sans"/>
                <a:sym typeface="Wingdings" pitchFamily="2" charset="2"/>
              </a:rPr>
              <a:t> (engineering) BSN (nursing), </a:t>
            </a:r>
            <a:r>
              <a:rPr lang="en-CA" dirty="0" err="1">
                <a:latin typeface="IBM Plex Sans"/>
                <a:ea typeface="IBM Plex Sans"/>
                <a:cs typeface="IBM Plex Sans"/>
                <a:sym typeface="Wingdings" pitchFamily="2" charset="2"/>
              </a:rPr>
              <a:t>BEd</a:t>
            </a:r>
            <a:r>
              <a:rPr lang="en-CA" dirty="0">
                <a:latin typeface="IBM Plex Sans"/>
                <a:ea typeface="IBM Plex Sans"/>
                <a:cs typeface="IBM Plex Sans"/>
                <a:sym typeface="Wingdings" pitchFamily="2" charset="2"/>
              </a:rPr>
              <a:t> (teaching), </a:t>
            </a:r>
            <a:r>
              <a:rPr lang="en-CA" dirty="0" err="1">
                <a:latin typeface="IBM Plex Sans"/>
                <a:ea typeface="IBM Plex Sans"/>
                <a:cs typeface="IBM Plex Sans"/>
                <a:sym typeface="Wingdings" pitchFamily="2" charset="2"/>
              </a:rPr>
              <a:t>etc</a:t>
            </a:r>
            <a:r>
              <a:rPr lang="en-CA" dirty="0">
                <a:latin typeface="IBM Plex Sans"/>
                <a:ea typeface="IBM Plex Sans"/>
                <a:cs typeface="IBM Plex Sans"/>
                <a:sym typeface="Wingdings" pitchFamily="2" charset="2"/>
              </a:rPr>
              <a:t>…</a:t>
            </a:r>
            <a:endParaRPr lang="en-CA" dirty="0">
              <a:latin typeface="IBM Plex Sans"/>
              <a:ea typeface="IBM Plex Sans"/>
              <a:cs typeface="IBM Plex Sans"/>
              <a:sym typeface="IBM Plex Sans"/>
            </a:endParaRPr>
          </a:p>
          <a:p>
            <a:r>
              <a:rPr lang="en-CA" sz="1900" b="1" dirty="0">
                <a:latin typeface="IBM Plex Sans"/>
                <a:ea typeface="IBM Plex Sans"/>
                <a:cs typeface="IBM Plex Sans"/>
                <a:sym typeface="IBM Plex Sans"/>
              </a:rPr>
              <a:t>Graduate School Application Portals</a:t>
            </a:r>
          </a:p>
          <a:p>
            <a:pPr lvl="1"/>
            <a:r>
              <a:rPr lang="en-CA" b="1" dirty="0">
                <a:latin typeface="IBM Plex Sans"/>
                <a:ea typeface="IBM Plex Sans"/>
                <a:cs typeface="IBM Plex Sans"/>
                <a:sym typeface="IBM Plex Sans"/>
              </a:rPr>
              <a:t>Institution-specific!</a:t>
            </a:r>
          </a:p>
          <a:p>
            <a:pPr lvl="2"/>
            <a:r>
              <a:rPr lang="en-CA" dirty="0">
                <a:latin typeface="IBM Plex Sans"/>
                <a:ea typeface="IBM Plex Sans"/>
                <a:cs typeface="IBM Plex Sans"/>
                <a:sym typeface="IBM Plex Sans"/>
              </a:rPr>
              <a:t>York University </a:t>
            </a:r>
            <a:r>
              <a:rPr lang="en-CA" dirty="0">
                <a:latin typeface="IBM Plex Sans"/>
                <a:ea typeface="IBM Plex Sans"/>
                <a:cs typeface="IBM Plex Sans"/>
                <a:sym typeface="Wingdings" pitchFamily="2" charset="2"/>
              </a:rPr>
              <a:t> </a:t>
            </a:r>
            <a:r>
              <a:rPr lang="en-CA" dirty="0">
                <a:latin typeface="IBM Plex Sans"/>
                <a:ea typeface="IBM Plex Sans"/>
                <a:cs typeface="IBM Plex Sans"/>
                <a:sym typeface="Wingdings" pitchFamily="2" charset="2"/>
                <a:hlinkClick r:id="rId3"/>
              </a:rPr>
              <a:t>Graduate Application Form </a:t>
            </a:r>
            <a:r>
              <a:rPr lang="en-CA" dirty="0">
                <a:latin typeface="IBM Plex Sans"/>
                <a:ea typeface="IBM Plex Sans"/>
                <a:cs typeface="IBM Plex Sans"/>
                <a:sym typeface="Wingdings" pitchFamily="2" charset="2"/>
              </a:rPr>
              <a:t>&amp; </a:t>
            </a:r>
            <a:r>
              <a:rPr lang="en-CA" dirty="0" err="1">
                <a:latin typeface="IBM Plex Sans"/>
                <a:ea typeface="IBM Plex Sans"/>
                <a:cs typeface="IBM Plex Sans"/>
                <a:sym typeface="Wingdings" pitchFamily="2" charset="2"/>
                <a:hlinkClick r:id="rId4"/>
              </a:rPr>
              <a:t>MyFile</a:t>
            </a:r>
            <a:endParaRPr lang="en-CA" dirty="0">
              <a:latin typeface="IBM Plex Sans"/>
              <a:ea typeface="IBM Plex Sans"/>
              <a:cs typeface="IBM Plex Sans"/>
              <a:sym typeface="IBM Plex Sans"/>
            </a:endParaRPr>
          </a:p>
          <a:p>
            <a:pPr lvl="2"/>
            <a:r>
              <a:rPr lang="en-CA" dirty="0">
                <a:latin typeface="IBM Plex Sans"/>
                <a:ea typeface="IBM Plex Sans"/>
                <a:cs typeface="IBM Plex Sans"/>
                <a:sym typeface="IBM Plex Sans"/>
              </a:rPr>
              <a:t>University of Toronto </a:t>
            </a:r>
            <a:r>
              <a:rPr lang="en-CA" dirty="0">
                <a:latin typeface="IBM Plex Sans"/>
                <a:ea typeface="IBM Plex Sans"/>
                <a:cs typeface="IBM Plex Sans"/>
                <a:sym typeface="Wingdings" pitchFamily="2" charset="2"/>
              </a:rPr>
              <a:t></a:t>
            </a:r>
            <a:r>
              <a:rPr lang="en-CA" dirty="0">
                <a:latin typeface="IBM Plex Sans"/>
                <a:ea typeface="IBM Plex Sans"/>
                <a:cs typeface="IBM Plex Sans"/>
                <a:sym typeface="IBM Plex Sans"/>
              </a:rPr>
              <a:t> </a:t>
            </a:r>
            <a:r>
              <a:rPr lang="en-CA" dirty="0">
                <a:latin typeface="IBM Plex Sans"/>
                <a:ea typeface="IBM Plex Sans"/>
                <a:cs typeface="IBM Plex Sans"/>
                <a:sym typeface="IBM Plex Sans"/>
                <a:hlinkClick r:id="rId5"/>
              </a:rPr>
              <a:t>GradApp</a:t>
            </a:r>
            <a:endParaRPr lang="en-CA" dirty="0">
              <a:latin typeface="IBM Plex Sans"/>
              <a:ea typeface="IBM Plex Sans"/>
              <a:cs typeface="IBM Plex Sans"/>
              <a:sym typeface="IBM Plex Sans"/>
            </a:endParaRPr>
          </a:p>
          <a:p>
            <a:pPr lvl="2"/>
            <a:r>
              <a:rPr lang="en-CA" dirty="0">
                <a:latin typeface="IBM Plex Sans"/>
                <a:ea typeface="IBM Plex Sans"/>
                <a:cs typeface="IBM Plex Sans"/>
                <a:sym typeface="IBM Plex Sans"/>
              </a:rPr>
              <a:t>Toronto Metropolitan University </a:t>
            </a:r>
            <a:r>
              <a:rPr lang="en-CA" dirty="0">
                <a:latin typeface="IBM Plex Sans"/>
                <a:ea typeface="IBM Plex Sans"/>
                <a:cs typeface="IBM Plex Sans"/>
                <a:sym typeface="Wingdings" pitchFamily="2" charset="2"/>
              </a:rPr>
              <a:t> </a:t>
            </a:r>
            <a:r>
              <a:rPr lang="en-CA" dirty="0">
                <a:latin typeface="IBM Plex Sans"/>
                <a:ea typeface="IBM Plex Sans"/>
                <a:cs typeface="IBM Plex Sans"/>
                <a:sym typeface="Wingdings" pitchFamily="2" charset="2"/>
                <a:hlinkClick r:id="rId6"/>
              </a:rPr>
              <a:t>TMU’s External Online Application System</a:t>
            </a:r>
            <a:endParaRPr lang="en-CA" dirty="0">
              <a:latin typeface="IBM Plex Sans"/>
              <a:ea typeface="IBM Plex Sans"/>
              <a:cs typeface="IBM Plex Sans"/>
              <a:sym typeface="IBM Plex Sans"/>
            </a:endParaRPr>
          </a:p>
          <a:p>
            <a:pPr lvl="2"/>
            <a:r>
              <a:rPr lang="en-CA" dirty="0">
                <a:latin typeface="IBM Plex Sans"/>
                <a:ea typeface="IBM Plex Sans"/>
                <a:cs typeface="IBM Plex Sans"/>
                <a:sym typeface="IBM Plex Sans"/>
              </a:rPr>
              <a:t>McMaster University </a:t>
            </a:r>
            <a:r>
              <a:rPr lang="en-CA" dirty="0">
                <a:latin typeface="IBM Plex Sans"/>
                <a:ea typeface="IBM Plex Sans"/>
                <a:cs typeface="IBM Plex Sans"/>
                <a:sym typeface="Wingdings" pitchFamily="2" charset="2"/>
              </a:rPr>
              <a:t> </a:t>
            </a:r>
            <a:r>
              <a:rPr lang="en-CA" dirty="0">
                <a:latin typeface="IBM Plex Sans"/>
                <a:ea typeface="IBM Plex Sans"/>
                <a:cs typeface="IBM Plex Sans"/>
                <a:sym typeface="Wingdings" pitchFamily="2" charset="2"/>
                <a:hlinkClick r:id="rId7"/>
              </a:rPr>
              <a:t>McMaster Application Portal </a:t>
            </a:r>
            <a:endParaRPr lang="en-CA" dirty="0">
              <a:latin typeface="IBM Plex Sans"/>
              <a:ea typeface="IBM Plex Sans"/>
              <a:cs typeface="IBM Plex Sans"/>
              <a:sym typeface="IBM Plex Sans"/>
            </a:endParaRPr>
          </a:p>
          <a:p>
            <a:pPr lvl="2"/>
            <a:r>
              <a:rPr lang="en-CA" dirty="0">
                <a:latin typeface="IBM Plex Sans"/>
                <a:ea typeface="IBM Plex Sans"/>
                <a:cs typeface="IBM Plex Sans"/>
                <a:sym typeface="IBM Plex Sans"/>
              </a:rPr>
              <a:t>University of Western Ontario </a:t>
            </a:r>
            <a:r>
              <a:rPr lang="en-CA" dirty="0">
                <a:latin typeface="IBM Plex Sans"/>
                <a:ea typeface="IBM Plex Sans"/>
                <a:cs typeface="IBM Plex Sans"/>
                <a:sym typeface="Wingdings" pitchFamily="2" charset="2"/>
              </a:rPr>
              <a:t> </a:t>
            </a:r>
            <a:r>
              <a:rPr lang="en-CA" dirty="0">
                <a:latin typeface="IBM Plex Sans"/>
                <a:ea typeface="IBM Plex Sans"/>
                <a:cs typeface="IBM Plex Sans"/>
                <a:sym typeface="Wingdings" pitchFamily="2" charset="2"/>
                <a:hlinkClick r:id="rId8"/>
              </a:rPr>
              <a:t>Western’s Application Page </a:t>
            </a:r>
            <a:r>
              <a:rPr lang="en-CA" dirty="0">
                <a:latin typeface="IBM Plex Sans"/>
                <a:ea typeface="IBM Plex Sans"/>
                <a:cs typeface="IBM Plex Sans"/>
                <a:sym typeface="Wingdings" pitchFamily="2" charset="2"/>
              </a:rPr>
              <a:t>(Portal is on this page)</a:t>
            </a:r>
          </a:p>
          <a:p>
            <a:pPr lvl="2"/>
            <a:r>
              <a:rPr lang="en-CA" sz="1500" dirty="0" err="1">
                <a:latin typeface="IBM Plex Sans"/>
                <a:ea typeface="IBM Plex Sans"/>
                <a:cs typeface="IBM Plex Sans"/>
                <a:sym typeface="Wingdings" pitchFamily="2" charset="2"/>
              </a:rPr>
              <a:t>Etc</a:t>
            </a:r>
            <a:r>
              <a:rPr lang="en-CA" sz="1500" dirty="0">
                <a:latin typeface="IBM Plex Sans"/>
                <a:ea typeface="IBM Plex Sans"/>
                <a:cs typeface="IBM Plex Sans"/>
                <a:sym typeface="Wingdings" pitchFamily="2" charset="2"/>
              </a:rPr>
              <a:t>… </a:t>
            </a:r>
            <a:r>
              <a:rPr lang="en-CA" sz="1500" i="1" dirty="0">
                <a:solidFill>
                  <a:srgbClr val="FF40FF"/>
                </a:solidFill>
                <a:latin typeface="IBM Plex Sans"/>
                <a:ea typeface="IBM Plex Sans"/>
                <a:cs typeface="IBM Plex Sans"/>
                <a:sym typeface="Wingdings" pitchFamily="2" charset="2"/>
              </a:rPr>
              <a:t>Search up “School Name + masters/</a:t>
            </a:r>
            <a:r>
              <a:rPr lang="en-CA" sz="1500" i="1" dirty="0" err="1">
                <a:solidFill>
                  <a:srgbClr val="FF40FF"/>
                </a:solidFill>
                <a:latin typeface="IBM Plex Sans"/>
                <a:ea typeface="IBM Plex Sans"/>
                <a:cs typeface="IBM Plex Sans"/>
                <a:sym typeface="Wingdings" pitchFamily="2" charset="2"/>
              </a:rPr>
              <a:t>phd</a:t>
            </a:r>
            <a:r>
              <a:rPr lang="en-CA" sz="1500" i="1" dirty="0">
                <a:solidFill>
                  <a:srgbClr val="FF40FF"/>
                </a:solidFill>
                <a:latin typeface="IBM Plex Sans"/>
                <a:ea typeface="IBM Plex Sans"/>
                <a:cs typeface="IBM Plex Sans"/>
                <a:sym typeface="Wingdings" pitchFamily="2" charset="2"/>
              </a:rPr>
              <a:t> application”</a:t>
            </a:r>
            <a:endParaRPr lang="en-CA" sz="1500" i="1" dirty="0">
              <a:solidFill>
                <a:srgbClr val="FF40FF"/>
              </a:solidFill>
              <a:latin typeface="IBM Plex Sans"/>
              <a:ea typeface="IBM Plex Sans"/>
              <a:cs typeface="IBM Plex Sans"/>
              <a:sym typeface="IBM Plex Sans"/>
            </a:endParaRPr>
          </a:p>
          <a:p>
            <a:r>
              <a:rPr lang="en-CA" b="1" dirty="0">
                <a:latin typeface="IBM Plex Sans"/>
                <a:ea typeface="IBM Plex Sans"/>
                <a:cs typeface="IBM Plex Sans"/>
                <a:sym typeface="IBM Plex Sans"/>
              </a:rPr>
              <a:t>Programs have different deadlines! </a:t>
            </a:r>
          </a:p>
          <a:p>
            <a:pPr lvl="1"/>
            <a:r>
              <a:rPr lang="en-CA" dirty="0">
                <a:latin typeface="IBM Plex Sans"/>
                <a:ea typeface="IBM Plex Sans"/>
                <a:cs typeface="IBM Plex Sans"/>
                <a:sym typeface="IBM Plex Sans"/>
              </a:rPr>
              <a:t>Keep this in mind!</a:t>
            </a:r>
          </a:p>
          <a:p>
            <a:pPr lvl="1"/>
            <a:endParaRPr lang="en-CA" dirty="0">
              <a:latin typeface="IBM Plex Sans"/>
              <a:ea typeface="IBM Plex Sans"/>
              <a:cs typeface="IBM Plex Sans"/>
              <a:sym typeface="IBM Plex Sans"/>
            </a:endParaRPr>
          </a:p>
        </p:txBody>
      </p:sp>
      <p:pic>
        <p:nvPicPr>
          <p:cNvPr id="74" name="Google Shape;74;p15"/>
          <p:cNvPicPr preferRelativeResize="0"/>
          <p:nvPr/>
        </p:nvPicPr>
        <p:blipFill rotWithShape="1">
          <a:blip r:embed="rId9">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10">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216166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Common Application Components</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6"/>
            <a:ext cx="8520600" cy="3561285"/>
          </a:xfrm>
          <a:prstGeom prst="rect">
            <a:avLst/>
          </a:prstGeom>
        </p:spPr>
        <p:txBody>
          <a:bodyPr spcFirstLastPara="1" wrap="square" lIns="91425" tIns="91425" rIns="91425" bIns="91425" anchor="t" anchorCtr="0">
            <a:normAutofit lnSpcReduction="10000"/>
          </a:bodyPr>
          <a:lstStyle/>
          <a:p>
            <a:pPr marL="114300" indent="0">
              <a:buNone/>
            </a:pPr>
            <a:r>
              <a:rPr lang="en-CA" b="1" dirty="0">
                <a:latin typeface="IBM Plex Sans"/>
                <a:ea typeface="IBM Plex Sans"/>
                <a:cs typeface="IBM Plex Sans"/>
                <a:sym typeface="IBM Plex Sans"/>
              </a:rPr>
              <a:t>Here is a non-exhaustive list of common application components. Schools will require a different combination of these components.</a:t>
            </a:r>
          </a:p>
          <a:p>
            <a:r>
              <a:rPr lang="en-CA" dirty="0">
                <a:latin typeface="IBM Plex Sans"/>
                <a:ea typeface="IBM Plex Sans"/>
                <a:cs typeface="IBM Plex Sans"/>
                <a:sym typeface="IBM Plex Sans"/>
              </a:rPr>
              <a:t>Personal Statements</a:t>
            </a:r>
          </a:p>
          <a:p>
            <a:r>
              <a:rPr lang="en-CA" dirty="0">
                <a:latin typeface="IBM Plex Sans"/>
                <a:ea typeface="IBM Plex Sans"/>
                <a:cs typeface="IBM Plex Sans"/>
                <a:sym typeface="IBM Plex Sans"/>
              </a:rPr>
              <a:t>Letters of Intent</a:t>
            </a:r>
          </a:p>
          <a:p>
            <a:r>
              <a:rPr lang="en-CA" dirty="0">
                <a:latin typeface="IBM Plex Sans"/>
                <a:ea typeface="IBM Plex Sans"/>
                <a:cs typeface="IBM Plex Sans"/>
                <a:sym typeface="IBM Plex Sans"/>
              </a:rPr>
              <a:t>Autobiographical Sketches</a:t>
            </a:r>
          </a:p>
          <a:p>
            <a:r>
              <a:rPr lang="en-CA" dirty="0">
                <a:latin typeface="IBM Plex Sans"/>
                <a:ea typeface="IBM Plex Sans"/>
                <a:cs typeface="IBM Plex Sans"/>
                <a:sym typeface="IBM Plex Sans"/>
              </a:rPr>
              <a:t>Essay Questions </a:t>
            </a:r>
          </a:p>
          <a:p>
            <a:r>
              <a:rPr lang="en-CA" dirty="0">
                <a:latin typeface="IBM Plex Sans"/>
                <a:ea typeface="IBM Plex Sans"/>
                <a:cs typeface="IBM Plex Sans"/>
                <a:sym typeface="IBM Plex Sans"/>
              </a:rPr>
              <a:t>Statements</a:t>
            </a:r>
          </a:p>
          <a:p>
            <a:r>
              <a:rPr lang="en-CA" dirty="0">
                <a:latin typeface="IBM Plex Sans"/>
                <a:ea typeface="IBM Plex Sans"/>
                <a:cs typeface="IBM Plex Sans"/>
                <a:sym typeface="IBM Plex Sans"/>
              </a:rPr>
              <a:t>Supplementary Questions</a:t>
            </a:r>
          </a:p>
          <a:p>
            <a:r>
              <a:rPr lang="en-CA" dirty="0">
                <a:latin typeface="IBM Plex Sans"/>
                <a:ea typeface="IBM Plex Sans"/>
                <a:cs typeface="IBM Plex Sans"/>
                <a:sym typeface="IBM Plex Sans"/>
              </a:rPr>
              <a:t>CVs/Resumes</a:t>
            </a:r>
          </a:p>
          <a:p>
            <a:r>
              <a:rPr lang="en-CA" dirty="0">
                <a:latin typeface="IBM Plex Sans"/>
                <a:ea typeface="IBM Plex Sans"/>
                <a:cs typeface="IBM Plex Sans"/>
                <a:sym typeface="IBM Plex Sans"/>
              </a:rPr>
              <a:t>Recommendation Letters</a:t>
            </a:r>
          </a:p>
          <a:p>
            <a:r>
              <a:rPr lang="en-CA" dirty="0">
                <a:latin typeface="IBM Plex Sans"/>
                <a:ea typeface="IBM Plex Sans"/>
                <a:cs typeface="IBM Plex Sans"/>
                <a:sym typeface="IBM Plex Sans"/>
              </a:rPr>
              <a:t>Interviews</a:t>
            </a:r>
          </a:p>
          <a:p>
            <a:endParaRPr lang="en-CA"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6146" name="Picture 2" descr="Application Day – KO News">
            <a:extLst>
              <a:ext uri="{FF2B5EF4-FFF2-40B4-BE49-F238E27FC236}">
                <a16:creationId xmlns:a16="http://schemas.microsoft.com/office/drawing/2014/main" id="{008FDF98-A4CD-4134-E0EB-81325A16CE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2059" y="2307364"/>
            <a:ext cx="2290273" cy="2290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479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We will Be Going over the Following:</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6"/>
            <a:ext cx="8520600" cy="3561285"/>
          </a:xfrm>
          <a:prstGeom prst="rect">
            <a:avLst/>
          </a:prstGeom>
        </p:spPr>
        <p:txBody>
          <a:bodyPr spcFirstLastPara="1" wrap="square" lIns="91425" tIns="91425" rIns="91425" bIns="91425" anchor="t" anchorCtr="0">
            <a:normAutofit/>
          </a:bodyPr>
          <a:lstStyle/>
          <a:p>
            <a:r>
              <a:rPr lang="en-CA" b="1" dirty="0">
                <a:latin typeface="IBM Plex Sans"/>
                <a:ea typeface="IBM Plex Sans"/>
                <a:cs typeface="IBM Plex Sans"/>
                <a:sym typeface="IBM Plex Sans"/>
              </a:rPr>
              <a:t>Personal Statements</a:t>
            </a:r>
          </a:p>
          <a:p>
            <a:r>
              <a:rPr lang="en-CA" b="1" dirty="0">
                <a:latin typeface="IBM Plex Sans"/>
                <a:ea typeface="IBM Plex Sans"/>
                <a:cs typeface="IBM Plex Sans"/>
                <a:sym typeface="IBM Plex Sans"/>
              </a:rPr>
              <a:t>Letters of Intent</a:t>
            </a:r>
          </a:p>
          <a:p>
            <a:r>
              <a:rPr lang="en-CA" b="1" dirty="0">
                <a:latin typeface="IBM Plex Sans"/>
                <a:ea typeface="IBM Plex Sans"/>
                <a:cs typeface="IBM Plex Sans"/>
                <a:sym typeface="IBM Plex Sans"/>
              </a:rPr>
              <a:t>Autobiographical Sketches</a:t>
            </a:r>
          </a:p>
          <a:p>
            <a:r>
              <a:rPr lang="en-CA" b="1" dirty="0">
                <a:latin typeface="IBM Plex Sans"/>
                <a:ea typeface="IBM Plex Sans"/>
                <a:cs typeface="IBM Plex Sans"/>
                <a:sym typeface="IBM Plex Sans"/>
              </a:rPr>
              <a:t>Essay Questions </a:t>
            </a:r>
          </a:p>
          <a:p>
            <a:r>
              <a:rPr lang="en-CA" b="1" dirty="0">
                <a:latin typeface="IBM Plex Sans"/>
                <a:ea typeface="IBM Plex Sans"/>
                <a:cs typeface="IBM Plex Sans"/>
                <a:sym typeface="IBM Plex Sans"/>
              </a:rPr>
              <a:t>Statements</a:t>
            </a:r>
          </a:p>
          <a:p>
            <a:r>
              <a:rPr lang="en-CA" b="1" dirty="0">
                <a:latin typeface="IBM Plex Sans"/>
                <a:ea typeface="IBM Plex Sans"/>
                <a:cs typeface="IBM Plex Sans"/>
                <a:sym typeface="IBM Plex Sans"/>
              </a:rPr>
              <a:t>Supplementary Questions</a:t>
            </a:r>
          </a:p>
          <a:p>
            <a:r>
              <a:rPr lang="en-CA" dirty="0">
                <a:latin typeface="IBM Plex Sans"/>
                <a:ea typeface="IBM Plex Sans"/>
                <a:cs typeface="IBM Plex Sans"/>
                <a:sym typeface="IBM Plex Sans"/>
              </a:rPr>
              <a:t>CVs/Resumes</a:t>
            </a:r>
          </a:p>
          <a:p>
            <a:r>
              <a:rPr lang="en-CA" dirty="0">
                <a:latin typeface="IBM Plex Sans"/>
                <a:ea typeface="IBM Plex Sans"/>
                <a:cs typeface="IBM Plex Sans"/>
                <a:sym typeface="IBM Plex Sans"/>
              </a:rPr>
              <a:t>Recommendation Letters</a:t>
            </a:r>
          </a:p>
          <a:p>
            <a:r>
              <a:rPr lang="en-CA" dirty="0">
                <a:latin typeface="IBM Plex Sans"/>
                <a:ea typeface="IBM Plex Sans"/>
                <a:cs typeface="IBM Plex Sans"/>
                <a:sym typeface="IBM Plex Sans"/>
              </a:rPr>
              <a:t>Interviews</a:t>
            </a:r>
          </a:p>
          <a:p>
            <a:endParaRPr lang="en-CA"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6146" name="Picture 2" descr="Application Day – KO News">
            <a:extLst>
              <a:ext uri="{FF2B5EF4-FFF2-40B4-BE49-F238E27FC236}">
                <a16:creationId xmlns:a16="http://schemas.microsoft.com/office/drawing/2014/main" id="{008FDF98-A4CD-4134-E0EB-81325A16CE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2059" y="1817034"/>
            <a:ext cx="2290273" cy="2290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83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229126" y="1398034"/>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What do These Application Components Have in Common?</a:t>
            </a:r>
            <a:endParaRPr sz="4500" dirty="0">
              <a:latin typeface="IBM Plex Sans"/>
              <a:ea typeface="IBM Plex Sans"/>
              <a:cs typeface="IBM Plex Sans"/>
              <a:sym typeface="IBM Plex Sans"/>
            </a:endParaRP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229125" y="492204"/>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5400" b="1" dirty="0">
                <a:latin typeface="IBM Plex Sans"/>
                <a:ea typeface="IBM Plex Sans"/>
                <a:cs typeface="IBM Plex Sans"/>
                <a:sym typeface="IBM Plex Sans"/>
              </a:rPr>
              <a:t>Writing</a:t>
            </a:r>
            <a:r>
              <a:rPr lang="en-CA" sz="4500" b="1" dirty="0">
                <a:latin typeface="IBM Plex Sans"/>
                <a:ea typeface="IBM Plex Sans"/>
                <a:cs typeface="IBM Plex Sans"/>
                <a:sym typeface="IBM Plex Sans"/>
              </a:rPr>
              <a:t>!</a:t>
            </a:r>
            <a:endParaRPr sz="4500" dirty="0">
              <a:latin typeface="IBM Plex Sans"/>
              <a:ea typeface="IBM Plex Sans"/>
              <a:cs typeface="IBM Plex Sans"/>
              <a:sym typeface="IBM Plex Sans"/>
            </a:endParaRP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8194" name="Picture 2" descr="Write to Learn: The Power of Personal Writing - CENTER FOR THE PROFESSIONAL  EDUCATION OF TEACHERS">
            <a:extLst>
              <a:ext uri="{FF2B5EF4-FFF2-40B4-BE49-F238E27FC236}">
                <a16:creationId xmlns:a16="http://schemas.microsoft.com/office/drawing/2014/main" id="{2013FF29-58C2-6740-67AF-4221B8B17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7116" y="2225822"/>
            <a:ext cx="4189765" cy="2192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080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2790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How to Prepare</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7" y="1140023"/>
            <a:ext cx="8456287" cy="3793648"/>
          </a:xfrm>
        </p:spPr>
        <p:txBody>
          <a:bodyPr>
            <a:normAutofit lnSpcReduction="10000"/>
          </a:bodyPr>
          <a:lstStyle/>
          <a:p>
            <a:pPr marL="114300" indent="0">
              <a:buNone/>
            </a:pPr>
            <a:r>
              <a:rPr lang="en-CA" b="1" dirty="0">
                <a:latin typeface="IBM Plex Sans" panose="020B0503050203000203" pitchFamily="34" charset="0"/>
              </a:rPr>
              <a:t>Most of these components require that you write about:</a:t>
            </a:r>
          </a:p>
          <a:p>
            <a:r>
              <a:rPr lang="en-CA" dirty="0">
                <a:latin typeface="IBM Plex Sans" panose="020B0503050203000203" pitchFamily="34" charset="0"/>
              </a:rPr>
              <a:t>Yourself</a:t>
            </a:r>
          </a:p>
          <a:p>
            <a:r>
              <a:rPr lang="en-CA" dirty="0">
                <a:latin typeface="IBM Plex Sans" panose="020B0503050203000203" pitchFamily="34" charset="0"/>
              </a:rPr>
              <a:t>The Institution/Program you are applying to</a:t>
            </a:r>
          </a:p>
          <a:p>
            <a:endParaRPr lang="en-CA" b="1" dirty="0">
              <a:latin typeface="IBM Plex Sans" panose="020B0503050203000203" pitchFamily="34" charset="0"/>
            </a:endParaRPr>
          </a:p>
          <a:p>
            <a:pPr marL="114300" indent="0">
              <a:buNone/>
            </a:pPr>
            <a:r>
              <a:rPr lang="en-CA" b="1" dirty="0">
                <a:latin typeface="IBM Plex Sans" panose="020B0503050203000203" pitchFamily="34" charset="0"/>
              </a:rPr>
              <a:t>Where to start?</a:t>
            </a:r>
          </a:p>
          <a:p>
            <a:r>
              <a:rPr lang="en-CA" dirty="0">
                <a:latin typeface="IBM Plex Sans" panose="020B0503050203000203" pitchFamily="34" charset="0"/>
              </a:rPr>
              <a:t>Conduct Research</a:t>
            </a:r>
          </a:p>
          <a:p>
            <a:pPr lvl="1"/>
            <a:r>
              <a:rPr lang="en-CA" dirty="0">
                <a:latin typeface="IBM Plex Sans" panose="020B0503050203000203" pitchFamily="34" charset="0"/>
              </a:rPr>
              <a:t>Online, campus visits, program/university fairs, information sessions</a:t>
            </a:r>
          </a:p>
          <a:p>
            <a:pPr lvl="1"/>
            <a:r>
              <a:rPr lang="en-CA" dirty="0">
                <a:latin typeface="IBM Plex Sans" panose="020B0503050203000203" pitchFamily="34" charset="0"/>
              </a:rPr>
              <a:t>Look up the </a:t>
            </a:r>
            <a:r>
              <a:rPr lang="en-CA" dirty="0" err="1">
                <a:latin typeface="IBM Plex Sans" panose="020B0503050203000203" pitchFamily="34" charset="0"/>
              </a:rPr>
              <a:t>school+program</a:t>
            </a:r>
            <a:r>
              <a:rPr lang="en-CA" dirty="0">
                <a:latin typeface="IBM Plex Sans" panose="020B0503050203000203" pitchFamily="34" charset="0"/>
              </a:rPr>
              <a:t> to understand their values, culture and vision</a:t>
            </a:r>
          </a:p>
          <a:p>
            <a:pPr lvl="1"/>
            <a:r>
              <a:rPr lang="en-CA" dirty="0">
                <a:latin typeface="IBM Plex Sans" panose="020B0503050203000203" pitchFamily="34" charset="0"/>
              </a:rPr>
              <a:t>Research departments, potential advisors (for thesis-based programs)</a:t>
            </a:r>
          </a:p>
          <a:p>
            <a:r>
              <a:rPr lang="en-CA" dirty="0">
                <a:latin typeface="IBM Plex Sans" panose="020B0503050203000203" pitchFamily="34" charset="0"/>
              </a:rPr>
              <a:t>Self-reflection</a:t>
            </a:r>
          </a:p>
          <a:p>
            <a:pPr lvl="1"/>
            <a:r>
              <a:rPr lang="en-CA" dirty="0">
                <a:latin typeface="IBM Plex Sans" panose="020B0503050203000203" pitchFamily="34" charset="0"/>
              </a:rPr>
              <a:t>Identify your skills, strengths, areas for improvement </a:t>
            </a:r>
          </a:p>
          <a:p>
            <a:pPr lvl="1"/>
            <a:r>
              <a:rPr lang="en-CA" dirty="0">
                <a:latin typeface="IBM Plex Sans" panose="020B0503050203000203" pitchFamily="34" charset="0"/>
              </a:rPr>
              <a:t>Discuss with close contacts -- friends, family, co-workers, professors</a:t>
            </a:r>
          </a:p>
          <a:p>
            <a:pPr lvl="1"/>
            <a:r>
              <a:rPr lang="en-CA" dirty="0">
                <a:latin typeface="IBM Plex Sans" panose="020B0503050203000203" pitchFamily="34" charset="0"/>
              </a:rPr>
              <a:t>Consider your motives </a:t>
            </a:r>
            <a:r>
              <a:rPr lang="en-CA" dirty="0">
                <a:latin typeface="IBM Plex Sans" panose="020B0503050203000203" pitchFamily="34" charset="0"/>
                <a:sym typeface="Wingdings" pitchFamily="2" charset="2"/>
              </a:rPr>
              <a:t> More on next slide</a:t>
            </a:r>
            <a:endParaRPr lang="en-CA" dirty="0">
              <a:latin typeface="IBM Plex Sans" panose="020B0503050203000203" pitchFamily="34" charset="0"/>
            </a:endParaRPr>
          </a:p>
          <a:p>
            <a:pPr lvl="1"/>
            <a:endParaRPr lang="en-CA" dirty="0">
              <a:latin typeface="IBM Plex Sans" panose="020B0503050203000203" pitchFamily="34" charset="0"/>
            </a:endParaRPr>
          </a:p>
          <a:p>
            <a:endParaRPr lang="en-CA" b="1" dirty="0">
              <a:latin typeface="IBM Plex Sans" panose="020B0503050203000203" pitchFamily="34" charset="0"/>
            </a:endParaRPr>
          </a:p>
        </p:txBody>
      </p:sp>
    </p:spTree>
    <p:extLst>
      <p:ext uri="{BB962C8B-B14F-4D97-AF65-F5344CB8AC3E}">
        <p14:creationId xmlns:p14="http://schemas.microsoft.com/office/powerpoint/2010/main" val="969270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Consider Your Motives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700" y="1338441"/>
            <a:ext cx="5383044" cy="3805059"/>
          </a:xfrm>
        </p:spPr>
        <p:txBody>
          <a:bodyPr>
            <a:normAutofit/>
          </a:bodyPr>
          <a:lstStyle/>
          <a:p>
            <a:pPr marL="425450" indent="-285750"/>
            <a:r>
              <a:rPr lang="en-CA" sz="1700" b="1" dirty="0">
                <a:latin typeface="IBM Plex Sans" panose="020B0503050203000203" pitchFamily="34" charset="0"/>
              </a:rPr>
              <a:t>What experiences or education made me want to pursue further studies?</a:t>
            </a:r>
          </a:p>
          <a:p>
            <a:pPr marL="425450" indent="-285750"/>
            <a:r>
              <a:rPr lang="en-CA" sz="1700" b="1" dirty="0">
                <a:latin typeface="IBM Plex Sans" panose="020B0503050203000203" pitchFamily="34" charset="0"/>
              </a:rPr>
              <a:t>When did I become interested in this field? Was there a specific moment that made me gravitate towards x career/field?</a:t>
            </a:r>
          </a:p>
          <a:p>
            <a:pPr marL="425450" indent="-285750"/>
            <a:r>
              <a:rPr lang="en-CA" sz="1700" b="1" dirty="0">
                <a:latin typeface="IBM Plex Sans" panose="020B0503050203000203" pitchFamily="34" charset="0"/>
              </a:rPr>
              <a:t>How would I fit into this program? What can I bring to this area of study?</a:t>
            </a:r>
          </a:p>
          <a:p>
            <a:pPr marL="425450" indent="-285750"/>
            <a:r>
              <a:rPr lang="en-CA" sz="1700" b="1" dirty="0">
                <a:latin typeface="IBM Plex Sans" panose="020B0503050203000203" pitchFamily="34" charset="0"/>
              </a:rPr>
              <a:t>What are my long-term goals? What do I plan on doing with the knowledge and skills I’ll have acquired once I have completed my studies?</a:t>
            </a:r>
          </a:p>
        </p:txBody>
      </p:sp>
      <p:pic>
        <p:nvPicPr>
          <p:cNvPr id="9218" name="Picture 2" descr="🤔 Thinking Face emoji Meaning | Dictionary.com">
            <a:extLst>
              <a:ext uri="{FF2B5EF4-FFF2-40B4-BE49-F238E27FC236}">
                <a16:creationId xmlns:a16="http://schemas.microsoft.com/office/drawing/2014/main" id="{4DBE4CEA-24DA-0C16-BFC6-FDF5C68F34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6157" y="1871157"/>
            <a:ext cx="2099602" cy="2099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7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229126" y="1398034"/>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3600" b="1" dirty="0">
                <a:latin typeface="IBM Plex Sans"/>
                <a:ea typeface="IBM Plex Sans"/>
                <a:cs typeface="IBM Plex Sans"/>
                <a:sym typeface="IBM Plex Sans"/>
              </a:rPr>
              <a:t>Personal Statement/Essay</a:t>
            </a:r>
          </a:p>
          <a:p>
            <a:pPr marL="0" lvl="0" indent="0" algn="ctr" rtl="0">
              <a:lnSpc>
                <a:spcPct val="90000"/>
              </a:lnSpc>
              <a:spcBef>
                <a:spcPts val="0"/>
              </a:spcBef>
              <a:spcAft>
                <a:spcPts val="0"/>
              </a:spcAft>
              <a:buNone/>
            </a:pPr>
            <a:r>
              <a:rPr lang="en-CA" sz="3600" b="1" dirty="0">
                <a:latin typeface="IBM Plex Sans"/>
                <a:ea typeface="IBM Plex Sans"/>
                <a:cs typeface="IBM Plex Sans"/>
                <a:sym typeface="IBM Plex Sans"/>
              </a:rPr>
              <a:t>Letter of Intent/ Statement of Interest</a:t>
            </a: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639540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Personal Statement / Letter of Intent Overview</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7"/>
            <a:ext cx="8520600" cy="3416400"/>
          </a:xfrm>
          <a:prstGeom prst="rect">
            <a:avLst/>
          </a:prstGeom>
        </p:spPr>
        <p:txBody>
          <a:bodyPr spcFirstLastPara="1" wrap="square" lIns="91425" tIns="91425" rIns="91425" bIns="91425" anchor="t" anchorCtr="0">
            <a:normAutofit/>
          </a:bodyPr>
          <a:lstStyle/>
          <a:p>
            <a:r>
              <a:rPr lang="en-CA" b="1" dirty="0">
                <a:latin typeface="IBM Plex Sans" panose="020B0503050203000203" pitchFamily="34" charset="0"/>
              </a:rPr>
              <a:t>Personal statements are often similar to letters of intent, especially when open-ended </a:t>
            </a:r>
            <a:r>
              <a:rPr lang="en-CA" dirty="0">
                <a:latin typeface="IBM Plex Sans" panose="020B0503050203000203" pitchFamily="34" charset="0"/>
              </a:rPr>
              <a:t>(i.e., with general questions that prompt your response)</a:t>
            </a:r>
            <a:r>
              <a:rPr lang="en-CA" b="1" dirty="0">
                <a:latin typeface="IBM Plex Sans" panose="020B0503050203000203" pitchFamily="34" charset="0"/>
              </a:rPr>
              <a:t>.</a:t>
            </a:r>
          </a:p>
          <a:p>
            <a:r>
              <a:rPr lang="en-CA" b="1" dirty="0">
                <a:latin typeface="IBM Plex Sans"/>
                <a:ea typeface="IBM Plex Sans"/>
                <a:cs typeface="IBM Plex Sans"/>
                <a:sym typeface="IBM Plex Sans"/>
              </a:rPr>
              <a:t>You are writing about yourself, including your academic and/or professional background, your motivations, and how you align with the program or institution, as well as how you can contribute to its community.</a:t>
            </a: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2097945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Personal Statement / Letter of Intent</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4708098" y="1334043"/>
            <a:ext cx="4084030" cy="3416400"/>
          </a:xfrm>
          <a:prstGeom prst="rect">
            <a:avLst/>
          </a:prstGeom>
        </p:spPr>
        <p:txBody>
          <a:bodyPr spcFirstLastPara="1" wrap="square" lIns="91425" tIns="91425" rIns="91425" bIns="91425" anchor="t" anchorCtr="0">
            <a:normAutofit/>
          </a:bodyPr>
          <a:lstStyle/>
          <a:p>
            <a:pPr marL="114300" indent="0">
              <a:buNone/>
            </a:pPr>
            <a:r>
              <a:rPr lang="en-CA" b="1" dirty="0">
                <a:solidFill>
                  <a:srgbClr val="002060"/>
                </a:solidFill>
                <a:latin typeface="IBM Plex Sans"/>
                <a:ea typeface="IBM Plex Sans"/>
                <a:cs typeface="IBM Plex Sans"/>
                <a:sym typeface="IBM Plex Sans"/>
              </a:rPr>
              <a:t>Letter of Intent</a:t>
            </a:r>
          </a:p>
          <a:p>
            <a:r>
              <a:rPr lang="en-CA" b="1" dirty="0">
                <a:latin typeface="IBM Plex Sans"/>
                <a:ea typeface="IBM Plex Sans"/>
                <a:cs typeface="IBM Plex Sans"/>
                <a:sym typeface="IBM Plex Sans"/>
              </a:rPr>
              <a:t>Academic background, resume and extracurricular experiences</a:t>
            </a:r>
          </a:p>
          <a:p>
            <a:r>
              <a:rPr lang="en-CA" b="1" dirty="0">
                <a:latin typeface="IBM Plex Sans"/>
                <a:ea typeface="IBM Plex Sans"/>
                <a:cs typeface="IBM Plex Sans"/>
                <a:sym typeface="IBM Plex Sans"/>
              </a:rPr>
              <a:t>Details specific curriculum aspects of experiential components</a:t>
            </a:r>
          </a:p>
          <a:p>
            <a:r>
              <a:rPr lang="en-CA" b="1" dirty="0">
                <a:latin typeface="IBM Plex Sans"/>
                <a:ea typeface="IBM Plex Sans"/>
                <a:cs typeface="IBM Plex Sans"/>
                <a:sym typeface="IBM Plex Sans"/>
              </a:rPr>
              <a:t>Business letter format and tone</a:t>
            </a: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73;p15">
            <a:extLst>
              <a:ext uri="{FF2B5EF4-FFF2-40B4-BE49-F238E27FC236}">
                <a16:creationId xmlns:a16="http://schemas.microsoft.com/office/drawing/2014/main" id="{F948E2CF-7661-C2F5-F29B-80561EBDB550}"/>
              </a:ext>
            </a:extLst>
          </p:cNvPr>
          <p:cNvSpPr txBox="1">
            <a:spLocks/>
          </p:cNvSpPr>
          <p:nvPr/>
        </p:nvSpPr>
        <p:spPr>
          <a:xfrm>
            <a:off x="231354" y="1334043"/>
            <a:ext cx="4476744"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Font typeface="Arial"/>
              <a:buNone/>
            </a:pPr>
            <a:r>
              <a:rPr lang="en-CA" b="1" dirty="0">
                <a:solidFill>
                  <a:srgbClr val="002060"/>
                </a:solidFill>
                <a:latin typeface="IBM Plex Sans"/>
                <a:ea typeface="IBM Plex Sans"/>
                <a:cs typeface="IBM Plex Sans"/>
                <a:sym typeface="IBM Plex Sans"/>
              </a:rPr>
              <a:t>Personal Statement</a:t>
            </a:r>
          </a:p>
          <a:p>
            <a:r>
              <a:rPr lang="en-CA" b="1" dirty="0">
                <a:latin typeface="IBM Plex Sans"/>
                <a:ea typeface="IBM Plex Sans"/>
                <a:cs typeface="IBM Plex Sans"/>
                <a:sym typeface="IBM Plex Sans"/>
              </a:rPr>
              <a:t>Personal background, experiences and inspirations for applying</a:t>
            </a:r>
          </a:p>
          <a:p>
            <a:r>
              <a:rPr lang="en-CA" b="1" dirty="0">
                <a:latin typeface="IBM Plex Sans"/>
                <a:ea typeface="IBM Plex Sans"/>
                <a:cs typeface="IBM Plex Sans"/>
                <a:sym typeface="IBM Plex Sans"/>
              </a:rPr>
              <a:t>Explains what appeals about the school and program</a:t>
            </a:r>
          </a:p>
          <a:p>
            <a:r>
              <a:rPr lang="en-CA" b="1" dirty="0">
                <a:latin typeface="IBM Plex Sans"/>
                <a:ea typeface="IBM Plex Sans"/>
                <a:cs typeface="IBM Plex Sans"/>
                <a:sym typeface="IBM Plex Sans"/>
              </a:rPr>
              <a:t>Essay format</a:t>
            </a:r>
          </a:p>
          <a:p>
            <a:r>
              <a:rPr lang="en-CA" b="1" dirty="0">
                <a:latin typeface="IBM Plex Sans"/>
                <a:ea typeface="IBM Plex Sans"/>
                <a:cs typeface="IBM Plex Sans"/>
                <a:sym typeface="IBM Plex Sans"/>
              </a:rPr>
              <a:t>Commonly required + often has specific prompts and length</a:t>
            </a:r>
          </a:p>
        </p:txBody>
      </p:sp>
      <p:sp>
        <p:nvSpPr>
          <p:cNvPr id="3" name="Google Shape;111;p19">
            <a:extLst>
              <a:ext uri="{FF2B5EF4-FFF2-40B4-BE49-F238E27FC236}">
                <a16:creationId xmlns:a16="http://schemas.microsoft.com/office/drawing/2014/main" id="{16804D9A-B2B5-7AEC-40B0-7E1BB7836CA5}"/>
              </a:ext>
            </a:extLst>
          </p:cNvPr>
          <p:cNvSpPr txBox="1">
            <a:spLocks/>
          </p:cNvSpPr>
          <p:nvPr/>
        </p:nvSpPr>
        <p:spPr>
          <a:xfrm>
            <a:off x="642782" y="4655651"/>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https://bemoacademicconsulting.com/blog/college-letter-of-intent-sample</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4226544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1174273" y="244245"/>
            <a:ext cx="6049343"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Personal Statement / Letter of Intent </a:t>
            </a:r>
            <a:br>
              <a:rPr lang="en-CA" b="1" dirty="0">
                <a:latin typeface="IBM Plex Sans"/>
                <a:ea typeface="IBM Plex Sans"/>
                <a:cs typeface="IBM Plex Sans"/>
                <a:sym typeface="IBM Plex Sans"/>
              </a:rPr>
            </a:br>
            <a:r>
              <a:rPr lang="en-CA" sz="2200" b="1" dirty="0">
                <a:latin typeface="IBM Plex Sans"/>
                <a:ea typeface="IBM Plex Sans"/>
                <a:cs typeface="IBM Plex Sans"/>
                <a:sym typeface="IBM Plex Sans"/>
              </a:rPr>
              <a:t>Examples Required by Different Programs</a:t>
            </a:r>
            <a:endParaRPr sz="2200" b="1"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73;p15">
            <a:extLst>
              <a:ext uri="{FF2B5EF4-FFF2-40B4-BE49-F238E27FC236}">
                <a16:creationId xmlns:a16="http://schemas.microsoft.com/office/drawing/2014/main" id="{F948E2CF-7661-C2F5-F29B-80561EBDB550}"/>
              </a:ext>
            </a:extLst>
          </p:cNvPr>
          <p:cNvSpPr txBox="1">
            <a:spLocks/>
          </p:cNvSpPr>
          <p:nvPr/>
        </p:nvSpPr>
        <p:spPr>
          <a:xfrm>
            <a:off x="200670" y="1168492"/>
            <a:ext cx="8742655" cy="3416400"/>
          </a:xfrm>
          <a:prstGeom prst="rect">
            <a:avLst/>
          </a:prstGeom>
          <a:noFill/>
          <a:ln>
            <a:noFill/>
          </a:ln>
        </p:spPr>
        <p:txBody>
          <a:bodyPr spcFirstLastPara="1" wrap="square" lIns="91425" tIns="91425" rIns="91425" bIns="91425" anchor="t" anchorCtr="0">
            <a:normAutofit fontScale="92500" lnSpcReduction="2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r>
              <a:rPr lang="en-CA" b="1" dirty="0">
                <a:solidFill>
                  <a:srgbClr val="002060"/>
                </a:solidFill>
                <a:latin typeface="IBM Plex Sans"/>
                <a:ea typeface="IBM Plex Sans"/>
                <a:cs typeface="IBM Plex Sans"/>
                <a:sym typeface="IBM Plex Sans"/>
              </a:rPr>
              <a:t>UofT Dentistry (DDS)</a:t>
            </a:r>
          </a:p>
          <a:p>
            <a:pPr lvl="1"/>
            <a:r>
              <a:rPr lang="en-CA" sz="1300" b="1" dirty="0">
                <a:solidFill>
                  <a:srgbClr val="002060"/>
                </a:solidFill>
                <a:latin typeface="IBM Plex Sans"/>
                <a:ea typeface="IBM Plex Sans"/>
                <a:cs typeface="IBM Plex Sans"/>
                <a:sym typeface="IBM Plex Sans"/>
              </a:rPr>
              <a:t>Personal Statement: </a:t>
            </a:r>
            <a:r>
              <a:rPr lang="en-CA" sz="1300" dirty="0">
                <a:solidFill>
                  <a:srgbClr val="002060"/>
                </a:solidFill>
                <a:latin typeface="IBM Plex Sans"/>
                <a:ea typeface="IBM Plex Sans"/>
                <a:cs typeface="IBM Plex Sans"/>
                <a:sym typeface="IBM Plex Sans"/>
              </a:rPr>
              <a:t>Explain why you want to pursue a dental career (2 pages max.)</a:t>
            </a:r>
          </a:p>
          <a:p>
            <a:pPr lvl="1"/>
            <a:r>
              <a:rPr lang="en-CA" sz="1300" b="1" dirty="0">
                <a:solidFill>
                  <a:srgbClr val="002060"/>
                </a:solidFill>
                <a:latin typeface="IBM Plex Sans"/>
                <a:ea typeface="IBM Plex Sans"/>
                <a:cs typeface="IBM Plex Sans"/>
                <a:sym typeface="IBM Plex Sans"/>
              </a:rPr>
              <a:t>Greatest Accomplishment: </a:t>
            </a:r>
            <a:r>
              <a:rPr lang="en-CA" sz="1300" dirty="0">
                <a:solidFill>
                  <a:srgbClr val="002060"/>
                </a:solidFill>
                <a:latin typeface="IBM Plex Sans"/>
                <a:ea typeface="IBM Plex Sans"/>
                <a:cs typeface="IBM Plex Sans"/>
                <a:sym typeface="IBM Plex Sans"/>
              </a:rPr>
              <a:t>Outline what you consider to be your greatest accomplishment and the reasons you have chosen to highlight it (1 page max)</a:t>
            </a:r>
          </a:p>
          <a:p>
            <a:r>
              <a:rPr lang="en-CA" b="1" dirty="0" err="1">
                <a:solidFill>
                  <a:srgbClr val="002060"/>
                </a:solidFill>
                <a:latin typeface="IBM Plex Sans"/>
                <a:ea typeface="IBM Plex Sans"/>
                <a:cs typeface="IBM Plex Sans"/>
                <a:sym typeface="IBM Plex Sans"/>
              </a:rPr>
              <a:t>UoGuelph</a:t>
            </a:r>
            <a:r>
              <a:rPr lang="en-CA" b="1" dirty="0">
                <a:solidFill>
                  <a:srgbClr val="002060"/>
                </a:solidFill>
                <a:latin typeface="IBM Plex Sans"/>
                <a:ea typeface="IBM Plex Sans"/>
                <a:cs typeface="IBM Plex Sans"/>
                <a:sym typeface="IBM Plex Sans"/>
              </a:rPr>
              <a:t> Veterinary Medicine (DVM)</a:t>
            </a:r>
          </a:p>
          <a:p>
            <a:pPr lvl="1"/>
            <a:r>
              <a:rPr lang="en-CA" b="1" dirty="0">
                <a:solidFill>
                  <a:srgbClr val="002060"/>
                </a:solidFill>
                <a:latin typeface="IBM Plex Sans" panose="020B0503050203000203" pitchFamily="34" charset="0"/>
                <a:ea typeface="IBM Plex Sans"/>
                <a:cs typeface="IBM Plex Sans"/>
                <a:sym typeface="IBM Plex Sans"/>
              </a:rPr>
              <a:t>Personal Essay:  </a:t>
            </a:r>
            <a:r>
              <a:rPr lang="en-CA" dirty="0">
                <a:solidFill>
                  <a:srgbClr val="002060"/>
                </a:solidFill>
                <a:latin typeface="IBM Plex Sans" panose="020B0503050203000203" pitchFamily="34" charset="0"/>
                <a:ea typeface="IBM Plex Sans"/>
                <a:cs typeface="IBM Plex Sans"/>
                <a:sym typeface="IBM Plex Sans"/>
              </a:rPr>
              <a:t>A</a:t>
            </a:r>
            <a:r>
              <a:rPr lang="en-CA" b="0" i="0" dirty="0">
                <a:solidFill>
                  <a:srgbClr val="002060"/>
                </a:solidFill>
                <a:effectLst/>
                <a:latin typeface="IBM Plex Sans" panose="020B0503050203000203" pitchFamily="34" charset="0"/>
              </a:rPr>
              <a:t>pplicants will use this section of their application package to clearly and concisely reflect on their journey towards pursuing a career in veterinary medicine, share how they have prepared for the profession, as well as express and demonstrate their personal motivation and interests.  </a:t>
            </a:r>
            <a:endParaRPr lang="en-CA" b="1" dirty="0">
              <a:solidFill>
                <a:srgbClr val="002060"/>
              </a:solidFill>
              <a:latin typeface="IBM Plex Sans" panose="020B0503050203000203" pitchFamily="34" charset="0"/>
              <a:ea typeface="IBM Plex Sans"/>
              <a:cs typeface="IBM Plex Sans"/>
              <a:sym typeface="IBM Plex Sans"/>
            </a:endParaRPr>
          </a:p>
          <a:p>
            <a:r>
              <a:rPr lang="en-CA" b="1" dirty="0">
                <a:solidFill>
                  <a:srgbClr val="002060"/>
                </a:solidFill>
                <a:latin typeface="IBM Plex Sans"/>
                <a:ea typeface="IBM Plex Sans"/>
                <a:cs typeface="IBM Plex Sans"/>
                <a:sym typeface="IBM Plex Sans"/>
              </a:rPr>
              <a:t>UofT Master’s in Molecular Genetics (MSc)</a:t>
            </a:r>
          </a:p>
          <a:p>
            <a:pPr lvl="1"/>
            <a:r>
              <a:rPr lang="en-CA" sz="1300" b="1" dirty="0">
                <a:solidFill>
                  <a:srgbClr val="002060"/>
                </a:solidFill>
                <a:latin typeface="IBM Plex Sans"/>
                <a:ea typeface="IBM Plex Sans"/>
                <a:cs typeface="IBM Plex Sans"/>
                <a:sym typeface="IBM Plex Sans"/>
              </a:rPr>
              <a:t>Letter of Intent: </a:t>
            </a:r>
            <a:r>
              <a:rPr lang="en-CA" sz="1300" dirty="0">
                <a:solidFill>
                  <a:srgbClr val="002060"/>
                </a:solidFill>
                <a:latin typeface="IBM Plex Sans"/>
                <a:ea typeface="IBM Plex Sans"/>
                <a:cs typeface="IBM Plex Sans"/>
                <a:sym typeface="IBM Plex Sans"/>
              </a:rPr>
              <a:t>Briefly describe your previous research experience and outline your future goals, and research interests e.g. tell us which professors in our department you would be interested in working with and why (2 pages max)</a:t>
            </a:r>
          </a:p>
          <a:p>
            <a:r>
              <a:rPr lang="en-CA" b="1" dirty="0" err="1">
                <a:solidFill>
                  <a:srgbClr val="002060"/>
                </a:solidFill>
                <a:latin typeface="IBM Plex Sans"/>
                <a:ea typeface="IBM Plex Sans"/>
                <a:cs typeface="IBM Plex Sans"/>
                <a:sym typeface="IBM Plex Sans"/>
              </a:rPr>
              <a:t>YorkU</a:t>
            </a:r>
            <a:r>
              <a:rPr lang="en-CA" b="1" dirty="0">
                <a:solidFill>
                  <a:srgbClr val="002060"/>
                </a:solidFill>
                <a:latin typeface="IBM Plex Sans"/>
                <a:ea typeface="IBM Plex Sans"/>
                <a:cs typeface="IBM Plex Sans"/>
                <a:sym typeface="IBM Plex Sans"/>
              </a:rPr>
              <a:t> Master’s in Biology (MSc)</a:t>
            </a:r>
          </a:p>
          <a:p>
            <a:pPr lvl="1"/>
            <a:r>
              <a:rPr lang="en-CA" sz="1300" b="1" dirty="0">
                <a:solidFill>
                  <a:srgbClr val="002060"/>
                </a:solidFill>
                <a:latin typeface="IBM Plex Sans"/>
                <a:ea typeface="IBM Plex Sans"/>
                <a:cs typeface="IBM Plex Sans"/>
                <a:sym typeface="IBM Plex Sans"/>
              </a:rPr>
              <a:t>Statement of Interest: </a:t>
            </a:r>
            <a:r>
              <a:rPr lang="en-CA" sz="1300" dirty="0">
                <a:solidFill>
                  <a:srgbClr val="002060"/>
                </a:solidFill>
                <a:latin typeface="IBM Plex Sans"/>
                <a:ea typeface="IBM Plex Sans"/>
                <a:cs typeface="IBM Plex Sans"/>
                <a:sym typeface="IBM Plex Sans"/>
              </a:rPr>
              <a:t>a letter (max 500 words) addressed to the Program Admissions Committee, outlining your background in Biology and your reasons for wanting to pursue an advanced research degree</a:t>
            </a:r>
          </a:p>
          <a:p>
            <a:pPr lvl="1"/>
            <a:endParaRPr lang="en-CA" sz="1300" dirty="0">
              <a:solidFill>
                <a:srgbClr val="002060"/>
              </a:solidFill>
              <a:latin typeface="IBM Plex Sans"/>
              <a:ea typeface="IBM Plex Sans"/>
              <a:cs typeface="IBM Plex Sans"/>
              <a:sym typeface="IBM Plex Sans"/>
            </a:endParaRPr>
          </a:p>
          <a:p>
            <a:pPr lvl="1"/>
            <a:endParaRPr lang="en-CA" dirty="0">
              <a:solidFill>
                <a:srgbClr val="002060"/>
              </a:solidFill>
              <a:latin typeface="IBM Plex Sans"/>
              <a:ea typeface="IBM Plex Sans"/>
              <a:cs typeface="IBM Plex Sans"/>
              <a:sym typeface="IBM Plex Sans"/>
            </a:endParaRPr>
          </a:p>
          <a:p>
            <a:pPr lvl="1"/>
            <a:endParaRPr lang="en-CA" dirty="0">
              <a:latin typeface="IBM Plex Sans"/>
              <a:ea typeface="IBM Plex Sans"/>
              <a:cs typeface="IBM Plex Sans"/>
              <a:sym typeface="IBM Plex Sans"/>
            </a:endParaRPr>
          </a:p>
        </p:txBody>
      </p:sp>
      <p:sp>
        <p:nvSpPr>
          <p:cNvPr id="3" name="Google Shape;111;p19">
            <a:extLst>
              <a:ext uri="{FF2B5EF4-FFF2-40B4-BE49-F238E27FC236}">
                <a16:creationId xmlns:a16="http://schemas.microsoft.com/office/drawing/2014/main" id="{16804D9A-B2B5-7AEC-40B0-7E1BB7836CA5}"/>
              </a:ext>
            </a:extLst>
          </p:cNvPr>
          <p:cNvSpPr txBox="1">
            <a:spLocks/>
          </p:cNvSpPr>
          <p:nvPr/>
        </p:nvSpPr>
        <p:spPr>
          <a:xfrm>
            <a:off x="667078" y="4578701"/>
            <a:ext cx="7809841" cy="471831"/>
          </a:xfrm>
          <a:prstGeom prst="rect">
            <a:avLst/>
          </a:prstGeom>
          <a:noFill/>
          <a:ln>
            <a:noFill/>
          </a:ln>
        </p:spPr>
        <p:txBody>
          <a:bodyPr spcFirstLastPara="1" wrap="square" lIns="91425" tIns="91425" rIns="91425" bIns="91425" anchor="t" anchorCtr="0">
            <a:normAutofit fontScale="70000" lnSpcReduction="2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https://forms2.dentistry.utoronto.ca/201055113968048</a:t>
            </a:r>
            <a:r>
              <a:rPr lang="en-CA" sz="1000" dirty="0">
                <a:solidFill>
                  <a:srgbClr val="595959"/>
                </a:solidFill>
                <a:latin typeface="IBM Plex Sans"/>
                <a:ea typeface="IBM Plex Sans"/>
                <a:cs typeface="IBM Plex Sans"/>
                <a:sym typeface="IBM Plex Sans"/>
              </a:rPr>
              <a:t>, </a:t>
            </a:r>
            <a:r>
              <a:rPr lang="en-CA" sz="1000" dirty="0">
                <a:solidFill>
                  <a:srgbClr val="595959"/>
                </a:solidFill>
                <a:latin typeface="IBM Plex Sans"/>
                <a:ea typeface="IBM Plex Sans"/>
                <a:cs typeface="IBM Plex Sans"/>
                <a:sym typeface="IBM Plex Sans"/>
                <a:hlinkClick r:id="rId6"/>
              </a:rPr>
              <a:t>https://moleculargenetics.utoronto.ca/grad-application-procedures</a:t>
            </a:r>
            <a:r>
              <a:rPr lang="en-CA" sz="1000" dirty="0">
                <a:solidFill>
                  <a:srgbClr val="595959"/>
                </a:solidFill>
                <a:latin typeface="IBM Plex Sans"/>
                <a:ea typeface="IBM Plex Sans"/>
                <a:cs typeface="IBM Plex Sans"/>
                <a:sym typeface="IBM Plex Sans"/>
              </a:rPr>
              <a:t>, </a:t>
            </a:r>
            <a:r>
              <a:rPr lang="en-CA" sz="1000" dirty="0">
                <a:solidFill>
                  <a:srgbClr val="595959"/>
                </a:solidFill>
                <a:latin typeface="IBM Plex Sans"/>
                <a:ea typeface="IBM Plex Sans"/>
                <a:cs typeface="IBM Plex Sans"/>
                <a:sym typeface="IBM Plex Sans"/>
                <a:hlinkClick r:id="rId7"/>
              </a:rPr>
              <a:t>https://www.uoguelph.ca/ovc/dvm-program-application/</a:t>
            </a:r>
            <a:r>
              <a:rPr lang="en-CA" sz="1000" dirty="0">
                <a:solidFill>
                  <a:srgbClr val="595959"/>
                </a:solidFill>
                <a:latin typeface="IBM Plex Sans"/>
                <a:ea typeface="IBM Plex Sans"/>
                <a:cs typeface="IBM Plex Sans"/>
                <a:sym typeface="IBM Plex Sans"/>
              </a:rPr>
              <a:t>,  </a:t>
            </a:r>
            <a:r>
              <a:rPr lang="en-CA" sz="1000" dirty="0">
                <a:solidFill>
                  <a:srgbClr val="595959"/>
                </a:solidFill>
                <a:latin typeface="IBM Plex Sans"/>
                <a:ea typeface="IBM Plex Sans"/>
                <a:cs typeface="IBM Plex Sans"/>
                <a:sym typeface="IBM Plex Sans"/>
                <a:hlinkClick r:id="rId8"/>
              </a:rPr>
              <a:t>https://www.yorku.ca/science/biology/how-to-apply/#:~:text=Master%20of%20Science%20(MSc)%20in,the%20Master%20of%20Science%20degree</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420046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817218"/>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Personal Statement / Letter of Intent - Components</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7"/>
            <a:ext cx="8520600" cy="3416400"/>
          </a:xfrm>
          <a:prstGeom prst="rect">
            <a:avLst/>
          </a:prstGeom>
        </p:spPr>
        <p:txBody>
          <a:bodyPr spcFirstLastPara="1" wrap="square" lIns="91425" tIns="91425" rIns="91425" bIns="91425" anchor="t" anchorCtr="0">
            <a:normAutofit/>
          </a:bodyPr>
          <a:lstStyle/>
          <a:p>
            <a:r>
              <a:rPr lang="en-CA" b="1" dirty="0">
                <a:latin typeface="IBM Plex Sans" panose="020B0503050203000203" pitchFamily="34" charset="0"/>
              </a:rPr>
              <a:t>Clearly express your interest in the area of study. Focus on relevant academic, personal, or professional experiences that led you to this field.</a:t>
            </a:r>
          </a:p>
          <a:p>
            <a:pPr lvl="1"/>
            <a:r>
              <a:rPr lang="en-CA" dirty="0">
                <a:latin typeface="IBM Plex Sans" panose="020B0503050203000203" pitchFamily="34" charset="0"/>
              </a:rPr>
              <a:t>Volunteer positions, paid positions, lab positions</a:t>
            </a:r>
          </a:p>
          <a:p>
            <a:r>
              <a:rPr lang="en-CA" b="1" dirty="0">
                <a:latin typeface="IBM Plex Sans" panose="020B0503050203000203" pitchFamily="34" charset="0"/>
              </a:rPr>
              <a:t>Highlight skills and experiences gained from academic, non-academic, or personal activities that demonstrate your suitability for the program.</a:t>
            </a:r>
          </a:p>
          <a:p>
            <a:r>
              <a:rPr lang="en-CA" b="1" dirty="0">
                <a:latin typeface="IBM Plex Sans" panose="020B0503050203000203" pitchFamily="34" charset="0"/>
              </a:rPr>
              <a:t>Discuss how the program aligns with your career goals and what aspects of the institution or program appeal to you.</a:t>
            </a:r>
          </a:p>
          <a:p>
            <a:r>
              <a:rPr lang="en-CA" b="1" dirty="0">
                <a:latin typeface="IBM Plex Sans" panose="020B0503050203000203" pitchFamily="34" charset="0"/>
              </a:rPr>
              <a:t>Organize your statement in a logical way, either chronologically or by themes, ensuring that your ideas flow well together.</a:t>
            </a:r>
            <a:endParaRPr lang="en-CA" b="1" dirty="0">
              <a:latin typeface="IBM Plex Sans" panose="020B0503050203000203" pitchFamily="34" charset="0"/>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111;p19">
            <a:extLst>
              <a:ext uri="{FF2B5EF4-FFF2-40B4-BE49-F238E27FC236}">
                <a16:creationId xmlns:a16="http://schemas.microsoft.com/office/drawing/2014/main" id="{5CFA6BD9-9D38-C4DB-5CF6-B47F8910927F}"/>
              </a:ext>
            </a:extLst>
          </p:cNvPr>
          <p:cNvSpPr txBox="1">
            <a:spLocks/>
          </p:cNvSpPr>
          <p:nvPr/>
        </p:nvSpPr>
        <p:spPr>
          <a:xfrm>
            <a:off x="667079" y="4671669"/>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https://studentlife.utoronto.ca/wp-content/uploads/Guide-to-Writing-Personal-Statements-for-Further-Education.pdf</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951782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5" name="Picture 4" descr="A paper with text on it&#10;&#10;Description automatically generated">
            <a:extLst>
              <a:ext uri="{FF2B5EF4-FFF2-40B4-BE49-F238E27FC236}">
                <a16:creationId xmlns:a16="http://schemas.microsoft.com/office/drawing/2014/main" id="{BF5283E3-EE0B-E2B2-482C-08AE819C98C6}"/>
              </a:ext>
            </a:extLst>
          </p:cNvPr>
          <p:cNvPicPr>
            <a:picLocks noChangeAspect="1"/>
          </p:cNvPicPr>
          <p:nvPr/>
        </p:nvPicPr>
        <p:blipFill>
          <a:blip r:embed="rId5"/>
          <a:srcRect b="20012"/>
          <a:stretch/>
        </p:blipFill>
        <p:spPr>
          <a:xfrm>
            <a:off x="1506226" y="1361187"/>
            <a:ext cx="6131547" cy="3072609"/>
          </a:xfrm>
          <a:prstGeom prst="rect">
            <a:avLst/>
          </a:prstGeom>
        </p:spPr>
      </p:pic>
      <p:sp>
        <p:nvSpPr>
          <p:cNvPr id="8" name="Rounded Rectangle 7">
            <a:extLst>
              <a:ext uri="{FF2B5EF4-FFF2-40B4-BE49-F238E27FC236}">
                <a16:creationId xmlns:a16="http://schemas.microsoft.com/office/drawing/2014/main" id="{FA3582F3-C67F-1258-ED1A-7670ECE29BB2}"/>
              </a:ext>
            </a:extLst>
          </p:cNvPr>
          <p:cNvSpPr/>
          <p:nvPr/>
        </p:nvSpPr>
        <p:spPr>
          <a:xfrm>
            <a:off x="1641513" y="1372204"/>
            <a:ext cx="2137273" cy="1331944"/>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A16F8956-5E53-F963-A73E-78238435D100}"/>
              </a:ext>
            </a:extLst>
          </p:cNvPr>
          <p:cNvSpPr txBox="1"/>
          <p:nvPr/>
        </p:nvSpPr>
        <p:spPr>
          <a:xfrm>
            <a:off x="4054207" y="1670054"/>
            <a:ext cx="2730235" cy="954107"/>
          </a:xfrm>
          <a:prstGeom prst="rect">
            <a:avLst/>
          </a:prstGeom>
          <a:noFill/>
        </p:spPr>
        <p:txBody>
          <a:bodyPr wrap="none" rtlCol="0">
            <a:spAutoFit/>
          </a:bodyPr>
          <a:lstStyle/>
          <a:p>
            <a:r>
              <a:rPr lang="en-CA" b="1" dirty="0">
                <a:solidFill>
                  <a:srgbClr val="FF0000"/>
                </a:solidFill>
                <a:latin typeface="IBM Plex Sans" panose="020B0503050203000203" pitchFamily="34" charset="0"/>
              </a:rPr>
              <a:t>Heading (May not be required)</a:t>
            </a:r>
          </a:p>
          <a:p>
            <a:pPr marL="285750" indent="-285750">
              <a:buFontTx/>
              <a:buChar char="-"/>
            </a:pPr>
            <a:r>
              <a:rPr lang="en-CA" b="1" dirty="0">
                <a:solidFill>
                  <a:srgbClr val="FF0000"/>
                </a:solidFill>
                <a:latin typeface="IBM Plex Sans" panose="020B0503050203000203" pitchFamily="34" charset="0"/>
              </a:rPr>
              <a:t>Full Name</a:t>
            </a:r>
          </a:p>
          <a:p>
            <a:pPr marL="285750" indent="-285750">
              <a:buFontTx/>
              <a:buChar char="-"/>
            </a:pPr>
            <a:r>
              <a:rPr lang="en-CA" b="1" dirty="0">
                <a:solidFill>
                  <a:srgbClr val="FF0000"/>
                </a:solidFill>
                <a:latin typeface="IBM Plex Sans" panose="020B0503050203000203" pitchFamily="34" charset="0"/>
              </a:rPr>
              <a:t>Document Type</a:t>
            </a:r>
          </a:p>
          <a:p>
            <a:pPr marL="285750" indent="-285750">
              <a:buFontTx/>
              <a:buChar char="-"/>
            </a:pPr>
            <a:r>
              <a:rPr lang="en-CA" b="1" dirty="0">
                <a:solidFill>
                  <a:srgbClr val="FF0000"/>
                </a:solidFill>
                <a:latin typeface="IBM Plex Sans" panose="020B0503050203000203" pitchFamily="34" charset="0"/>
              </a:rPr>
              <a:t>Recipient Institution</a:t>
            </a:r>
          </a:p>
        </p:txBody>
      </p:sp>
      <p:sp>
        <p:nvSpPr>
          <p:cNvPr id="14" name="Google Shape;72;p15">
            <a:extLst>
              <a:ext uri="{FF2B5EF4-FFF2-40B4-BE49-F238E27FC236}">
                <a16:creationId xmlns:a16="http://schemas.microsoft.com/office/drawing/2014/main" id="{7246B931-A868-A207-AAC7-8FBEE6F0040A}"/>
              </a:ext>
            </a:extLst>
          </p:cNvPr>
          <p:cNvSpPr txBox="1">
            <a:spLocks noGrp="1"/>
          </p:cNvSpPr>
          <p:nvPr>
            <p:ph type="title"/>
          </p:nvPr>
        </p:nvSpPr>
        <p:spPr>
          <a:xfrm>
            <a:off x="2553629" y="252267"/>
            <a:ext cx="7678758" cy="49652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sz="2200" b="1" dirty="0">
                <a:latin typeface="IBM Plex Sans"/>
                <a:ea typeface="IBM Plex Sans"/>
                <a:cs typeface="IBM Plex Sans"/>
                <a:sym typeface="IBM Plex Sans"/>
              </a:rPr>
              <a:t>Personal Statement – Example</a:t>
            </a:r>
            <a:br>
              <a:rPr lang="en-CA" b="1" dirty="0">
                <a:latin typeface="IBM Plex Sans"/>
                <a:ea typeface="IBM Plex Sans"/>
                <a:cs typeface="IBM Plex Sans"/>
                <a:sym typeface="IBM Plex Sans"/>
              </a:rPr>
            </a:br>
            <a:r>
              <a:rPr lang="en-CA" sz="1600" b="1" dirty="0">
                <a:latin typeface="IBM Plex Sans"/>
                <a:ea typeface="IBM Plex Sans"/>
                <a:cs typeface="IBM Plex Sans"/>
                <a:sym typeface="IBM Plex Sans"/>
              </a:rPr>
              <a:t>From Purdue’s Online Writing Lab</a:t>
            </a:r>
            <a:endParaRPr sz="1600" b="1" dirty="0">
              <a:latin typeface="IBM Plex Sans"/>
              <a:ea typeface="IBM Plex Sans"/>
              <a:cs typeface="IBM Plex Sans"/>
              <a:sym typeface="IBM Plex Sans"/>
            </a:endParaRPr>
          </a:p>
        </p:txBody>
      </p:sp>
      <p:sp>
        <p:nvSpPr>
          <p:cNvPr id="15" name="Google Shape;111;p19">
            <a:extLst>
              <a:ext uri="{FF2B5EF4-FFF2-40B4-BE49-F238E27FC236}">
                <a16:creationId xmlns:a16="http://schemas.microsoft.com/office/drawing/2014/main" id="{754C4139-BDD6-2AD6-E666-0371224C9914}"/>
              </a:ext>
            </a:extLst>
          </p:cNvPr>
          <p:cNvSpPr txBox="1">
            <a:spLocks/>
          </p:cNvSpPr>
          <p:nvPr/>
        </p:nvSpPr>
        <p:spPr>
          <a:xfrm>
            <a:off x="642782" y="4760753"/>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6"/>
              </a:rPr>
              <a:t>https://owl.purdue.edu/owl/job_search_writing/preparing_an_application/writing_the_personal_statement/examples.html</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085797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2553629" y="252267"/>
            <a:ext cx="7678758" cy="49652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sz="2200" b="1" dirty="0">
                <a:latin typeface="IBM Plex Sans"/>
                <a:ea typeface="IBM Plex Sans"/>
                <a:cs typeface="IBM Plex Sans"/>
                <a:sym typeface="IBM Plex Sans"/>
              </a:rPr>
              <a:t>Personal Statement – Example</a:t>
            </a:r>
            <a:br>
              <a:rPr lang="en-CA" b="1" dirty="0">
                <a:latin typeface="IBM Plex Sans"/>
                <a:ea typeface="IBM Plex Sans"/>
                <a:cs typeface="IBM Plex Sans"/>
                <a:sym typeface="IBM Plex Sans"/>
              </a:rPr>
            </a:br>
            <a:r>
              <a:rPr lang="en-CA" sz="1600" b="1" dirty="0">
                <a:latin typeface="IBM Plex Sans"/>
                <a:ea typeface="IBM Plex Sans"/>
                <a:cs typeface="IBM Plex Sans"/>
                <a:sym typeface="IBM Plex Sans"/>
              </a:rPr>
              <a:t>From Purdue’s Online Writing Lab</a:t>
            </a:r>
            <a:endParaRPr sz="1600" b="1"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Box 2">
            <a:extLst>
              <a:ext uri="{FF2B5EF4-FFF2-40B4-BE49-F238E27FC236}">
                <a16:creationId xmlns:a16="http://schemas.microsoft.com/office/drawing/2014/main" id="{BBE1D546-ECBE-FB14-E8FB-A586229F5661}"/>
              </a:ext>
            </a:extLst>
          </p:cNvPr>
          <p:cNvSpPr txBox="1"/>
          <p:nvPr/>
        </p:nvSpPr>
        <p:spPr>
          <a:xfrm>
            <a:off x="2553629" y="1520180"/>
            <a:ext cx="5980412" cy="2874248"/>
          </a:xfrm>
          <a:prstGeom prst="rect">
            <a:avLst/>
          </a:prstGeom>
          <a:noFill/>
        </p:spPr>
        <p:txBody>
          <a:bodyPr wrap="square">
            <a:spAutoFit/>
          </a:bodyPr>
          <a:lstStyle/>
          <a:p>
            <a:pPr>
              <a:lnSpc>
                <a:spcPct val="150000"/>
              </a:lnSpc>
            </a:pPr>
            <a:r>
              <a:rPr lang="en-CA" sz="1200" dirty="0"/>
              <a:t>I would like to be a leader in the field of epidemiology. I have worked toward this goal by co-authoring an epidemiology course manual with my former professor, publishing articles for both professional and public audiences, and completing advance coursework in epidemiology, statistics, and biology. Some of my objectives for graduate school are to collaborate with UCLA faculty on research projects and to publish information in professional journals as well as public-oriented media types. Moreover, I would like to continue producing classroom resources for epidemiology faculty and students. </a:t>
            </a:r>
          </a:p>
          <a:p>
            <a:pPr>
              <a:lnSpc>
                <a:spcPct val="150000"/>
              </a:lnSpc>
            </a:pPr>
            <a:endParaRPr lang="en-CA" sz="1200" dirty="0"/>
          </a:p>
          <a:p>
            <a:pPr>
              <a:lnSpc>
                <a:spcPct val="150000"/>
              </a:lnSpc>
            </a:pPr>
            <a:r>
              <a:rPr lang="en-CA" sz="1200" dirty="0"/>
              <a:t>	</a:t>
            </a:r>
          </a:p>
        </p:txBody>
      </p:sp>
      <p:sp>
        <p:nvSpPr>
          <p:cNvPr id="2" name="TextBox 1">
            <a:extLst>
              <a:ext uri="{FF2B5EF4-FFF2-40B4-BE49-F238E27FC236}">
                <a16:creationId xmlns:a16="http://schemas.microsoft.com/office/drawing/2014/main" id="{2C25FD65-DD06-3D4D-452B-1A16355813B2}"/>
              </a:ext>
            </a:extLst>
          </p:cNvPr>
          <p:cNvSpPr txBox="1"/>
          <p:nvPr/>
        </p:nvSpPr>
        <p:spPr>
          <a:xfrm>
            <a:off x="197363" y="1771531"/>
            <a:ext cx="2255904" cy="1600438"/>
          </a:xfrm>
          <a:prstGeom prst="rect">
            <a:avLst/>
          </a:prstGeom>
          <a:noFill/>
        </p:spPr>
        <p:txBody>
          <a:bodyPr wrap="square" rtlCol="0">
            <a:spAutoFit/>
          </a:bodyPr>
          <a:lstStyle/>
          <a:p>
            <a:r>
              <a:rPr lang="en-CA" b="1" dirty="0">
                <a:solidFill>
                  <a:srgbClr val="FF0000"/>
                </a:solidFill>
                <a:latin typeface="IBM Plex Sans" panose="020B0503050203000203" pitchFamily="34" charset="0"/>
              </a:rPr>
              <a:t>Introduction</a:t>
            </a:r>
          </a:p>
          <a:p>
            <a:pPr marL="285750" indent="-285750">
              <a:buFontTx/>
              <a:buChar char="-"/>
            </a:pPr>
            <a:r>
              <a:rPr lang="en-CA" b="1" dirty="0">
                <a:solidFill>
                  <a:srgbClr val="FF0000"/>
                </a:solidFill>
                <a:latin typeface="IBM Plex Sans" panose="020B0503050203000203" pitchFamily="34" charset="0"/>
              </a:rPr>
              <a:t>Concise</a:t>
            </a:r>
          </a:p>
          <a:p>
            <a:pPr marL="285750" indent="-285750">
              <a:buFontTx/>
              <a:buChar char="-"/>
            </a:pPr>
            <a:r>
              <a:rPr lang="en-CA" b="1" dirty="0">
                <a:solidFill>
                  <a:srgbClr val="FF0000"/>
                </a:solidFill>
                <a:latin typeface="IBM Plex Sans" panose="020B0503050203000203" pitchFamily="34" charset="0"/>
              </a:rPr>
              <a:t>Brief introduction of yourself + goals</a:t>
            </a:r>
          </a:p>
          <a:p>
            <a:pPr marL="285750" indent="-285750">
              <a:buFontTx/>
              <a:buChar char="-"/>
            </a:pPr>
            <a:r>
              <a:rPr lang="en-CA" b="1" dirty="0">
                <a:solidFill>
                  <a:srgbClr val="FF0000"/>
                </a:solidFill>
                <a:latin typeface="IBM Plex Sans" panose="020B0503050203000203" pitchFamily="34" charset="0"/>
              </a:rPr>
              <a:t>Include program + institution details</a:t>
            </a:r>
          </a:p>
          <a:p>
            <a:pPr marL="285750" indent="-285750">
              <a:buFontTx/>
              <a:buChar char="-"/>
            </a:pPr>
            <a:endParaRPr lang="en-CA" dirty="0">
              <a:solidFill>
                <a:srgbClr val="FF0000"/>
              </a:solidFill>
              <a:latin typeface="IBM Plex Sans" panose="020B0503050203000203" pitchFamily="34" charset="0"/>
            </a:endParaRPr>
          </a:p>
        </p:txBody>
      </p:sp>
      <p:sp>
        <p:nvSpPr>
          <p:cNvPr id="5" name="TextBox 4">
            <a:extLst>
              <a:ext uri="{FF2B5EF4-FFF2-40B4-BE49-F238E27FC236}">
                <a16:creationId xmlns:a16="http://schemas.microsoft.com/office/drawing/2014/main" id="{A88B72B6-C025-1DB7-EB8C-36F3E43EC7BE}"/>
              </a:ext>
            </a:extLst>
          </p:cNvPr>
          <p:cNvSpPr txBox="1"/>
          <p:nvPr/>
        </p:nvSpPr>
        <p:spPr>
          <a:xfrm>
            <a:off x="5116731" y="1404163"/>
            <a:ext cx="2255904"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Goal &amp; Program</a:t>
            </a:r>
          </a:p>
          <a:p>
            <a:pPr marL="285750" indent="-285750">
              <a:buFontTx/>
              <a:buChar char="-"/>
            </a:pPr>
            <a:endParaRPr lang="en-CA" dirty="0">
              <a:solidFill>
                <a:srgbClr val="FF0000"/>
              </a:solidFill>
              <a:latin typeface="IBM Plex Sans" panose="020B0503050203000203" pitchFamily="34" charset="0"/>
            </a:endParaRPr>
          </a:p>
        </p:txBody>
      </p:sp>
      <p:sp>
        <p:nvSpPr>
          <p:cNvPr id="6" name="TextBox 5">
            <a:extLst>
              <a:ext uri="{FF2B5EF4-FFF2-40B4-BE49-F238E27FC236}">
                <a16:creationId xmlns:a16="http://schemas.microsoft.com/office/drawing/2014/main" id="{42404C79-7A3B-EC60-05BF-EE76160DEA06}"/>
              </a:ext>
            </a:extLst>
          </p:cNvPr>
          <p:cNvSpPr txBox="1"/>
          <p:nvPr/>
        </p:nvSpPr>
        <p:spPr>
          <a:xfrm>
            <a:off x="8016048" y="2392206"/>
            <a:ext cx="2255904"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Goal</a:t>
            </a:r>
          </a:p>
          <a:p>
            <a:pPr marL="285750" indent="-285750">
              <a:buFontTx/>
              <a:buChar char="-"/>
            </a:pPr>
            <a:endParaRPr lang="en-CA" dirty="0">
              <a:solidFill>
                <a:srgbClr val="FF0000"/>
              </a:solidFill>
              <a:latin typeface="IBM Plex Sans" panose="020B0503050203000203" pitchFamily="34" charset="0"/>
            </a:endParaRPr>
          </a:p>
        </p:txBody>
      </p:sp>
      <p:sp>
        <p:nvSpPr>
          <p:cNvPr id="7" name="TextBox 6">
            <a:extLst>
              <a:ext uri="{FF2B5EF4-FFF2-40B4-BE49-F238E27FC236}">
                <a16:creationId xmlns:a16="http://schemas.microsoft.com/office/drawing/2014/main" id="{C14F240D-1585-42C1-696F-7E2A4B1992CB}"/>
              </a:ext>
            </a:extLst>
          </p:cNvPr>
          <p:cNvSpPr txBox="1"/>
          <p:nvPr/>
        </p:nvSpPr>
        <p:spPr>
          <a:xfrm>
            <a:off x="4248615" y="3526090"/>
            <a:ext cx="2255904"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Goal</a:t>
            </a:r>
          </a:p>
          <a:p>
            <a:pPr marL="285750" indent="-285750">
              <a:buFontTx/>
              <a:buChar char="-"/>
            </a:pPr>
            <a:endParaRPr lang="en-CA" dirty="0">
              <a:solidFill>
                <a:srgbClr val="FF0000"/>
              </a:solidFill>
              <a:latin typeface="IBM Plex Sans" panose="020B0503050203000203" pitchFamily="34" charset="0"/>
            </a:endParaRPr>
          </a:p>
        </p:txBody>
      </p:sp>
      <p:sp>
        <p:nvSpPr>
          <p:cNvPr id="8" name="TextBox 7">
            <a:extLst>
              <a:ext uri="{FF2B5EF4-FFF2-40B4-BE49-F238E27FC236}">
                <a16:creationId xmlns:a16="http://schemas.microsoft.com/office/drawing/2014/main" id="{06B0AA86-81BA-F67F-88FD-31A5F00DE521}"/>
              </a:ext>
            </a:extLst>
          </p:cNvPr>
          <p:cNvSpPr txBox="1"/>
          <p:nvPr/>
        </p:nvSpPr>
        <p:spPr>
          <a:xfrm>
            <a:off x="5543835" y="2822855"/>
            <a:ext cx="2255904"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Institution</a:t>
            </a:r>
          </a:p>
          <a:p>
            <a:pPr marL="285750" indent="-285750">
              <a:buFontTx/>
              <a:buChar char="-"/>
            </a:pPr>
            <a:endParaRPr lang="en-CA" dirty="0">
              <a:solidFill>
                <a:srgbClr val="FF0000"/>
              </a:solidFill>
              <a:latin typeface="IBM Plex Sans" panose="020B0503050203000203" pitchFamily="34" charset="0"/>
            </a:endParaRPr>
          </a:p>
        </p:txBody>
      </p:sp>
      <p:sp>
        <p:nvSpPr>
          <p:cNvPr id="10" name="Google Shape;111;p19">
            <a:extLst>
              <a:ext uri="{FF2B5EF4-FFF2-40B4-BE49-F238E27FC236}">
                <a16:creationId xmlns:a16="http://schemas.microsoft.com/office/drawing/2014/main" id="{DEE8C77B-4BED-36AF-A70F-C01BA3FD7027}"/>
              </a:ext>
            </a:extLst>
          </p:cNvPr>
          <p:cNvSpPr txBox="1">
            <a:spLocks/>
          </p:cNvSpPr>
          <p:nvPr/>
        </p:nvSpPr>
        <p:spPr>
          <a:xfrm>
            <a:off x="642782" y="4760753"/>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https://owl.purdue.edu/owl/job_search_writing/preparing_an_application/writing_the_personal_statement/examples.html</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419074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Box 2">
            <a:extLst>
              <a:ext uri="{FF2B5EF4-FFF2-40B4-BE49-F238E27FC236}">
                <a16:creationId xmlns:a16="http://schemas.microsoft.com/office/drawing/2014/main" id="{BBE1D546-ECBE-FB14-E8FB-A586229F5661}"/>
              </a:ext>
            </a:extLst>
          </p:cNvPr>
          <p:cNvSpPr txBox="1"/>
          <p:nvPr/>
        </p:nvSpPr>
        <p:spPr>
          <a:xfrm>
            <a:off x="2386361" y="1724639"/>
            <a:ext cx="6568068" cy="2551083"/>
          </a:xfrm>
          <a:prstGeom prst="rect">
            <a:avLst/>
          </a:prstGeom>
          <a:noFill/>
        </p:spPr>
        <p:txBody>
          <a:bodyPr wrap="square">
            <a:spAutoFit/>
          </a:bodyPr>
          <a:lstStyle/>
          <a:p>
            <a:pPr>
              <a:lnSpc>
                <a:spcPct val="150000"/>
              </a:lnSpc>
            </a:pPr>
            <a:r>
              <a:rPr lang="en-CA" sz="1200" dirty="0"/>
              <a:t>Together with my former epidemiology professor, Dr. David R. Black, I co-authored a course manual that is currently being used by more than 50 undergraduate and graduate students at Purdue University-West Lafayette. This manual comprises over 650 PowerPoint slides and supplementary materials that introduce students to the basic concepts of epidemiology. Morbidity and mortality, screening tests, study designs, and causation are just a few of the topics discussed within the manual. Dr. Black and I intend to publish this manual for two reasons: to offer students a concise resource that they can use throughout their academic and professional careers and to provide faculty members with a complete “off-the-shelf” lecture series. I have attached sample excerpts from this manual to my application. </a:t>
            </a:r>
          </a:p>
        </p:txBody>
      </p:sp>
      <p:sp>
        <p:nvSpPr>
          <p:cNvPr id="4" name="TextBox 3">
            <a:extLst>
              <a:ext uri="{FF2B5EF4-FFF2-40B4-BE49-F238E27FC236}">
                <a16:creationId xmlns:a16="http://schemas.microsoft.com/office/drawing/2014/main" id="{058394ED-F402-A588-F3F2-B3FD0E9B2FF8}"/>
              </a:ext>
            </a:extLst>
          </p:cNvPr>
          <p:cNvSpPr txBox="1"/>
          <p:nvPr/>
        </p:nvSpPr>
        <p:spPr>
          <a:xfrm>
            <a:off x="391062" y="1986974"/>
            <a:ext cx="1917240" cy="1815882"/>
          </a:xfrm>
          <a:prstGeom prst="rect">
            <a:avLst/>
          </a:prstGeom>
          <a:noFill/>
        </p:spPr>
        <p:txBody>
          <a:bodyPr wrap="square" rtlCol="0">
            <a:spAutoFit/>
          </a:bodyPr>
          <a:lstStyle/>
          <a:p>
            <a:r>
              <a:rPr lang="en-CA" b="1" dirty="0">
                <a:solidFill>
                  <a:srgbClr val="FF0000"/>
                </a:solidFill>
                <a:latin typeface="IBM Plex Sans" panose="020B0503050203000203" pitchFamily="34" charset="0"/>
              </a:rPr>
              <a:t>Body</a:t>
            </a:r>
          </a:p>
          <a:p>
            <a:pPr marL="285750" indent="-285750">
              <a:buFontTx/>
              <a:buChar char="-"/>
            </a:pPr>
            <a:r>
              <a:rPr lang="en-CA" b="1" dirty="0">
                <a:solidFill>
                  <a:srgbClr val="FF0000"/>
                </a:solidFill>
                <a:latin typeface="IBM Plex Sans" panose="020B0503050203000203" pitchFamily="34" charset="0"/>
              </a:rPr>
              <a:t>Details previous experience</a:t>
            </a:r>
          </a:p>
          <a:p>
            <a:pPr marL="285750" indent="-285750">
              <a:buFontTx/>
              <a:buChar char="-"/>
            </a:pPr>
            <a:r>
              <a:rPr lang="en-CA" b="1" dirty="0">
                <a:solidFill>
                  <a:srgbClr val="FF0000"/>
                </a:solidFill>
                <a:latin typeface="IBM Plex Sans" panose="020B0503050203000203" pitchFamily="34" charset="0"/>
              </a:rPr>
              <a:t>Demonstrated prior knowledge in field</a:t>
            </a: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dirty="0">
              <a:solidFill>
                <a:srgbClr val="FF0000"/>
              </a:solidFill>
              <a:latin typeface="IBM Plex Sans" panose="020B0503050203000203" pitchFamily="34" charset="0"/>
            </a:endParaRPr>
          </a:p>
        </p:txBody>
      </p:sp>
      <p:sp>
        <p:nvSpPr>
          <p:cNvPr id="10" name="Google Shape;72;p15">
            <a:extLst>
              <a:ext uri="{FF2B5EF4-FFF2-40B4-BE49-F238E27FC236}">
                <a16:creationId xmlns:a16="http://schemas.microsoft.com/office/drawing/2014/main" id="{1014A64C-B316-120F-9C2D-56B58E2E4BAB}"/>
              </a:ext>
            </a:extLst>
          </p:cNvPr>
          <p:cNvSpPr txBox="1">
            <a:spLocks noGrp="1"/>
          </p:cNvSpPr>
          <p:nvPr>
            <p:ph type="title"/>
          </p:nvPr>
        </p:nvSpPr>
        <p:spPr>
          <a:xfrm>
            <a:off x="2553629" y="252267"/>
            <a:ext cx="7678758" cy="49652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sz="2200" b="1" dirty="0">
                <a:latin typeface="IBM Plex Sans"/>
                <a:ea typeface="IBM Plex Sans"/>
                <a:cs typeface="IBM Plex Sans"/>
                <a:sym typeface="IBM Plex Sans"/>
              </a:rPr>
              <a:t>Personal Statement – Example</a:t>
            </a:r>
            <a:br>
              <a:rPr lang="en-CA" b="1" dirty="0">
                <a:latin typeface="IBM Plex Sans"/>
                <a:ea typeface="IBM Plex Sans"/>
                <a:cs typeface="IBM Plex Sans"/>
                <a:sym typeface="IBM Plex Sans"/>
              </a:rPr>
            </a:br>
            <a:r>
              <a:rPr lang="en-CA" sz="1600" b="1" dirty="0">
                <a:latin typeface="IBM Plex Sans"/>
                <a:ea typeface="IBM Plex Sans"/>
                <a:cs typeface="IBM Plex Sans"/>
                <a:sym typeface="IBM Plex Sans"/>
              </a:rPr>
              <a:t>From Purdue’s Online Writing Lab</a:t>
            </a:r>
            <a:endParaRPr sz="1600" b="1" dirty="0">
              <a:latin typeface="IBM Plex Sans"/>
              <a:ea typeface="IBM Plex Sans"/>
              <a:cs typeface="IBM Plex Sans"/>
              <a:sym typeface="IBM Plex Sans"/>
            </a:endParaRPr>
          </a:p>
        </p:txBody>
      </p:sp>
      <p:sp>
        <p:nvSpPr>
          <p:cNvPr id="11" name="TextBox 10">
            <a:extLst>
              <a:ext uri="{FF2B5EF4-FFF2-40B4-BE49-F238E27FC236}">
                <a16:creationId xmlns:a16="http://schemas.microsoft.com/office/drawing/2014/main" id="{A6DEA1FF-927E-BEFF-E7E6-0A21B62B1349}"/>
              </a:ext>
            </a:extLst>
          </p:cNvPr>
          <p:cNvSpPr txBox="1"/>
          <p:nvPr/>
        </p:nvSpPr>
        <p:spPr>
          <a:xfrm>
            <a:off x="4939991" y="1552324"/>
            <a:ext cx="2255904"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Experience</a:t>
            </a:r>
          </a:p>
          <a:p>
            <a:pPr marL="285750" indent="-285750">
              <a:buFontTx/>
              <a:buChar char="-"/>
            </a:pPr>
            <a:endParaRPr lang="en-CA" dirty="0">
              <a:solidFill>
                <a:srgbClr val="FF0000"/>
              </a:solidFill>
              <a:latin typeface="IBM Plex Sans" panose="020B0503050203000203" pitchFamily="34" charset="0"/>
            </a:endParaRPr>
          </a:p>
        </p:txBody>
      </p:sp>
      <p:sp>
        <p:nvSpPr>
          <p:cNvPr id="12" name="TextBox 11">
            <a:extLst>
              <a:ext uri="{FF2B5EF4-FFF2-40B4-BE49-F238E27FC236}">
                <a16:creationId xmlns:a16="http://schemas.microsoft.com/office/drawing/2014/main" id="{8DD86B4B-A623-9940-0DD2-362A4D245DE1}"/>
              </a:ext>
            </a:extLst>
          </p:cNvPr>
          <p:cNvSpPr txBox="1"/>
          <p:nvPr/>
        </p:nvSpPr>
        <p:spPr>
          <a:xfrm>
            <a:off x="2966225" y="2738570"/>
            <a:ext cx="2255904"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Prior knowledge</a:t>
            </a:r>
          </a:p>
          <a:p>
            <a:pPr marL="285750" indent="-285750">
              <a:buFontTx/>
              <a:buChar char="-"/>
            </a:pPr>
            <a:endParaRPr lang="en-CA" dirty="0">
              <a:solidFill>
                <a:srgbClr val="FF0000"/>
              </a:solidFill>
              <a:latin typeface="IBM Plex Sans" panose="020B0503050203000203" pitchFamily="34" charset="0"/>
            </a:endParaRPr>
          </a:p>
        </p:txBody>
      </p:sp>
      <p:sp>
        <p:nvSpPr>
          <p:cNvPr id="13" name="TextBox 12">
            <a:extLst>
              <a:ext uri="{FF2B5EF4-FFF2-40B4-BE49-F238E27FC236}">
                <a16:creationId xmlns:a16="http://schemas.microsoft.com/office/drawing/2014/main" id="{45569627-3FFC-27BF-760F-0CC6C615D676}"/>
              </a:ext>
            </a:extLst>
          </p:cNvPr>
          <p:cNvSpPr txBox="1"/>
          <p:nvPr/>
        </p:nvSpPr>
        <p:spPr>
          <a:xfrm>
            <a:off x="1492585" y="4186427"/>
            <a:ext cx="2947280"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Reason for this experience</a:t>
            </a:r>
          </a:p>
          <a:p>
            <a:pPr marL="285750" indent="-285750">
              <a:buFontTx/>
              <a:buChar char="-"/>
            </a:pPr>
            <a:endParaRPr lang="en-CA" dirty="0">
              <a:solidFill>
                <a:srgbClr val="FF0000"/>
              </a:solidFill>
              <a:latin typeface="IBM Plex Sans" panose="020B0503050203000203" pitchFamily="34" charset="0"/>
            </a:endParaRPr>
          </a:p>
        </p:txBody>
      </p:sp>
      <p:sp>
        <p:nvSpPr>
          <p:cNvPr id="14" name="Google Shape;111;p19">
            <a:extLst>
              <a:ext uri="{FF2B5EF4-FFF2-40B4-BE49-F238E27FC236}">
                <a16:creationId xmlns:a16="http://schemas.microsoft.com/office/drawing/2014/main" id="{0E66B842-EA82-47FD-D8C8-C7BA7AD6F89A}"/>
              </a:ext>
            </a:extLst>
          </p:cNvPr>
          <p:cNvSpPr txBox="1">
            <a:spLocks/>
          </p:cNvSpPr>
          <p:nvPr/>
        </p:nvSpPr>
        <p:spPr>
          <a:xfrm>
            <a:off x="642782" y="4760753"/>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https://owl.purdue.edu/owl/job_search_writing/preparing_an_application/writing_the_personal_statement/examples.html</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580197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Box 2">
            <a:extLst>
              <a:ext uri="{FF2B5EF4-FFF2-40B4-BE49-F238E27FC236}">
                <a16:creationId xmlns:a16="http://schemas.microsoft.com/office/drawing/2014/main" id="{BBE1D546-ECBE-FB14-E8FB-A586229F5661}"/>
              </a:ext>
            </a:extLst>
          </p:cNvPr>
          <p:cNvSpPr txBox="1"/>
          <p:nvPr/>
        </p:nvSpPr>
        <p:spPr>
          <a:xfrm>
            <a:off x="2386361" y="1378952"/>
            <a:ext cx="6568068" cy="3382080"/>
          </a:xfrm>
          <a:prstGeom prst="rect">
            <a:avLst/>
          </a:prstGeom>
          <a:noFill/>
        </p:spPr>
        <p:txBody>
          <a:bodyPr wrap="square">
            <a:spAutoFit/>
          </a:bodyPr>
          <a:lstStyle/>
          <a:p>
            <a:pPr>
              <a:lnSpc>
                <a:spcPct val="150000"/>
              </a:lnSpc>
            </a:pPr>
            <a:r>
              <a:rPr lang="en-CA" sz="1200" dirty="0">
                <a:solidFill>
                  <a:schemeClr val="tx1"/>
                </a:solidFill>
              </a:rPr>
              <a:t>Writing is a population-based approach to preventing and controlling diseases. In the course of my studies, I published articles in the AMWA Journal, the official publication of the American Medical Writers Association (AMWA). Moreover, I wrote the medical writing resource for the Purdue University Online Writing Lab, a world-renowned instructional Web site for writers seeking consultation</a:t>
            </a:r>
            <a:r>
              <a:rPr lang="en-CA" sz="1200" b="1" dirty="0">
                <a:solidFill>
                  <a:schemeClr val="tx1"/>
                </a:solidFill>
              </a:rPr>
              <a:t>. </a:t>
            </a:r>
            <a:r>
              <a:rPr lang="en-CA" sz="1200" dirty="0">
                <a:solidFill>
                  <a:schemeClr val="tx1"/>
                </a:solidFill>
              </a:rPr>
              <a:t>One of my objectives for graduate school is to collaborate with the UCLA Office of Media Relations to publish articles on disease prevention and healthy living. In my articles, I would like to apply the knowledge from my UCLA epidemiology courses to provide readers with information that they can use to enhance their health and well-being.</a:t>
            </a:r>
            <a:r>
              <a:rPr lang="en-CA" sz="1200" b="1" dirty="0">
                <a:solidFill>
                  <a:schemeClr val="tx1"/>
                </a:solidFill>
              </a:rPr>
              <a:t> </a:t>
            </a:r>
            <a:r>
              <a:rPr lang="en-CA" sz="1200" dirty="0">
                <a:solidFill>
                  <a:schemeClr val="tx1"/>
                </a:solidFill>
              </a:rPr>
              <a:t>I would also enjoy opportunities to assist UCLA faculty in writing articles for professional journals and grant proposals for the National Institutes of Health (NIH). With my training in medical journalism and NIH grant writing from the AMWA, I believe that I can better serve the Los Angeles community and support the advancement of epidemiology research at UCLA. </a:t>
            </a:r>
          </a:p>
        </p:txBody>
      </p:sp>
      <p:sp>
        <p:nvSpPr>
          <p:cNvPr id="4" name="TextBox 3">
            <a:extLst>
              <a:ext uri="{FF2B5EF4-FFF2-40B4-BE49-F238E27FC236}">
                <a16:creationId xmlns:a16="http://schemas.microsoft.com/office/drawing/2014/main" id="{058394ED-F402-A588-F3F2-B3FD0E9B2FF8}"/>
              </a:ext>
            </a:extLst>
          </p:cNvPr>
          <p:cNvSpPr txBox="1"/>
          <p:nvPr/>
        </p:nvSpPr>
        <p:spPr>
          <a:xfrm>
            <a:off x="377178" y="1724639"/>
            <a:ext cx="1917240" cy="3108543"/>
          </a:xfrm>
          <a:prstGeom prst="rect">
            <a:avLst/>
          </a:prstGeom>
          <a:noFill/>
        </p:spPr>
        <p:txBody>
          <a:bodyPr wrap="square" rtlCol="0">
            <a:spAutoFit/>
          </a:bodyPr>
          <a:lstStyle/>
          <a:p>
            <a:r>
              <a:rPr lang="en-CA" b="1" dirty="0">
                <a:solidFill>
                  <a:srgbClr val="FF0000"/>
                </a:solidFill>
                <a:latin typeface="IBM Plex Sans" panose="020B0503050203000203" pitchFamily="34" charset="0"/>
              </a:rPr>
              <a:t>Body</a:t>
            </a:r>
          </a:p>
          <a:p>
            <a:pPr marL="285750" indent="-285750">
              <a:buFontTx/>
              <a:buChar char="-"/>
            </a:pPr>
            <a:r>
              <a:rPr lang="en-CA" b="1" dirty="0">
                <a:solidFill>
                  <a:srgbClr val="FF0000"/>
                </a:solidFill>
                <a:latin typeface="IBM Plex Sans" panose="020B0503050203000203" pitchFamily="34" charset="0"/>
              </a:rPr>
              <a:t>Highlighting a skill critical to the intended field of study</a:t>
            </a:r>
          </a:p>
          <a:p>
            <a:pPr marL="285750" indent="-285750">
              <a:buFontTx/>
              <a:buChar char="-"/>
            </a:pPr>
            <a:r>
              <a:rPr lang="en-CA" b="1" dirty="0">
                <a:solidFill>
                  <a:srgbClr val="FF0000"/>
                </a:solidFill>
                <a:latin typeface="IBM Plex Sans" panose="020B0503050203000203" pitchFamily="34" charset="0"/>
              </a:rPr>
              <a:t>Provides background on where the skill was developed</a:t>
            </a:r>
          </a:p>
          <a:p>
            <a:pPr marL="285750" indent="-285750">
              <a:buFontTx/>
              <a:buChar char="-"/>
            </a:pPr>
            <a:r>
              <a:rPr lang="en-CA" b="1" dirty="0">
                <a:solidFill>
                  <a:srgbClr val="FF0000"/>
                </a:solidFill>
                <a:latin typeface="IBM Plex Sans" panose="020B0503050203000203" pitchFamily="34" charset="0"/>
              </a:rPr>
              <a:t>Incorporating goal + skill</a:t>
            </a: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dirty="0">
              <a:solidFill>
                <a:srgbClr val="FF0000"/>
              </a:solidFill>
              <a:latin typeface="IBM Plex Sans" panose="020B0503050203000203" pitchFamily="34" charset="0"/>
            </a:endParaRPr>
          </a:p>
        </p:txBody>
      </p:sp>
      <p:sp>
        <p:nvSpPr>
          <p:cNvPr id="6" name="Google Shape;72;p15">
            <a:extLst>
              <a:ext uri="{FF2B5EF4-FFF2-40B4-BE49-F238E27FC236}">
                <a16:creationId xmlns:a16="http://schemas.microsoft.com/office/drawing/2014/main" id="{42FD19FF-2F19-A0E5-259D-E55CF181E685}"/>
              </a:ext>
            </a:extLst>
          </p:cNvPr>
          <p:cNvSpPr txBox="1">
            <a:spLocks noGrp="1"/>
          </p:cNvSpPr>
          <p:nvPr>
            <p:ph type="title"/>
          </p:nvPr>
        </p:nvSpPr>
        <p:spPr>
          <a:xfrm>
            <a:off x="2553629" y="252267"/>
            <a:ext cx="7678758" cy="49652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sz="2200" b="1" dirty="0">
                <a:latin typeface="IBM Plex Sans"/>
                <a:ea typeface="IBM Plex Sans"/>
                <a:cs typeface="IBM Plex Sans"/>
                <a:sym typeface="IBM Plex Sans"/>
              </a:rPr>
              <a:t>Personal Statement – Example</a:t>
            </a:r>
            <a:br>
              <a:rPr lang="en-CA" b="1" dirty="0">
                <a:latin typeface="IBM Plex Sans"/>
                <a:ea typeface="IBM Plex Sans"/>
                <a:cs typeface="IBM Plex Sans"/>
                <a:sym typeface="IBM Plex Sans"/>
              </a:rPr>
            </a:br>
            <a:r>
              <a:rPr lang="en-CA" sz="1600" b="1" dirty="0">
                <a:latin typeface="IBM Plex Sans"/>
                <a:ea typeface="IBM Plex Sans"/>
                <a:cs typeface="IBM Plex Sans"/>
                <a:sym typeface="IBM Plex Sans"/>
              </a:rPr>
              <a:t>From Purdue’s Online Writing Lab</a:t>
            </a:r>
            <a:endParaRPr sz="1600" b="1" dirty="0">
              <a:latin typeface="IBM Plex Sans"/>
              <a:ea typeface="IBM Plex Sans"/>
              <a:cs typeface="IBM Plex Sans"/>
              <a:sym typeface="IBM Plex Sans"/>
            </a:endParaRPr>
          </a:p>
        </p:txBody>
      </p:sp>
      <p:sp>
        <p:nvSpPr>
          <p:cNvPr id="7" name="TextBox 6">
            <a:extLst>
              <a:ext uri="{FF2B5EF4-FFF2-40B4-BE49-F238E27FC236}">
                <a16:creationId xmlns:a16="http://schemas.microsoft.com/office/drawing/2014/main" id="{C6881556-8C8A-E344-1D32-C768471F1C20}"/>
              </a:ext>
            </a:extLst>
          </p:cNvPr>
          <p:cNvSpPr txBox="1"/>
          <p:nvPr/>
        </p:nvSpPr>
        <p:spPr>
          <a:xfrm>
            <a:off x="2899318" y="1185224"/>
            <a:ext cx="2255904"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Skill</a:t>
            </a:r>
          </a:p>
          <a:p>
            <a:pPr marL="285750" indent="-285750">
              <a:buFontTx/>
              <a:buChar char="-"/>
            </a:pPr>
            <a:endParaRPr lang="en-CA" dirty="0">
              <a:solidFill>
                <a:srgbClr val="FF0000"/>
              </a:solidFill>
              <a:latin typeface="IBM Plex Sans" panose="020B0503050203000203" pitchFamily="34" charset="0"/>
            </a:endParaRPr>
          </a:p>
        </p:txBody>
      </p:sp>
      <p:sp>
        <p:nvSpPr>
          <p:cNvPr id="8" name="TextBox 7">
            <a:extLst>
              <a:ext uri="{FF2B5EF4-FFF2-40B4-BE49-F238E27FC236}">
                <a16:creationId xmlns:a16="http://schemas.microsoft.com/office/drawing/2014/main" id="{963AF622-84A5-01B8-3575-FEAA46497F39}"/>
              </a:ext>
            </a:extLst>
          </p:cNvPr>
          <p:cNvSpPr txBox="1"/>
          <p:nvPr/>
        </p:nvSpPr>
        <p:spPr>
          <a:xfrm>
            <a:off x="4939990" y="1552324"/>
            <a:ext cx="3386791"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Where skill was developed</a:t>
            </a:r>
          </a:p>
          <a:p>
            <a:pPr marL="285750" indent="-285750">
              <a:buFontTx/>
              <a:buChar char="-"/>
            </a:pPr>
            <a:endParaRPr lang="en-CA" dirty="0">
              <a:solidFill>
                <a:srgbClr val="FF0000"/>
              </a:solidFill>
              <a:latin typeface="IBM Plex Sans" panose="020B0503050203000203" pitchFamily="34" charset="0"/>
            </a:endParaRPr>
          </a:p>
        </p:txBody>
      </p:sp>
      <p:sp>
        <p:nvSpPr>
          <p:cNvPr id="9" name="TextBox 8">
            <a:extLst>
              <a:ext uri="{FF2B5EF4-FFF2-40B4-BE49-F238E27FC236}">
                <a16:creationId xmlns:a16="http://schemas.microsoft.com/office/drawing/2014/main" id="{874D3D37-0AFA-A15B-C606-C436131243CD}"/>
              </a:ext>
            </a:extLst>
          </p:cNvPr>
          <p:cNvSpPr txBox="1"/>
          <p:nvPr/>
        </p:nvSpPr>
        <p:spPr>
          <a:xfrm>
            <a:off x="4449964" y="2929895"/>
            <a:ext cx="2255904" cy="523220"/>
          </a:xfrm>
          <a:prstGeom prst="rect">
            <a:avLst/>
          </a:prstGeom>
          <a:noFill/>
        </p:spPr>
        <p:txBody>
          <a:bodyPr wrap="square" rtlCol="0">
            <a:spAutoFit/>
          </a:bodyPr>
          <a:lstStyle/>
          <a:p>
            <a:r>
              <a:rPr lang="en-CA" b="1" dirty="0">
                <a:solidFill>
                  <a:srgbClr val="FF0000"/>
                </a:solidFill>
                <a:latin typeface="IBM Plex Sans" panose="020B0503050203000203" pitchFamily="34" charset="0"/>
              </a:rPr>
              <a:t>Skill + Goal</a:t>
            </a:r>
          </a:p>
          <a:p>
            <a:pPr marL="285750" indent="-285750">
              <a:buFontTx/>
              <a:buChar char="-"/>
            </a:pPr>
            <a:endParaRPr lang="en-CA" dirty="0">
              <a:solidFill>
                <a:srgbClr val="FF0000"/>
              </a:solidFill>
              <a:latin typeface="IBM Plex Sans" panose="020B0503050203000203" pitchFamily="34" charset="0"/>
            </a:endParaRPr>
          </a:p>
        </p:txBody>
      </p:sp>
      <p:sp>
        <p:nvSpPr>
          <p:cNvPr id="10" name="Google Shape;111;p19">
            <a:extLst>
              <a:ext uri="{FF2B5EF4-FFF2-40B4-BE49-F238E27FC236}">
                <a16:creationId xmlns:a16="http://schemas.microsoft.com/office/drawing/2014/main" id="{095BAA7D-721E-A436-BA23-0D9A9FF5D192}"/>
              </a:ext>
            </a:extLst>
          </p:cNvPr>
          <p:cNvSpPr txBox="1">
            <a:spLocks/>
          </p:cNvSpPr>
          <p:nvPr/>
        </p:nvSpPr>
        <p:spPr>
          <a:xfrm>
            <a:off x="642782" y="4760753"/>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https://owl.purdue.edu/owl/job_search_writing/preparing_an_application/writing_the_personal_statement/examples.html</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87912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Box 2">
            <a:extLst>
              <a:ext uri="{FF2B5EF4-FFF2-40B4-BE49-F238E27FC236}">
                <a16:creationId xmlns:a16="http://schemas.microsoft.com/office/drawing/2014/main" id="{BBE1D546-ECBE-FB14-E8FB-A586229F5661}"/>
              </a:ext>
            </a:extLst>
          </p:cNvPr>
          <p:cNvSpPr txBox="1"/>
          <p:nvPr/>
        </p:nvSpPr>
        <p:spPr>
          <a:xfrm>
            <a:off x="2386361" y="1174103"/>
            <a:ext cx="6568068" cy="3659079"/>
          </a:xfrm>
          <a:prstGeom prst="rect">
            <a:avLst/>
          </a:prstGeom>
          <a:noFill/>
        </p:spPr>
        <p:txBody>
          <a:bodyPr wrap="square">
            <a:spAutoFit/>
          </a:bodyPr>
          <a:lstStyle/>
          <a:p>
            <a:pPr>
              <a:lnSpc>
                <a:spcPct val="150000"/>
              </a:lnSpc>
            </a:pPr>
            <a:r>
              <a:rPr lang="en-CA" sz="1200" dirty="0"/>
              <a:t>Epidemiology research enhances existing perception of people and their environments, and this perception leads to more effective methods to prevent and control diseases. I would like to research infectious disease epidemiology under Dr. Scott P. Layne, an epidemiology professor in your program. I prepared for this research by pursuing experience in microbiology, which consisted of lab work and studying in the classroom the physiology of these pathogens: Mycobacterium tuberculosis, Bacillus anthracis, Bordetella pertussis, Vibrio cholerae, HIV, Escherichia coli O157:H7, and Avian H5N1 Influenza. The above mentioned studying took place at the graduate level, where I was one of few undergraduate students. I will also be pursuing graduate level coursework in immunology, molecular biology, and genetics in spring 2009. I would like to apply the knowledge from these courses, in addition to the courses at UCLA, to develop strategies that protect populations from bioterrorism. Knowledge of how pathogens acquire virulent abilities, whether naturally or artificially induced, is necessary to ensure that preventative methods are adaptive to changes in pathogen evolution. </a:t>
            </a:r>
            <a:endParaRPr lang="en-CA" sz="1200" dirty="0">
              <a:solidFill>
                <a:schemeClr val="tx1"/>
              </a:solidFill>
            </a:endParaRPr>
          </a:p>
        </p:txBody>
      </p:sp>
      <p:sp>
        <p:nvSpPr>
          <p:cNvPr id="4" name="TextBox 3">
            <a:extLst>
              <a:ext uri="{FF2B5EF4-FFF2-40B4-BE49-F238E27FC236}">
                <a16:creationId xmlns:a16="http://schemas.microsoft.com/office/drawing/2014/main" id="{058394ED-F402-A588-F3F2-B3FD0E9B2FF8}"/>
              </a:ext>
            </a:extLst>
          </p:cNvPr>
          <p:cNvSpPr txBox="1"/>
          <p:nvPr/>
        </p:nvSpPr>
        <p:spPr>
          <a:xfrm>
            <a:off x="377178" y="1484799"/>
            <a:ext cx="1917240" cy="3323987"/>
          </a:xfrm>
          <a:prstGeom prst="rect">
            <a:avLst/>
          </a:prstGeom>
          <a:noFill/>
        </p:spPr>
        <p:txBody>
          <a:bodyPr wrap="square" rtlCol="0">
            <a:spAutoFit/>
          </a:bodyPr>
          <a:lstStyle/>
          <a:p>
            <a:r>
              <a:rPr lang="en-CA" b="1" dirty="0">
                <a:solidFill>
                  <a:srgbClr val="FF0000"/>
                </a:solidFill>
                <a:latin typeface="IBM Plex Sans" panose="020B0503050203000203" pitchFamily="34" charset="0"/>
              </a:rPr>
              <a:t>Body</a:t>
            </a:r>
          </a:p>
          <a:p>
            <a:pPr marL="285750" indent="-285750">
              <a:buFontTx/>
              <a:buChar char="-"/>
            </a:pPr>
            <a:r>
              <a:rPr lang="en-CA" b="1" dirty="0">
                <a:solidFill>
                  <a:srgbClr val="FF0000"/>
                </a:solidFill>
                <a:latin typeface="IBM Plex Sans" panose="020B0503050203000203" pitchFamily="34" charset="0"/>
              </a:rPr>
              <a:t>Specifies faculty member</a:t>
            </a:r>
          </a:p>
          <a:p>
            <a:pPr marL="285750" indent="-285750">
              <a:buFontTx/>
              <a:buChar char="-"/>
            </a:pPr>
            <a:r>
              <a:rPr lang="en-CA" b="1" dirty="0">
                <a:solidFill>
                  <a:srgbClr val="FF0000"/>
                </a:solidFill>
                <a:latin typeface="IBM Plex Sans" panose="020B0503050203000203" pitchFamily="34" charset="0"/>
              </a:rPr>
              <a:t>Provides relevant experience, expanding on them in detail</a:t>
            </a:r>
          </a:p>
          <a:p>
            <a:pPr marL="285750" indent="-285750">
              <a:buFontTx/>
              <a:buChar char="-"/>
            </a:pPr>
            <a:r>
              <a:rPr lang="en-CA" b="1" dirty="0">
                <a:solidFill>
                  <a:srgbClr val="FF0000"/>
                </a:solidFill>
                <a:latin typeface="IBM Plex Sans" panose="020B0503050203000203" pitchFamily="34" charset="0"/>
              </a:rPr>
              <a:t>Expanding on goal + importance of goal</a:t>
            </a: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dirty="0">
              <a:solidFill>
                <a:srgbClr val="FF0000"/>
              </a:solidFill>
              <a:latin typeface="IBM Plex Sans" panose="020B0503050203000203" pitchFamily="34" charset="0"/>
            </a:endParaRPr>
          </a:p>
        </p:txBody>
      </p:sp>
      <p:sp>
        <p:nvSpPr>
          <p:cNvPr id="6" name="Google Shape;72;p15">
            <a:extLst>
              <a:ext uri="{FF2B5EF4-FFF2-40B4-BE49-F238E27FC236}">
                <a16:creationId xmlns:a16="http://schemas.microsoft.com/office/drawing/2014/main" id="{B5819D40-DC78-8B90-60AC-5F33C6C73D56}"/>
              </a:ext>
            </a:extLst>
          </p:cNvPr>
          <p:cNvSpPr txBox="1">
            <a:spLocks noGrp="1"/>
          </p:cNvSpPr>
          <p:nvPr>
            <p:ph type="title"/>
          </p:nvPr>
        </p:nvSpPr>
        <p:spPr>
          <a:xfrm>
            <a:off x="2553629" y="252267"/>
            <a:ext cx="7678758" cy="49652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sz="2200" b="1" dirty="0">
                <a:latin typeface="IBM Plex Sans"/>
                <a:ea typeface="IBM Plex Sans"/>
                <a:cs typeface="IBM Plex Sans"/>
                <a:sym typeface="IBM Plex Sans"/>
              </a:rPr>
              <a:t>Personal Statement – Example</a:t>
            </a:r>
            <a:br>
              <a:rPr lang="en-CA" b="1" dirty="0">
                <a:latin typeface="IBM Plex Sans"/>
                <a:ea typeface="IBM Plex Sans"/>
                <a:cs typeface="IBM Plex Sans"/>
                <a:sym typeface="IBM Plex Sans"/>
              </a:rPr>
            </a:br>
            <a:r>
              <a:rPr lang="en-CA" sz="1600" b="1" dirty="0">
                <a:latin typeface="IBM Plex Sans"/>
                <a:ea typeface="IBM Plex Sans"/>
                <a:cs typeface="IBM Plex Sans"/>
                <a:sym typeface="IBM Plex Sans"/>
              </a:rPr>
              <a:t>From Purdue’s Online Writing Lab</a:t>
            </a:r>
            <a:endParaRPr sz="1600" b="1" dirty="0">
              <a:latin typeface="IBM Plex Sans"/>
              <a:ea typeface="IBM Plex Sans"/>
              <a:cs typeface="IBM Plex Sans"/>
              <a:sym typeface="IBM Plex Sans"/>
            </a:endParaRPr>
          </a:p>
        </p:txBody>
      </p:sp>
      <p:sp>
        <p:nvSpPr>
          <p:cNvPr id="8" name="TextBox 7">
            <a:extLst>
              <a:ext uri="{FF2B5EF4-FFF2-40B4-BE49-F238E27FC236}">
                <a16:creationId xmlns:a16="http://schemas.microsoft.com/office/drawing/2014/main" id="{32DF0A79-29C2-2103-620C-265B55A5F718}"/>
              </a:ext>
            </a:extLst>
          </p:cNvPr>
          <p:cNvSpPr txBox="1"/>
          <p:nvPr/>
        </p:nvSpPr>
        <p:spPr>
          <a:xfrm>
            <a:off x="5670395" y="1637656"/>
            <a:ext cx="5118410" cy="307777"/>
          </a:xfrm>
          <a:prstGeom prst="rect">
            <a:avLst/>
          </a:prstGeom>
          <a:noFill/>
        </p:spPr>
        <p:txBody>
          <a:bodyPr wrap="square">
            <a:spAutoFit/>
          </a:bodyPr>
          <a:lstStyle/>
          <a:p>
            <a:r>
              <a:rPr lang="en-CA" b="1" dirty="0">
                <a:solidFill>
                  <a:srgbClr val="FF0000"/>
                </a:solidFill>
                <a:latin typeface="IBM Plex Sans" panose="020B0503050203000203" pitchFamily="34" charset="0"/>
              </a:rPr>
              <a:t>Faculty Member</a:t>
            </a:r>
          </a:p>
        </p:txBody>
      </p:sp>
      <p:sp>
        <p:nvSpPr>
          <p:cNvPr id="9" name="TextBox 8">
            <a:extLst>
              <a:ext uri="{FF2B5EF4-FFF2-40B4-BE49-F238E27FC236}">
                <a16:creationId xmlns:a16="http://schemas.microsoft.com/office/drawing/2014/main" id="{973AEF58-36CD-B7DB-7BFC-DD3228E134D6}"/>
              </a:ext>
            </a:extLst>
          </p:cNvPr>
          <p:cNvSpPr txBox="1"/>
          <p:nvPr/>
        </p:nvSpPr>
        <p:spPr>
          <a:xfrm>
            <a:off x="3583528" y="1923131"/>
            <a:ext cx="5118410" cy="307777"/>
          </a:xfrm>
          <a:prstGeom prst="rect">
            <a:avLst/>
          </a:prstGeom>
          <a:noFill/>
        </p:spPr>
        <p:txBody>
          <a:bodyPr wrap="square">
            <a:spAutoFit/>
          </a:bodyPr>
          <a:lstStyle/>
          <a:p>
            <a:r>
              <a:rPr lang="en-CA" b="1" dirty="0">
                <a:solidFill>
                  <a:srgbClr val="FF0000"/>
                </a:solidFill>
                <a:latin typeface="IBM Plex Sans" panose="020B0503050203000203" pitchFamily="34" charset="0"/>
              </a:rPr>
              <a:t>Prior experience – how they prepared for their future</a:t>
            </a:r>
          </a:p>
        </p:txBody>
      </p:sp>
      <p:sp>
        <p:nvSpPr>
          <p:cNvPr id="10" name="TextBox 9">
            <a:extLst>
              <a:ext uri="{FF2B5EF4-FFF2-40B4-BE49-F238E27FC236}">
                <a16:creationId xmlns:a16="http://schemas.microsoft.com/office/drawing/2014/main" id="{1B892B51-B020-56F1-7921-8356D3DA3BFA}"/>
              </a:ext>
            </a:extLst>
          </p:cNvPr>
          <p:cNvSpPr txBox="1"/>
          <p:nvPr/>
        </p:nvSpPr>
        <p:spPr>
          <a:xfrm>
            <a:off x="4261625" y="2725251"/>
            <a:ext cx="5118410" cy="307777"/>
          </a:xfrm>
          <a:prstGeom prst="rect">
            <a:avLst/>
          </a:prstGeom>
          <a:noFill/>
        </p:spPr>
        <p:txBody>
          <a:bodyPr wrap="square">
            <a:spAutoFit/>
          </a:bodyPr>
          <a:lstStyle/>
          <a:p>
            <a:r>
              <a:rPr lang="en-CA" b="1" dirty="0">
                <a:solidFill>
                  <a:srgbClr val="FF0000"/>
                </a:solidFill>
                <a:latin typeface="IBM Plex Sans" panose="020B0503050203000203" pitchFamily="34" charset="0"/>
              </a:rPr>
              <a:t>Details about experience</a:t>
            </a:r>
          </a:p>
        </p:txBody>
      </p:sp>
      <p:sp>
        <p:nvSpPr>
          <p:cNvPr id="11" name="TextBox 10">
            <a:extLst>
              <a:ext uri="{FF2B5EF4-FFF2-40B4-BE49-F238E27FC236}">
                <a16:creationId xmlns:a16="http://schemas.microsoft.com/office/drawing/2014/main" id="{0D06F08B-CA20-0BAD-AE26-F19DEDBE78B7}"/>
              </a:ext>
            </a:extLst>
          </p:cNvPr>
          <p:cNvSpPr txBox="1"/>
          <p:nvPr/>
        </p:nvSpPr>
        <p:spPr>
          <a:xfrm>
            <a:off x="4852639" y="4098358"/>
            <a:ext cx="5118410" cy="307777"/>
          </a:xfrm>
          <a:prstGeom prst="rect">
            <a:avLst/>
          </a:prstGeom>
          <a:noFill/>
        </p:spPr>
        <p:txBody>
          <a:bodyPr wrap="square">
            <a:spAutoFit/>
          </a:bodyPr>
          <a:lstStyle/>
          <a:p>
            <a:r>
              <a:rPr lang="en-CA" b="1" dirty="0">
                <a:solidFill>
                  <a:srgbClr val="FF0000"/>
                </a:solidFill>
                <a:latin typeface="IBM Plex Sans" panose="020B0503050203000203" pitchFamily="34" charset="0"/>
              </a:rPr>
              <a:t>Goal</a:t>
            </a:r>
          </a:p>
        </p:txBody>
      </p:sp>
      <p:sp>
        <p:nvSpPr>
          <p:cNvPr id="12" name="TextBox 11">
            <a:extLst>
              <a:ext uri="{FF2B5EF4-FFF2-40B4-BE49-F238E27FC236}">
                <a16:creationId xmlns:a16="http://schemas.microsoft.com/office/drawing/2014/main" id="{879E949C-E445-9FDF-2612-182C2CCF5D5A}"/>
              </a:ext>
            </a:extLst>
          </p:cNvPr>
          <p:cNvSpPr txBox="1"/>
          <p:nvPr/>
        </p:nvSpPr>
        <p:spPr>
          <a:xfrm>
            <a:off x="6142733" y="4690299"/>
            <a:ext cx="5118410" cy="307777"/>
          </a:xfrm>
          <a:prstGeom prst="rect">
            <a:avLst/>
          </a:prstGeom>
          <a:noFill/>
        </p:spPr>
        <p:txBody>
          <a:bodyPr wrap="square">
            <a:spAutoFit/>
          </a:bodyPr>
          <a:lstStyle/>
          <a:p>
            <a:r>
              <a:rPr lang="en-CA" b="1" dirty="0">
                <a:solidFill>
                  <a:srgbClr val="FF0000"/>
                </a:solidFill>
                <a:latin typeface="IBM Plex Sans" panose="020B0503050203000203" pitchFamily="34" charset="0"/>
              </a:rPr>
              <a:t>Importance of Goal</a:t>
            </a:r>
          </a:p>
        </p:txBody>
      </p:sp>
      <p:sp>
        <p:nvSpPr>
          <p:cNvPr id="13" name="Google Shape;111;p19">
            <a:extLst>
              <a:ext uri="{FF2B5EF4-FFF2-40B4-BE49-F238E27FC236}">
                <a16:creationId xmlns:a16="http://schemas.microsoft.com/office/drawing/2014/main" id="{A9125F00-0301-27EE-F7F1-05A3E79D786F}"/>
              </a:ext>
            </a:extLst>
          </p:cNvPr>
          <p:cNvSpPr txBox="1">
            <a:spLocks/>
          </p:cNvSpPr>
          <p:nvPr/>
        </p:nvSpPr>
        <p:spPr>
          <a:xfrm>
            <a:off x="642782" y="4844833"/>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800" dirty="0">
                <a:solidFill>
                  <a:srgbClr val="595959"/>
                </a:solidFill>
                <a:latin typeface="IBM Plex Sans"/>
                <a:ea typeface="IBM Plex Sans"/>
                <a:cs typeface="IBM Plex Sans"/>
                <a:sym typeface="IBM Plex Sans"/>
              </a:rPr>
              <a:t>From: </a:t>
            </a:r>
            <a:r>
              <a:rPr lang="en-CA" sz="800" dirty="0">
                <a:solidFill>
                  <a:srgbClr val="595959"/>
                </a:solidFill>
                <a:latin typeface="IBM Plex Sans"/>
                <a:ea typeface="IBM Plex Sans"/>
                <a:cs typeface="IBM Plex Sans"/>
                <a:sym typeface="IBM Plex Sans"/>
                <a:hlinkClick r:id="rId5"/>
              </a:rPr>
              <a:t>https://owl.purdue.edu/owl/job_search_writing/preparing_an_application/writing_the_personal_statement/examples.html</a:t>
            </a:r>
            <a:r>
              <a:rPr lang="en-CA" sz="800" dirty="0">
                <a:solidFill>
                  <a:srgbClr val="595959"/>
                </a:solidFill>
                <a:latin typeface="IBM Plex Sans"/>
                <a:ea typeface="IBM Plex Sans"/>
                <a:cs typeface="IBM Plex Sans"/>
                <a:sym typeface="IBM Plex Sans"/>
              </a:rPr>
              <a:t> </a:t>
            </a:r>
            <a:endParaRPr lang="en-CA" sz="800" b="1" dirty="0">
              <a:solidFill>
                <a:srgbClr val="595959"/>
              </a:solidFill>
              <a:latin typeface="IBM Plex Sans"/>
              <a:ea typeface="IBM Plex Sans"/>
              <a:cs typeface="IBM Plex Sans"/>
              <a:sym typeface="IBM Plex Sans"/>
            </a:endParaRPr>
          </a:p>
          <a:p>
            <a:pPr marL="742950" lvl="1" indent="-285750"/>
            <a:endParaRPr lang="en-CA" sz="800" dirty="0">
              <a:latin typeface="IBM Plex Sans"/>
              <a:ea typeface="IBM Plex Sans"/>
              <a:cs typeface="IBM Plex Sans"/>
              <a:sym typeface="IBM Plex Sans"/>
            </a:endParaRPr>
          </a:p>
        </p:txBody>
      </p:sp>
    </p:spTree>
    <p:extLst>
      <p:ext uri="{BB962C8B-B14F-4D97-AF65-F5344CB8AC3E}">
        <p14:creationId xmlns:p14="http://schemas.microsoft.com/office/powerpoint/2010/main" val="394688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Box 2">
            <a:extLst>
              <a:ext uri="{FF2B5EF4-FFF2-40B4-BE49-F238E27FC236}">
                <a16:creationId xmlns:a16="http://schemas.microsoft.com/office/drawing/2014/main" id="{BBE1D546-ECBE-FB14-E8FB-A586229F5661}"/>
              </a:ext>
            </a:extLst>
          </p:cNvPr>
          <p:cNvSpPr txBox="1"/>
          <p:nvPr/>
        </p:nvSpPr>
        <p:spPr>
          <a:xfrm>
            <a:off x="2408664" y="1619539"/>
            <a:ext cx="6568068" cy="2551083"/>
          </a:xfrm>
          <a:prstGeom prst="rect">
            <a:avLst/>
          </a:prstGeom>
          <a:noFill/>
        </p:spPr>
        <p:txBody>
          <a:bodyPr wrap="square">
            <a:spAutoFit/>
          </a:bodyPr>
          <a:lstStyle/>
          <a:p>
            <a:pPr>
              <a:lnSpc>
                <a:spcPct val="150000"/>
              </a:lnSpc>
            </a:pPr>
            <a:r>
              <a:rPr lang="en-CA" sz="1200" dirty="0"/>
              <a:t>My second research interest is monitoring pathogens in human populations. Because of my curiosity, I was particularly impressed by a related research article by Dr. Layne entitled, “Human Influenza Surveillance: The Demand to Expand.” This article was published in the Emerging Infectious Diseases Journal in 2006. In his article, Dr. Layne explained how a </a:t>
            </a:r>
            <a:r>
              <a:rPr lang="en-CA" sz="1200" dirty="0" err="1"/>
              <a:t>highthroughput</a:t>
            </a:r>
            <a:r>
              <a:rPr lang="en-CA" sz="1200" dirty="0"/>
              <a:t> laboratory network can provide faster vaccine-delivery methods and monitor changes in the epidemic Influenza strains. I would look forward to working with Dr. Layne because it is an opportunity to expand my knowledge of medically relevant pathogens. This type of research has the potential to improve the effectiveness of the existing Influenza protocol and to invest in the future health and well-being of the world’s population. </a:t>
            </a:r>
            <a:endParaRPr lang="en-CA" sz="1200" dirty="0">
              <a:solidFill>
                <a:schemeClr val="tx1"/>
              </a:solidFill>
            </a:endParaRPr>
          </a:p>
        </p:txBody>
      </p:sp>
      <p:sp>
        <p:nvSpPr>
          <p:cNvPr id="4" name="TextBox 3">
            <a:extLst>
              <a:ext uri="{FF2B5EF4-FFF2-40B4-BE49-F238E27FC236}">
                <a16:creationId xmlns:a16="http://schemas.microsoft.com/office/drawing/2014/main" id="{058394ED-F402-A588-F3F2-B3FD0E9B2FF8}"/>
              </a:ext>
            </a:extLst>
          </p:cNvPr>
          <p:cNvSpPr txBox="1"/>
          <p:nvPr/>
        </p:nvSpPr>
        <p:spPr>
          <a:xfrm>
            <a:off x="377178" y="1619539"/>
            <a:ext cx="1787953" cy="3539430"/>
          </a:xfrm>
          <a:prstGeom prst="rect">
            <a:avLst/>
          </a:prstGeom>
          <a:noFill/>
        </p:spPr>
        <p:txBody>
          <a:bodyPr wrap="square" rtlCol="0">
            <a:spAutoFit/>
          </a:bodyPr>
          <a:lstStyle/>
          <a:p>
            <a:r>
              <a:rPr lang="en-CA" b="1" dirty="0">
                <a:solidFill>
                  <a:srgbClr val="FF0000"/>
                </a:solidFill>
                <a:latin typeface="IBM Plex Sans" panose="020B0503050203000203" pitchFamily="34" charset="0"/>
              </a:rPr>
              <a:t>Body</a:t>
            </a:r>
          </a:p>
          <a:p>
            <a:pPr marL="285750" indent="-285750">
              <a:buFontTx/>
              <a:buChar char="-"/>
            </a:pPr>
            <a:r>
              <a:rPr lang="en-CA" b="1" dirty="0">
                <a:solidFill>
                  <a:srgbClr val="FF0000"/>
                </a:solidFill>
                <a:latin typeface="IBM Plex Sans" panose="020B0503050203000203" pitchFamily="34" charset="0"/>
              </a:rPr>
              <a:t>Further links to the faculty member</a:t>
            </a:r>
          </a:p>
          <a:p>
            <a:pPr marL="285750" indent="-285750">
              <a:buFontTx/>
              <a:buChar char="-"/>
            </a:pPr>
            <a:r>
              <a:rPr lang="en-CA" b="1" dirty="0">
                <a:solidFill>
                  <a:srgbClr val="FF0000"/>
                </a:solidFill>
                <a:latin typeface="IBM Plex Sans" panose="020B0503050203000203" pitchFamily="34" charset="0"/>
              </a:rPr>
              <a:t>Shows that they have done their research on Dr. Layne</a:t>
            </a:r>
          </a:p>
          <a:p>
            <a:pPr marL="285750" indent="-285750">
              <a:buFontTx/>
              <a:buChar char="-"/>
            </a:pPr>
            <a:r>
              <a:rPr lang="en-CA" b="1" dirty="0">
                <a:solidFill>
                  <a:srgbClr val="FF0000"/>
                </a:solidFill>
                <a:latin typeface="IBM Plex Sans" panose="020B0503050203000203" pitchFamily="34" charset="0"/>
              </a:rPr>
              <a:t>Reasons to work with Dr. Layne</a:t>
            </a:r>
          </a:p>
          <a:p>
            <a:pPr marL="285750" indent="-285750">
              <a:buFontTx/>
              <a:buChar char="-"/>
            </a:pPr>
            <a:r>
              <a:rPr lang="en-CA" b="1" dirty="0">
                <a:solidFill>
                  <a:srgbClr val="FF0000"/>
                </a:solidFill>
                <a:latin typeface="IBM Plex Sans" panose="020B0503050203000203" pitchFamily="34" charset="0"/>
              </a:rPr>
              <a:t>Importance of this research</a:t>
            </a: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dirty="0">
              <a:solidFill>
                <a:srgbClr val="FF0000"/>
              </a:solidFill>
              <a:latin typeface="IBM Plex Sans" panose="020B0503050203000203" pitchFamily="34" charset="0"/>
            </a:endParaRPr>
          </a:p>
        </p:txBody>
      </p:sp>
      <p:sp>
        <p:nvSpPr>
          <p:cNvPr id="6" name="Google Shape;72;p15">
            <a:extLst>
              <a:ext uri="{FF2B5EF4-FFF2-40B4-BE49-F238E27FC236}">
                <a16:creationId xmlns:a16="http://schemas.microsoft.com/office/drawing/2014/main" id="{55E61448-7190-4436-7197-BC833E1736CD}"/>
              </a:ext>
            </a:extLst>
          </p:cNvPr>
          <p:cNvSpPr txBox="1">
            <a:spLocks noGrp="1"/>
          </p:cNvSpPr>
          <p:nvPr>
            <p:ph type="title"/>
          </p:nvPr>
        </p:nvSpPr>
        <p:spPr>
          <a:xfrm>
            <a:off x="2553629" y="252267"/>
            <a:ext cx="7678758" cy="49652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sz="2200" b="1" dirty="0">
                <a:latin typeface="IBM Plex Sans"/>
                <a:ea typeface="IBM Plex Sans"/>
                <a:cs typeface="IBM Plex Sans"/>
                <a:sym typeface="IBM Plex Sans"/>
              </a:rPr>
              <a:t>Personal Statement – Example</a:t>
            </a:r>
            <a:br>
              <a:rPr lang="en-CA" b="1" dirty="0">
                <a:latin typeface="IBM Plex Sans"/>
                <a:ea typeface="IBM Plex Sans"/>
                <a:cs typeface="IBM Plex Sans"/>
                <a:sym typeface="IBM Plex Sans"/>
              </a:rPr>
            </a:br>
            <a:r>
              <a:rPr lang="en-CA" sz="1600" b="1" dirty="0">
                <a:latin typeface="IBM Plex Sans"/>
                <a:ea typeface="IBM Plex Sans"/>
                <a:cs typeface="IBM Plex Sans"/>
                <a:sym typeface="IBM Plex Sans"/>
              </a:rPr>
              <a:t>From Purdue’s Online Writing Lab</a:t>
            </a:r>
            <a:endParaRPr sz="1600" b="1" dirty="0">
              <a:latin typeface="IBM Plex Sans"/>
              <a:ea typeface="IBM Plex Sans"/>
              <a:cs typeface="IBM Plex Sans"/>
              <a:sym typeface="IBM Plex Sans"/>
            </a:endParaRPr>
          </a:p>
        </p:txBody>
      </p:sp>
      <p:sp>
        <p:nvSpPr>
          <p:cNvPr id="7" name="TextBox 6">
            <a:extLst>
              <a:ext uri="{FF2B5EF4-FFF2-40B4-BE49-F238E27FC236}">
                <a16:creationId xmlns:a16="http://schemas.microsoft.com/office/drawing/2014/main" id="{D26612DA-E91E-2CAD-2FE2-F288654431D9}"/>
              </a:ext>
            </a:extLst>
          </p:cNvPr>
          <p:cNvSpPr txBox="1"/>
          <p:nvPr/>
        </p:nvSpPr>
        <p:spPr>
          <a:xfrm>
            <a:off x="4168698" y="2089604"/>
            <a:ext cx="5118410" cy="307777"/>
          </a:xfrm>
          <a:prstGeom prst="rect">
            <a:avLst/>
          </a:prstGeom>
          <a:noFill/>
        </p:spPr>
        <p:txBody>
          <a:bodyPr wrap="square">
            <a:spAutoFit/>
          </a:bodyPr>
          <a:lstStyle/>
          <a:p>
            <a:r>
              <a:rPr lang="en-CA" b="1" dirty="0">
                <a:solidFill>
                  <a:srgbClr val="FF0000"/>
                </a:solidFill>
                <a:latin typeface="IBM Plex Sans" panose="020B0503050203000203" pitchFamily="34" charset="0"/>
              </a:rPr>
              <a:t>Faculty Member’s paper</a:t>
            </a:r>
          </a:p>
        </p:txBody>
      </p:sp>
      <p:sp>
        <p:nvSpPr>
          <p:cNvPr id="8" name="TextBox 7">
            <a:extLst>
              <a:ext uri="{FF2B5EF4-FFF2-40B4-BE49-F238E27FC236}">
                <a16:creationId xmlns:a16="http://schemas.microsoft.com/office/drawing/2014/main" id="{C7F86291-FF95-7D00-CF29-3A0901333DDB}"/>
              </a:ext>
            </a:extLst>
          </p:cNvPr>
          <p:cNvSpPr txBox="1"/>
          <p:nvPr/>
        </p:nvSpPr>
        <p:spPr>
          <a:xfrm>
            <a:off x="2769540" y="3180691"/>
            <a:ext cx="5118410" cy="307777"/>
          </a:xfrm>
          <a:prstGeom prst="rect">
            <a:avLst/>
          </a:prstGeom>
          <a:noFill/>
        </p:spPr>
        <p:txBody>
          <a:bodyPr wrap="square">
            <a:spAutoFit/>
          </a:bodyPr>
          <a:lstStyle/>
          <a:p>
            <a:r>
              <a:rPr lang="en-CA" b="1" dirty="0">
                <a:solidFill>
                  <a:srgbClr val="FF0000"/>
                </a:solidFill>
                <a:latin typeface="IBM Plex Sans" panose="020B0503050203000203" pitchFamily="34" charset="0"/>
              </a:rPr>
              <a:t>Why specifically Dr. Layne</a:t>
            </a:r>
          </a:p>
        </p:txBody>
      </p:sp>
      <p:sp>
        <p:nvSpPr>
          <p:cNvPr id="9" name="TextBox 8">
            <a:extLst>
              <a:ext uri="{FF2B5EF4-FFF2-40B4-BE49-F238E27FC236}">
                <a16:creationId xmlns:a16="http://schemas.microsoft.com/office/drawing/2014/main" id="{1792B1DC-BC25-DC40-BBD0-691C1470166D}"/>
              </a:ext>
            </a:extLst>
          </p:cNvPr>
          <p:cNvSpPr txBox="1"/>
          <p:nvPr/>
        </p:nvSpPr>
        <p:spPr>
          <a:xfrm>
            <a:off x="3817563" y="4050033"/>
            <a:ext cx="5118410" cy="307777"/>
          </a:xfrm>
          <a:prstGeom prst="rect">
            <a:avLst/>
          </a:prstGeom>
          <a:noFill/>
        </p:spPr>
        <p:txBody>
          <a:bodyPr wrap="square">
            <a:spAutoFit/>
          </a:bodyPr>
          <a:lstStyle/>
          <a:p>
            <a:r>
              <a:rPr lang="en-CA" b="1" dirty="0">
                <a:solidFill>
                  <a:srgbClr val="FF0000"/>
                </a:solidFill>
                <a:latin typeface="IBM Plex Sans" panose="020B0503050203000203" pitchFamily="34" charset="0"/>
              </a:rPr>
              <a:t>Importance of this research</a:t>
            </a:r>
          </a:p>
        </p:txBody>
      </p:sp>
      <p:sp>
        <p:nvSpPr>
          <p:cNvPr id="10" name="Google Shape;111;p19">
            <a:extLst>
              <a:ext uri="{FF2B5EF4-FFF2-40B4-BE49-F238E27FC236}">
                <a16:creationId xmlns:a16="http://schemas.microsoft.com/office/drawing/2014/main" id="{216FA794-5C88-04D0-BC4B-CAB393285774}"/>
              </a:ext>
            </a:extLst>
          </p:cNvPr>
          <p:cNvSpPr txBox="1">
            <a:spLocks/>
          </p:cNvSpPr>
          <p:nvPr/>
        </p:nvSpPr>
        <p:spPr>
          <a:xfrm>
            <a:off x="642782" y="4760753"/>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https://owl.purdue.edu/owl/job_search_writing/preparing_an_application/writing_the_personal_statement/examples.html</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3127681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Box 2">
            <a:extLst>
              <a:ext uri="{FF2B5EF4-FFF2-40B4-BE49-F238E27FC236}">
                <a16:creationId xmlns:a16="http://schemas.microsoft.com/office/drawing/2014/main" id="{BBE1D546-ECBE-FB14-E8FB-A586229F5661}"/>
              </a:ext>
            </a:extLst>
          </p:cNvPr>
          <p:cNvSpPr txBox="1"/>
          <p:nvPr/>
        </p:nvSpPr>
        <p:spPr>
          <a:xfrm>
            <a:off x="2397512" y="1724639"/>
            <a:ext cx="6568068" cy="2274084"/>
          </a:xfrm>
          <a:prstGeom prst="rect">
            <a:avLst/>
          </a:prstGeom>
          <a:noFill/>
        </p:spPr>
        <p:txBody>
          <a:bodyPr wrap="square">
            <a:spAutoFit/>
          </a:bodyPr>
          <a:lstStyle/>
          <a:p>
            <a:pPr>
              <a:lnSpc>
                <a:spcPct val="150000"/>
              </a:lnSpc>
            </a:pPr>
            <a:r>
              <a:rPr lang="en-CA" sz="1200" dirty="0"/>
              <a:t>I am requesting admission to UCLA’s MPH program in epidemiology. My previous epidemiology experience, academic preparation, and personal qualities have prepared me for the expectations of your program. My objective for graduate school is to combine rigorous academic study with hands-on experience, and I believe that Los Angeles and UCLA offer extraordinary opportunities for these endeavors. Lastly, I believe that I can contribute to your program through research, publishing, and multidisciplinary collaboration. My goal is to utilize the intellectual richness and diversity of UCLA to enhance the quality of life of the world’s people. </a:t>
            </a:r>
            <a:endParaRPr lang="en-CA" sz="1200" dirty="0">
              <a:solidFill>
                <a:schemeClr val="tx1"/>
              </a:solidFill>
            </a:endParaRPr>
          </a:p>
        </p:txBody>
      </p:sp>
      <p:sp>
        <p:nvSpPr>
          <p:cNvPr id="4" name="TextBox 3">
            <a:extLst>
              <a:ext uri="{FF2B5EF4-FFF2-40B4-BE49-F238E27FC236}">
                <a16:creationId xmlns:a16="http://schemas.microsoft.com/office/drawing/2014/main" id="{058394ED-F402-A588-F3F2-B3FD0E9B2FF8}"/>
              </a:ext>
            </a:extLst>
          </p:cNvPr>
          <p:cNvSpPr txBox="1"/>
          <p:nvPr/>
        </p:nvSpPr>
        <p:spPr>
          <a:xfrm>
            <a:off x="377178" y="1724639"/>
            <a:ext cx="1917240" cy="2677656"/>
          </a:xfrm>
          <a:prstGeom prst="rect">
            <a:avLst/>
          </a:prstGeom>
          <a:noFill/>
        </p:spPr>
        <p:txBody>
          <a:bodyPr wrap="square" rtlCol="0">
            <a:spAutoFit/>
          </a:bodyPr>
          <a:lstStyle/>
          <a:p>
            <a:r>
              <a:rPr lang="en-CA" b="1" dirty="0">
                <a:solidFill>
                  <a:srgbClr val="FF0000"/>
                </a:solidFill>
                <a:latin typeface="IBM Plex Sans" panose="020B0503050203000203" pitchFamily="34" charset="0"/>
              </a:rPr>
              <a:t>Conclusion</a:t>
            </a:r>
          </a:p>
          <a:p>
            <a:pPr marL="285750" indent="-285750">
              <a:buFontTx/>
              <a:buChar char="-"/>
            </a:pPr>
            <a:r>
              <a:rPr lang="en-CA" b="1" dirty="0">
                <a:solidFill>
                  <a:srgbClr val="FF0000"/>
                </a:solidFill>
                <a:latin typeface="IBM Plex Sans" panose="020B0503050203000203" pitchFamily="34" charset="0"/>
              </a:rPr>
              <a:t>Summarizing body – restate key information (goals, program, your future contribution)</a:t>
            </a:r>
          </a:p>
          <a:p>
            <a:pPr marL="285750" indent="-285750">
              <a:buFontTx/>
              <a:buChar char="-"/>
            </a:pPr>
            <a:r>
              <a:rPr lang="en-CA" b="1" dirty="0">
                <a:solidFill>
                  <a:srgbClr val="FF0000"/>
                </a:solidFill>
                <a:latin typeface="IBM Plex Sans" panose="020B0503050203000203" pitchFamily="34" charset="0"/>
              </a:rPr>
              <a:t>Sounds similar to the introduction</a:t>
            </a: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b="1" dirty="0">
              <a:solidFill>
                <a:srgbClr val="FF0000"/>
              </a:solidFill>
              <a:latin typeface="IBM Plex Sans" panose="020B0503050203000203" pitchFamily="34" charset="0"/>
            </a:endParaRPr>
          </a:p>
          <a:p>
            <a:pPr marL="285750" indent="-285750">
              <a:buFontTx/>
              <a:buChar char="-"/>
            </a:pPr>
            <a:endParaRPr lang="en-CA" dirty="0">
              <a:solidFill>
                <a:srgbClr val="FF0000"/>
              </a:solidFill>
              <a:latin typeface="IBM Plex Sans" panose="020B0503050203000203" pitchFamily="34" charset="0"/>
            </a:endParaRPr>
          </a:p>
        </p:txBody>
      </p:sp>
      <p:sp>
        <p:nvSpPr>
          <p:cNvPr id="6" name="Google Shape;72;p15">
            <a:extLst>
              <a:ext uri="{FF2B5EF4-FFF2-40B4-BE49-F238E27FC236}">
                <a16:creationId xmlns:a16="http://schemas.microsoft.com/office/drawing/2014/main" id="{A1056680-EEA3-34EB-7F4E-293E8229D14C}"/>
              </a:ext>
            </a:extLst>
          </p:cNvPr>
          <p:cNvSpPr txBox="1">
            <a:spLocks noGrp="1"/>
          </p:cNvSpPr>
          <p:nvPr>
            <p:ph type="title"/>
          </p:nvPr>
        </p:nvSpPr>
        <p:spPr>
          <a:xfrm>
            <a:off x="2553629" y="252267"/>
            <a:ext cx="7678758" cy="496526"/>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sz="2200" b="1" dirty="0">
                <a:latin typeface="IBM Plex Sans"/>
                <a:ea typeface="IBM Plex Sans"/>
                <a:cs typeface="IBM Plex Sans"/>
                <a:sym typeface="IBM Plex Sans"/>
              </a:rPr>
              <a:t>Personal Statement – Example</a:t>
            </a:r>
            <a:br>
              <a:rPr lang="en-CA" b="1" dirty="0">
                <a:latin typeface="IBM Plex Sans"/>
                <a:ea typeface="IBM Plex Sans"/>
                <a:cs typeface="IBM Plex Sans"/>
                <a:sym typeface="IBM Plex Sans"/>
              </a:rPr>
            </a:br>
            <a:r>
              <a:rPr lang="en-CA" sz="1600" b="1" dirty="0">
                <a:latin typeface="IBM Plex Sans"/>
                <a:ea typeface="IBM Plex Sans"/>
                <a:cs typeface="IBM Plex Sans"/>
                <a:sym typeface="IBM Plex Sans"/>
              </a:rPr>
              <a:t>From Purdue’s Online Writing Lab</a:t>
            </a:r>
            <a:endParaRPr sz="1600" b="1" dirty="0">
              <a:latin typeface="IBM Plex Sans"/>
              <a:ea typeface="IBM Plex Sans"/>
              <a:cs typeface="IBM Plex Sans"/>
              <a:sym typeface="IBM Plex Sans"/>
            </a:endParaRPr>
          </a:p>
        </p:txBody>
      </p:sp>
      <p:sp>
        <p:nvSpPr>
          <p:cNvPr id="8" name="Google Shape;111;p19">
            <a:extLst>
              <a:ext uri="{FF2B5EF4-FFF2-40B4-BE49-F238E27FC236}">
                <a16:creationId xmlns:a16="http://schemas.microsoft.com/office/drawing/2014/main" id="{9C35B9E4-FBE9-87C8-FEB4-9DD53F969297}"/>
              </a:ext>
            </a:extLst>
          </p:cNvPr>
          <p:cNvSpPr txBox="1">
            <a:spLocks/>
          </p:cNvSpPr>
          <p:nvPr/>
        </p:nvSpPr>
        <p:spPr>
          <a:xfrm>
            <a:off x="642782" y="4760753"/>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https://owl.purdue.edu/owl/job_search_writing/preparing_an_application/writing_the_personal_statement/examples.html</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609300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Note on Purdue’s Personal Statement Example </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700" y="2026478"/>
            <a:ext cx="8180661" cy="3793648"/>
          </a:xfrm>
        </p:spPr>
        <p:txBody>
          <a:bodyPr>
            <a:normAutofit/>
          </a:bodyPr>
          <a:lstStyle/>
          <a:p>
            <a:pPr marL="114300" indent="0">
              <a:buNone/>
            </a:pPr>
            <a:r>
              <a:rPr lang="en-CA" b="1" i="1" dirty="0">
                <a:latin typeface="IBM Plex Sans" panose="020B0503050203000203" pitchFamily="34" charset="0"/>
              </a:rPr>
              <a:t>Some programs specifically require the identification of a faculty member to serve as your Principal Investigator (PI) as part of admission requirements, meaning that it may not be required to mention a specific researcher in any letter of intent or personal statement.</a:t>
            </a:r>
          </a:p>
        </p:txBody>
      </p:sp>
    </p:spTree>
    <p:extLst>
      <p:ext uri="{BB962C8B-B14F-4D97-AF65-F5344CB8AC3E}">
        <p14:creationId xmlns:p14="http://schemas.microsoft.com/office/powerpoint/2010/main" val="4042121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229126" y="1398034"/>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Autobiographical Sketch (ABS)</a:t>
            </a:r>
            <a:endParaRPr sz="4000" dirty="0">
              <a:latin typeface="IBM Plex Sans"/>
              <a:ea typeface="IBM Plex Sans"/>
              <a:cs typeface="IBM Plex Sans"/>
              <a:sym typeface="IBM Plex Sans"/>
            </a:endParaRP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2938650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Autobiographical Sketch (ABS)</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7" y="1246703"/>
            <a:ext cx="6051069" cy="3793648"/>
          </a:xfrm>
        </p:spPr>
        <p:txBody>
          <a:bodyPr>
            <a:normAutofit fontScale="92500" lnSpcReduction="20000"/>
          </a:bodyPr>
          <a:lstStyle/>
          <a:p>
            <a:r>
              <a:rPr lang="en-CA" b="1" dirty="0">
                <a:latin typeface="IBM Plex Sans" panose="020B0503050203000203" pitchFamily="34" charset="0"/>
              </a:rPr>
              <a:t>Part of all Ontario Medical School applications</a:t>
            </a:r>
          </a:p>
          <a:p>
            <a:r>
              <a:rPr lang="en-CA" b="1" dirty="0">
                <a:latin typeface="IBM Plex Sans" panose="020B0503050203000203" pitchFamily="34" charset="0"/>
              </a:rPr>
              <a:t>Need to write about </a:t>
            </a:r>
          </a:p>
          <a:p>
            <a:pPr lvl="1"/>
            <a:r>
              <a:rPr lang="en-CA" dirty="0">
                <a:latin typeface="IBM Plex Sans" panose="020B0503050203000203" pitchFamily="34" charset="0"/>
              </a:rPr>
              <a:t>Employment</a:t>
            </a:r>
          </a:p>
          <a:p>
            <a:pPr lvl="1"/>
            <a:r>
              <a:rPr lang="en-CA" dirty="0">
                <a:latin typeface="IBM Plex Sans" panose="020B0503050203000203" pitchFamily="34" charset="0"/>
              </a:rPr>
              <a:t>Volunteer activities</a:t>
            </a:r>
          </a:p>
          <a:p>
            <a:pPr lvl="1"/>
            <a:r>
              <a:rPr lang="en-CA" dirty="0">
                <a:latin typeface="IBM Plex Sans" panose="020B0503050203000203" pitchFamily="34" charset="0"/>
              </a:rPr>
              <a:t>Extracurricular activities</a:t>
            </a:r>
          </a:p>
          <a:p>
            <a:pPr lvl="1"/>
            <a:r>
              <a:rPr lang="en-CA" dirty="0">
                <a:latin typeface="IBM Plex Sans" panose="020B0503050203000203" pitchFamily="34" charset="0"/>
              </a:rPr>
              <a:t>Awards and accomplishments</a:t>
            </a:r>
          </a:p>
          <a:p>
            <a:pPr lvl="1"/>
            <a:r>
              <a:rPr lang="en-CA" dirty="0">
                <a:latin typeface="IBM Plex Sans" panose="020B0503050203000203" pitchFamily="34" charset="0"/>
              </a:rPr>
              <a:t>Research</a:t>
            </a:r>
          </a:p>
          <a:p>
            <a:pPr lvl="1"/>
            <a:r>
              <a:rPr lang="en-CA" dirty="0">
                <a:latin typeface="IBM Plex Sans" panose="020B0503050203000203" pitchFamily="34" charset="0"/>
              </a:rPr>
              <a:t>Other</a:t>
            </a:r>
          </a:p>
          <a:p>
            <a:r>
              <a:rPr lang="en-CA" b="1" dirty="0">
                <a:latin typeface="IBM Plex Sans" panose="020B0503050203000203" pitchFamily="34" charset="0"/>
              </a:rPr>
              <a:t>You will need to expand on: </a:t>
            </a:r>
          </a:p>
          <a:p>
            <a:pPr lvl="1"/>
            <a:r>
              <a:rPr lang="en-CA" dirty="0">
                <a:latin typeface="IBM Plex Sans" panose="020B0503050203000203" pitchFamily="34" charset="0"/>
              </a:rPr>
              <a:t>Type of activity (Up to 32 activities)</a:t>
            </a:r>
          </a:p>
          <a:p>
            <a:pPr lvl="1"/>
            <a:r>
              <a:rPr lang="en-CA" dirty="0">
                <a:latin typeface="IBM Plex Sans" panose="020B0503050203000203" pitchFamily="34" charset="0"/>
              </a:rPr>
              <a:t>Number of hours invested</a:t>
            </a:r>
          </a:p>
          <a:p>
            <a:r>
              <a:rPr lang="en-CA" b="1" dirty="0">
                <a:latin typeface="IBM Plex Sans" panose="020B0503050203000203" pitchFamily="34" charset="0"/>
              </a:rPr>
              <a:t>150-character explanation for each activity</a:t>
            </a:r>
          </a:p>
          <a:p>
            <a:r>
              <a:rPr lang="en-CA" b="1" dirty="0">
                <a:latin typeface="IBM Plex Sans" panose="020B0503050203000203" pitchFamily="34" charset="0"/>
              </a:rPr>
              <a:t>Must provide the email of a verifier for each activity</a:t>
            </a:r>
          </a:p>
          <a:p>
            <a:pPr lvl="1"/>
            <a:endParaRPr lang="en-CA" dirty="0">
              <a:latin typeface="IBM Plex Sans" panose="020B0503050203000203" pitchFamily="34" charset="0"/>
            </a:endParaRPr>
          </a:p>
          <a:p>
            <a:pPr marL="596900" lvl="1" indent="0">
              <a:buNone/>
            </a:pPr>
            <a:endParaRPr lang="en-CA" b="1" dirty="0">
              <a:latin typeface="IBM Plex Sans" panose="020B0503050203000203" pitchFamily="34" charset="0"/>
            </a:endParaRPr>
          </a:p>
          <a:p>
            <a:pPr marL="114300" marR="0" lvl="0" indent="0" algn="l" defTabSz="914400" rtl="0" eaLnBrk="1" fontAlgn="auto" latinLnBrk="0" hangingPunct="1">
              <a:lnSpc>
                <a:spcPct val="115000"/>
              </a:lnSpc>
              <a:spcBef>
                <a:spcPts val="0"/>
              </a:spcBef>
              <a:spcAft>
                <a:spcPts val="0"/>
              </a:spcAft>
              <a:buClr>
                <a:srgbClr val="595959"/>
              </a:buClr>
              <a:buSzPts val="1800"/>
              <a:buFont typeface="Arial"/>
              <a:buNone/>
              <a:tabLst/>
              <a:defRPr/>
            </a:pPr>
            <a:r>
              <a:rPr kumimoji="0" lang="en-CA" sz="1400"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rPr>
              <a:t>*Note: Only activities from age 16+ </a:t>
            </a:r>
          </a:p>
          <a:p>
            <a:pPr marL="596900" lvl="1" indent="0">
              <a:buNone/>
            </a:pPr>
            <a:endParaRPr lang="en-CA" dirty="0"/>
          </a:p>
        </p:txBody>
      </p:sp>
      <p:pic>
        <p:nvPicPr>
          <p:cNvPr id="27650" name="Picture 2" descr="OMSAS Autobiographical Sketch (ABS) Review — Canadian Premed | MD  Application Services">
            <a:extLst>
              <a:ext uri="{FF2B5EF4-FFF2-40B4-BE49-F238E27FC236}">
                <a16:creationId xmlns:a16="http://schemas.microsoft.com/office/drawing/2014/main" id="{382970AA-E550-8D79-B6E7-29502B6F6B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6636"/>
          <a:stretch/>
        </p:blipFill>
        <p:spPr bwMode="auto">
          <a:xfrm>
            <a:off x="6122505" y="1638993"/>
            <a:ext cx="2415506" cy="2013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625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11700" y="673624"/>
            <a:ext cx="8520600" cy="817217"/>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2500" b="1" dirty="0">
                <a:latin typeface="IBM Plex Sans"/>
                <a:ea typeface="IBM Plex Sans"/>
                <a:cs typeface="IBM Plex Sans"/>
                <a:sym typeface="IBM Plex Sans"/>
              </a:rPr>
              <a:t>Autobiographical Sketch (ABS) - Template</a:t>
            </a:r>
            <a:endParaRPr sz="1600" b="1" dirty="0">
              <a:latin typeface="IBM Plex Sans"/>
              <a:ea typeface="IBM Plex Sans"/>
              <a:cs typeface="IBM Plex Sans"/>
              <a:sym typeface="IBM Plex Sans"/>
            </a:endParaRPr>
          </a:p>
        </p:txBody>
      </p:sp>
      <p:pic>
        <p:nvPicPr>
          <p:cNvPr id="112" name="Google Shape;112;p1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13" name="Google Shape;113;p19"/>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3" name="Text Placeholder 2">
            <a:extLst>
              <a:ext uri="{FF2B5EF4-FFF2-40B4-BE49-F238E27FC236}">
                <a16:creationId xmlns:a16="http://schemas.microsoft.com/office/drawing/2014/main" id="{1DFE1116-0509-7855-7600-96BBC7970260}"/>
              </a:ext>
            </a:extLst>
          </p:cNvPr>
          <p:cNvSpPr>
            <a:spLocks noGrp="1"/>
          </p:cNvSpPr>
          <p:nvPr>
            <p:ph type="body" idx="1"/>
          </p:nvPr>
        </p:nvSpPr>
        <p:spPr>
          <a:xfrm>
            <a:off x="311697" y="1246703"/>
            <a:ext cx="6051069" cy="3793648"/>
          </a:xfrm>
        </p:spPr>
        <p:txBody>
          <a:bodyPr>
            <a:normAutofit/>
          </a:bodyPr>
          <a:lstStyle/>
          <a:p>
            <a:r>
              <a:rPr lang="en-CA" b="1" dirty="0">
                <a:latin typeface="IBM Plex Sans" panose="020B0503050203000203" pitchFamily="34" charset="0"/>
              </a:rPr>
              <a:t>Here is a </a:t>
            </a:r>
            <a:r>
              <a:rPr lang="en-CA" b="1" dirty="0">
                <a:latin typeface="IBM Plex Sans" panose="020B0503050203000203" pitchFamily="34" charset="0"/>
                <a:hlinkClick r:id="rId5"/>
              </a:rPr>
              <a:t>template</a:t>
            </a:r>
            <a:r>
              <a:rPr lang="en-CA" b="1" dirty="0">
                <a:latin typeface="IBM Plex Sans" panose="020B0503050203000203" pitchFamily="34" charset="0"/>
              </a:rPr>
              <a:t> created by someone on Reddit to help you keep track of your activities. </a:t>
            </a:r>
          </a:p>
          <a:p>
            <a:r>
              <a:rPr lang="en-CA" b="1" dirty="0">
                <a:solidFill>
                  <a:srgbClr val="00B0F0"/>
                </a:solidFill>
                <a:latin typeface="IBM Plex Sans" panose="020B0503050203000203" pitchFamily="34" charset="0"/>
              </a:rPr>
              <a:t>TO EDIT, MAKE A COPY </a:t>
            </a:r>
            <a:r>
              <a:rPr lang="en-CA" b="1" dirty="0">
                <a:solidFill>
                  <a:srgbClr val="00B0F0"/>
                </a:solidFill>
                <a:latin typeface="IBM Plex Sans" panose="020B0503050203000203" pitchFamily="34" charset="0"/>
                <a:sym typeface="Wingdings" pitchFamily="2" charset="2"/>
              </a:rPr>
              <a:t> Go to File  Make a Copy  Rename your File</a:t>
            </a:r>
            <a:endParaRPr lang="en-CA" b="1" dirty="0">
              <a:solidFill>
                <a:srgbClr val="00B0F0"/>
              </a:solidFill>
              <a:latin typeface="IBM Plex Sans" panose="020B0503050203000203" pitchFamily="34" charset="0"/>
            </a:endParaRPr>
          </a:p>
          <a:p>
            <a:r>
              <a:rPr kumimoji="0" lang="en-CA" b="1"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rPr>
              <a:t>Do not be afraid to keep track of your activities like this regardless of whether you will be going to Medical School. </a:t>
            </a:r>
          </a:p>
          <a:p>
            <a:pPr lvl="1"/>
            <a:r>
              <a:rPr kumimoji="0" lang="en-CA" i="0" u="none" strike="noStrike" kern="0" cap="none" spc="0" normalizeH="0" baseline="0" noProof="0" dirty="0">
                <a:ln>
                  <a:noFill/>
                </a:ln>
                <a:solidFill>
                  <a:srgbClr val="595959"/>
                </a:solidFill>
                <a:effectLst/>
                <a:uLnTx/>
                <a:uFillTx/>
                <a:latin typeface="IBM Plex Sans" panose="020B0503050203000203" pitchFamily="34" charset="0"/>
                <a:cs typeface="Arial"/>
                <a:sym typeface="Arial"/>
              </a:rPr>
              <a:t>You may need to write about an activity in the future or use a couple as example to expand on in other application components such as the letter of intent.</a:t>
            </a:r>
          </a:p>
          <a:p>
            <a:pPr marL="596900" lvl="1" indent="0">
              <a:buNone/>
            </a:pPr>
            <a:endParaRPr lang="en-CA" dirty="0"/>
          </a:p>
        </p:txBody>
      </p:sp>
      <p:pic>
        <p:nvPicPr>
          <p:cNvPr id="4" name="Picture 3" descr="A qr code on a white background&#10;&#10;Description automatically generated">
            <a:extLst>
              <a:ext uri="{FF2B5EF4-FFF2-40B4-BE49-F238E27FC236}">
                <a16:creationId xmlns:a16="http://schemas.microsoft.com/office/drawing/2014/main" id="{179193ED-9764-993E-9CC0-DBD7BBE5E404}"/>
              </a:ext>
            </a:extLst>
          </p:cNvPr>
          <p:cNvPicPr>
            <a:picLocks noChangeAspect="1"/>
          </p:cNvPicPr>
          <p:nvPr/>
        </p:nvPicPr>
        <p:blipFill>
          <a:blip r:embed="rId6"/>
          <a:srcRect l="1334" t="1178" r="1266" b="1584"/>
          <a:stretch/>
        </p:blipFill>
        <p:spPr>
          <a:xfrm>
            <a:off x="6558531" y="1667857"/>
            <a:ext cx="2329681" cy="2325805"/>
          </a:xfrm>
          <a:prstGeom prst="rect">
            <a:avLst/>
          </a:prstGeom>
        </p:spPr>
      </p:pic>
    </p:spTree>
    <p:extLst>
      <p:ext uri="{BB962C8B-B14F-4D97-AF65-F5344CB8AC3E}">
        <p14:creationId xmlns:p14="http://schemas.microsoft.com/office/powerpoint/2010/main" val="3670670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229126" y="1398034"/>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Essay Questions</a:t>
            </a:r>
          </a:p>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Statements</a:t>
            </a:r>
          </a:p>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Supplementary Questions</a:t>
            </a:r>
            <a:endParaRPr sz="4000" dirty="0">
              <a:latin typeface="IBM Plex Sans"/>
              <a:ea typeface="IBM Plex Sans"/>
              <a:cs typeface="IBM Plex Sans"/>
              <a:sym typeface="IBM Plex Sans"/>
            </a:endParaRP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2446835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1597161" y="121986"/>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dirty="0">
                <a:latin typeface="IBM Plex Sans"/>
                <a:ea typeface="IBM Plex Sans"/>
                <a:cs typeface="IBM Plex Sans"/>
                <a:sym typeface="IBM Plex Sans"/>
              </a:rPr>
              <a:t>Essay Questions / Statements / Supp. Qs</a:t>
            </a:r>
            <a:br>
              <a:rPr lang="en-CA" b="1" dirty="0">
                <a:latin typeface="IBM Plex Sans"/>
                <a:ea typeface="IBM Plex Sans"/>
                <a:cs typeface="IBM Plex Sans"/>
                <a:sym typeface="IBM Plex Sans"/>
              </a:rPr>
            </a:br>
            <a:r>
              <a:rPr lang="en-CA" sz="2200" b="1" dirty="0">
                <a:latin typeface="IBM Plex Sans"/>
                <a:ea typeface="IBM Plex Sans"/>
                <a:cs typeface="IBM Plex Sans"/>
                <a:sym typeface="IBM Plex Sans"/>
              </a:rPr>
              <a:t>Examples Required by Different Programs</a:t>
            </a:r>
            <a:endParaRPr sz="2200" b="1"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73;p15">
            <a:extLst>
              <a:ext uri="{FF2B5EF4-FFF2-40B4-BE49-F238E27FC236}">
                <a16:creationId xmlns:a16="http://schemas.microsoft.com/office/drawing/2014/main" id="{F948E2CF-7661-C2F5-F29B-80561EBDB550}"/>
              </a:ext>
            </a:extLst>
          </p:cNvPr>
          <p:cNvSpPr txBox="1">
            <a:spLocks/>
          </p:cNvSpPr>
          <p:nvPr/>
        </p:nvSpPr>
        <p:spPr>
          <a:xfrm>
            <a:off x="162808" y="939204"/>
            <a:ext cx="8729401" cy="3970376"/>
          </a:xfrm>
          <a:prstGeom prst="rect">
            <a:avLst/>
          </a:prstGeom>
          <a:noFill/>
          <a:ln>
            <a:noFill/>
          </a:ln>
        </p:spPr>
        <p:txBody>
          <a:bodyPr spcFirstLastPara="1" wrap="square" lIns="91425" tIns="91425" rIns="91425" bIns="91425" anchor="t" anchorCtr="0">
            <a:normAutofit fontScale="77500" lnSpcReduction="2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r>
              <a:rPr lang="en-CA" sz="2100" b="1" dirty="0">
                <a:solidFill>
                  <a:srgbClr val="002060"/>
                </a:solidFill>
                <a:latin typeface="IBM Plex Sans"/>
                <a:ea typeface="IBM Plex Sans"/>
                <a:cs typeface="IBM Plex Sans"/>
                <a:sym typeface="IBM Plex Sans"/>
              </a:rPr>
              <a:t>UofT Medicine (MD)</a:t>
            </a:r>
          </a:p>
          <a:p>
            <a:pPr lvl="1"/>
            <a:r>
              <a:rPr lang="en-CA" sz="1500" b="1" dirty="0">
                <a:solidFill>
                  <a:srgbClr val="002060"/>
                </a:solidFill>
                <a:latin typeface="IBM Plex Sans" panose="020B0503050203000203" pitchFamily="34" charset="0"/>
              </a:rPr>
              <a:t>2 statements answering questions (outlined on their website each year):</a:t>
            </a:r>
          </a:p>
          <a:p>
            <a:pPr lvl="1"/>
            <a:r>
              <a:rPr lang="en-CA" sz="1500" b="1" dirty="0">
                <a:solidFill>
                  <a:srgbClr val="002060"/>
                </a:solidFill>
                <a:latin typeface="IBM Plex Sans" panose="020B0503050203000203" pitchFamily="34" charset="0"/>
              </a:rPr>
              <a:t>Question 1 (2024/25): </a:t>
            </a:r>
            <a:r>
              <a:rPr lang="en-CA" sz="1500" i="1" dirty="0">
                <a:solidFill>
                  <a:srgbClr val="002060"/>
                </a:solidFill>
                <a:latin typeface="IBM Plex Sans" panose="020B0503050203000203" pitchFamily="34" charset="0"/>
              </a:rPr>
              <a:t>In what way(s) are you a product of the world around you? How has it, or how will it, impact your journey in medicine?</a:t>
            </a:r>
          </a:p>
          <a:p>
            <a:pPr lvl="1"/>
            <a:r>
              <a:rPr lang="en-CA" sz="1500" b="1" dirty="0">
                <a:solidFill>
                  <a:srgbClr val="002060"/>
                </a:solidFill>
                <a:latin typeface="IBM Plex Sans" panose="020B0503050203000203" pitchFamily="34" charset="0"/>
              </a:rPr>
              <a:t>Question 2 (2024/25): </a:t>
            </a:r>
            <a:r>
              <a:rPr lang="en-CA" sz="1500" b="0" i="1" u="none" strike="noStrike" dirty="0">
                <a:solidFill>
                  <a:srgbClr val="002060"/>
                </a:solidFill>
                <a:effectLst/>
                <a:latin typeface="IBM Plex Sans" panose="020B0503050203000203" pitchFamily="34" charset="0"/>
              </a:rPr>
              <a:t>Investor and philanthropist Charlie Munger is known for saying: “We all are learning, modifying, or destroying ideas all the time. Rapid destruction of your ideas when the time is right is one of the most valuable qualities you can acquire. You must force yourself to consider arguments on the other side.” Explore how this may affect a career in medicine.</a:t>
            </a:r>
          </a:p>
          <a:p>
            <a:r>
              <a:rPr lang="en-CA" sz="2100" b="1" u="none" strike="noStrike" dirty="0">
                <a:solidFill>
                  <a:srgbClr val="002060"/>
                </a:solidFill>
                <a:effectLst/>
                <a:latin typeface="IBM Plex Sans" panose="020B0503050203000203" pitchFamily="34" charset="0"/>
              </a:rPr>
              <a:t>TMU Medicine (MD)</a:t>
            </a:r>
            <a:endParaRPr lang="en-CA" sz="2100" b="1" dirty="0">
              <a:solidFill>
                <a:srgbClr val="002060"/>
              </a:solidFill>
              <a:latin typeface="IBM Plex Sans" panose="020B0503050203000203" pitchFamily="34" charset="0"/>
            </a:endParaRPr>
          </a:p>
          <a:p>
            <a:pPr lvl="1"/>
            <a:r>
              <a:rPr lang="en-CA" sz="1500" b="1" dirty="0">
                <a:solidFill>
                  <a:srgbClr val="002060"/>
                </a:solidFill>
                <a:latin typeface="IBM Plex Sans" panose="020B0503050203000203" pitchFamily="34" charset="0"/>
              </a:rPr>
              <a:t>4 Supplementary Questions for the 2025 Admissions Cycle:</a:t>
            </a:r>
          </a:p>
          <a:p>
            <a:pPr lvl="1"/>
            <a:r>
              <a:rPr lang="en-CA" sz="1500" i="1" dirty="0">
                <a:solidFill>
                  <a:srgbClr val="002060"/>
                </a:solidFill>
                <a:latin typeface="IBM Plex Sans" panose="020B0503050203000203" pitchFamily="34" charset="0"/>
              </a:rPr>
              <a:t>How have your lived experiences contributed to your personal growth and desire to pursue a career in medicine?</a:t>
            </a:r>
          </a:p>
          <a:p>
            <a:pPr lvl="1"/>
            <a:r>
              <a:rPr lang="en-CA" sz="1500" i="1" dirty="0">
                <a:solidFill>
                  <a:srgbClr val="002060"/>
                </a:solidFill>
                <a:latin typeface="IBM Plex Sans" panose="020B0503050203000203" pitchFamily="34" charset="0"/>
              </a:rPr>
              <a:t>What leadership roles and/or community engagement experiences have you undertaken within your community, particularly in efforts aimed at supporting and advocating for marginalized groups?  How have these experiences prepared you to address the needs of underserved communities as a future healthcare professional?</a:t>
            </a:r>
          </a:p>
          <a:p>
            <a:pPr lvl="1"/>
            <a:r>
              <a:rPr lang="en-CA" sz="1500" i="1" dirty="0">
                <a:solidFill>
                  <a:srgbClr val="002060"/>
                </a:solidFill>
                <a:latin typeface="IBM Plex Sans" panose="020B0503050203000203" pitchFamily="34" charset="0"/>
              </a:rPr>
              <a:t>How have your personal, professional, or extracurricular experiences with diversity, inequity, and/or marginalization influenced your efforts to create a more inclusive environment in your school, community, or workplace?</a:t>
            </a:r>
          </a:p>
          <a:p>
            <a:pPr lvl="1"/>
            <a:r>
              <a:rPr lang="en-CA" sz="1500" i="1" dirty="0">
                <a:solidFill>
                  <a:srgbClr val="002060"/>
                </a:solidFill>
                <a:latin typeface="IBM Plex Sans" panose="020B0503050203000203" pitchFamily="34" charset="0"/>
              </a:rPr>
              <a:t>Describe your connection(s) to the Brampton/Peel Region and surrounding communities and/or your interest in practicing in culturally diverse communities such as these, that represent the future of Canada</a:t>
            </a:r>
            <a:r>
              <a:rPr lang="en-CA" sz="1500" b="1" i="1" dirty="0">
                <a:solidFill>
                  <a:srgbClr val="002060"/>
                </a:solidFill>
                <a:latin typeface="IBM Plex Sans" panose="020B0503050203000203" pitchFamily="34" charset="0"/>
              </a:rPr>
              <a:t>. </a:t>
            </a:r>
          </a:p>
        </p:txBody>
      </p:sp>
      <p:sp>
        <p:nvSpPr>
          <p:cNvPr id="4" name="Google Shape;111;p19">
            <a:extLst>
              <a:ext uri="{FF2B5EF4-FFF2-40B4-BE49-F238E27FC236}">
                <a16:creationId xmlns:a16="http://schemas.microsoft.com/office/drawing/2014/main" id="{DF7FDA8D-A486-5EC9-11C2-646781FC47B0}"/>
              </a:ext>
            </a:extLst>
          </p:cNvPr>
          <p:cNvSpPr txBox="1">
            <a:spLocks/>
          </p:cNvSpPr>
          <p:nvPr/>
        </p:nvSpPr>
        <p:spPr>
          <a:xfrm>
            <a:off x="622587" y="4645390"/>
            <a:ext cx="8137100" cy="4718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https://applymd.utoronto.ca/non-academic-requirements</a:t>
            </a:r>
            <a:r>
              <a:rPr lang="en-CA" sz="1000" dirty="0">
                <a:solidFill>
                  <a:srgbClr val="595959"/>
                </a:solidFill>
                <a:latin typeface="IBM Plex Sans"/>
                <a:ea typeface="IBM Plex Sans"/>
                <a:cs typeface="IBM Plex Sans"/>
                <a:sym typeface="IBM Plex Sans"/>
              </a:rPr>
              <a:t>, </a:t>
            </a:r>
            <a:r>
              <a:rPr lang="en-CA" sz="1000" dirty="0">
                <a:solidFill>
                  <a:srgbClr val="595959"/>
                </a:solidFill>
                <a:latin typeface="IBM Plex Sans"/>
                <a:ea typeface="IBM Plex Sans"/>
                <a:cs typeface="IBM Plex Sans"/>
                <a:sym typeface="IBM Plex Sans"/>
                <a:hlinkClick r:id="rId6"/>
              </a:rPr>
              <a:t>https://www.torontomu.ca/school-of-medicine/programs/md/application-requirements/#!accordion-1725387950818-gpa-requirement</a:t>
            </a:r>
            <a:r>
              <a:rPr lang="en-CA" sz="1000" dirty="0">
                <a:solidFill>
                  <a:srgbClr val="595959"/>
                </a:solidFill>
                <a:latin typeface="IBM Plex Sans"/>
                <a:ea typeface="IBM Plex Sans"/>
                <a:cs typeface="IBM Plex Sans"/>
                <a:sym typeface="IBM Plex Sans"/>
              </a:rPr>
              <a:t> </a:t>
            </a:r>
            <a:endParaRPr lang="en-CA" b="1" dirty="0">
              <a:solidFill>
                <a:srgbClr val="595959"/>
              </a:solidFill>
              <a:latin typeface="IBM Plex Sans"/>
              <a:ea typeface="IBM Plex Sans"/>
              <a:cs typeface="IBM Plex Sans"/>
              <a:sym typeface="IBM Plex Sans"/>
            </a:endParaRPr>
          </a:p>
          <a:p>
            <a:pPr marL="742950" lvl="1" indent="-285750"/>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1081086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b="1" dirty="0">
                <a:latin typeface="IBM Plex Sans"/>
                <a:ea typeface="IBM Plex Sans"/>
                <a:cs typeface="IBM Plex Sans"/>
                <a:sym typeface="IBM Plex Sans"/>
              </a:rPr>
              <a:t>Essay Questions / Statements / Supp. Questions </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7"/>
            <a:ext cx="5532509" cy="3416400"/>
          </a:xfrm>
          <a:prstGeom prst="rect">
            <a:avLst/>
          </a:prstGeom>
        </p:spPr>
        <p:txBody>
          <a:bodyPr spcFirstLastPara="1" wrap="square" lIns="91425" tIns="91425" rIns="91425" bIns="91425" anchor="t" anchorCtr="0">
            <a:normAutofit lnSpcReduction="10000"/>
          </a:bodyPr>
          <a:lstStyle/>
          <a:p>
            <a:r>
              <a:rPr lang="en-CA" b="1" dirty="0">
                <a:latin typeface="IBM Plex Sans" panose="020B0503050203000203" pitchFamily="34" charset="0"/>
              </a:rPr>
              <a:t>Ask Very Specific Questions!</a:t>
            </a:r>
          </a:p>
          <a:p>
            <a:r>
              <a:rPr lang="en-CA" b="1" dirty="0">
                <a:latin typeface="IBM Plex Sans" panose="020B0503050203000203" pitchFamily="34" charset="0"/>
              </a:rPr>
              <a:t>Vary by University and Program: </a:t>
            </a:r>
            <a:r>
              <a:rPr lang="en-CA" dirty="0">
                <a:latin typeface="IBM Plex Sans" panose="020B0503050203000203" pitchFamily="34" charset="0"/>
              </a:rPr>
              <a:t>each institution has its own set of essay questions, and they differ depending on the program.</a:t>
            </a:r>
          </a:p>
          <a:p>
            <a:r>
              <a:rPr lang="en-CA" b="1" dirty="0">
                <a:latin typeface="IBM Plex Sans" panose="020B0503050203000203" pitchFamily="34" charset="0"/>
              </a:rPr>
              <a:t>Not always required: </a:t>
            </a:r>
            <a:r>
              <a:rPr lang="en-CA" dirty="0">
                <a:latin typeface="IBM Plex Sans" panose="020B0503050203000203" pitchFamily="34" charset="0"/>
              </a:rPr>
              <a:t>not all programs require any of these components, it is important to review the specific application guidelines.</a:t>
            </a:r>
          </a:p>
          <a:p>
            <a:r>
              <a:rPr lang="en-CA" b="1" dirty="0">
                <a:latin typeface="IBM Plex Sans" panose="020B0503050203000203" pitchFamily="34" charset="0"/>
              </a:rPr>
              <a:t>May Change Annually: </a:t>
            </a:r>
            <a:r>
              <a:rPr lang="en-CA" dirty="0">
                <a:latin typeface="IBM Plex Sans" panose="020B0503050203000203" pitchFamily="34" charset="0"/>
              </a:rPr>
              <a:t>essay prompts are requirements can change from year to year, you should always review the latest updates.</a:t>
            </a:r>
          </a:p>
          <a:p>
            <a:pPr marL="114300" indent="0">
              <a:buNone/>
            </a:pPr>
            <a:r>
              <a:rPr lang="en-CA" b="1" dirty="0">
                <a:latin typeface="IBM Plex Sans" panose="020B0503050203000203" pitchFamily="34" charset="0"/>
              </a:rPr>
              <a:t> </a:t>
            </a:r>
            <a:endParaRPr lang="en-CA" b="1" dirty="0">
              <a:latin typeface="IBM Plex Sans"/>
              <a:ea typeface="IBM Plex Sans"/>
              <a:cs typeface="IBM Plex Sans"/>
              <a:sym typeface="IBM Plex Sans"/>
            </a:endParaRP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4578" name="Picture 2" descr="Essay Writing PNG, Vector, PSD, and Clipart With Transparent Background for  Free Download | Pngtree">
            <a:extLst>
              <a:ext uri="{FF2B5EF4-FFF2-40B4-BE49-F238E27FC236}">
                <a16:creationId xmlns:a16="http://schemas.microsoft.com/office/drawing/2014/main" id="{224D9CA7-AC0C-4663-0CFD-83133E5BEC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8923" y="1567043"/>
            <a:ext cx="2893377" cy="2893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561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229126" y="1398034"/>
            <a:ext cx="8685748" cy="2347432"/>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Writing Tips and Resources</a:t>
            </a: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597160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81721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b="1" dirty="0">
                <a:latin typeface="IBM Plex Sans"/>
                <a:ea typeface="IBM Plex Sans"/>
                <a:cs typeface="IBM Plex Sans"/>
                <a:sym typeface="IBM Plex Sans"/>
              </a:rPr>
              <a:t>Tips for Writing – From </a:t>
            </a:r>
            <a:r>
              <a:rPr lang="en-CA" b="1" dirty="0" err="1">
                <a:latin typeface="IBM Plex Sans"/>
                <a:ea typeface="IBM Plex Sans"/>
                <a:cs typeface="IBM Plex Sans"/>
                <a:sym typeface="IBM Plex Sans"/>
              </a:rPr>
              <a:t>UoGuelph</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275303"/>
            <a:ext cx="8520600" cy="3548490"/>
          </a:xfrm>
          <a:prstGeom prst="rect">
            <a:avLst/>
          </a:prstGeom>
        </p:spPr>
        <p:txBody>
          <a:bodyPr spcFirstLastPara="1" wrap="square" lIns="91425" tIns="91425" rIns="91425" bIns="91425" anchor="t" anchorCtr="0">
            <a:normAutofit/>
          </a:bodyPr>
          <a:lstStyle/>
          <a:p>
            <a:r>
              <a:rPr lang="en-CA" b="1" dirty="0">
                <a:latin typeface="IBM Plex Sans" panose="020B0503050203000203" pitchFamily="34" charset="0"/>
              </a:rPr>
              <a:t>Make it personal, but always professional</a:t>
            </a:r>
          </a:p>
          <a:p>
            <a:r>
              <a:rPr lang="en-CA" b="1" dirty="0">
                <a:latin typeface="IBM Plex Sans" panose="020B0503050203000203" pitchFamily="34" charset="0"/>
                <a:ea typeface="IBM Plex Sans"/>
                <a:cs typeface="IBM Plex Sans"/>
                <a:sym typeface="IBM Plex Sans"/>
              </a:rPr>
              <a:t>Be thorough, but concise. Provide brief explanations and use examples.</a:t>
            </a:r>
          </a:p>
          <a:p>
            <a:pPr lvl="1"/>
            <a:r>
              <a:rPr lang="en-CA" dirty="0">
                <a:latin typeface="IBM Plex Sans" panose="020B0503050203000203" pitchFamily="34" charset="0"/>
                <a:ea typeface="IBM Plex Sans"/>
                <a:cs typeface="IBM Plex Sans"/>
                <a:sym typeface="IBM Plex Sans"/>
              </a:rPr>
              <a:t>Being specific and using examples from your life makes your response more authentic</a:t>
            </a:r>
          </a:p>
          <a:p>
            <a:r>
              <a:rPr lang="en-CA" b="1" dirty="0">
                <a:latin typeface="IBM Plex Sans" panose="020B0503050203000203" pitchFamily="34" charset="0"/>
                <a:ea typeface="IBM Plex Sans"/>
                <a:cs typeface="IBM Plex Sans"/>
                <a:sym typeface="IBM Plex Sans"/>
              </a:rPr>
              <a:t>Ensure that you answer the questions asked</a:t>
            </a:r>
          </a:p>
          <a:p>
            <a:r>
              <a:rPr lang="en-CA" b="1" dirty="0">
                <a:latin typeface="IBM Plex Sans" panose="020B0503050203000203" pitchFamily="34" charset="0"/>
                <a:ea typeface="IBM Plex Sans"/>
                <a:cs typeface="IBM Plex Sans"/>
                <a:sym typeface="IBM Plex Sans"/>
              </a:rPr>
              <a:t>Address negatives in your application (when possible)</a:t>
            </a:r>
          </a:p>
          <a:p>
            <a:pPr lvl="1"/>
            <a:r>
              <a:rPr lang="en-CA" dirty="0">
                <a:latin typeface="IBM Plex Sans" panose="020B0503050203000203" pitchFamily="34" charset="0"/>
                <a:ea typeface="IBM Plex Sans"/>
                <a:cs typeface="IBM Plex Sans"/>
                <a:sym typeface="IBM Plex Sans"/>
              </a:rPr>
              <a:t>Speaking to your setbacks shows self-awareness, honesty and resilience. Highlight how you’ve grown from them and demonstrate your ability to overcome adversity.</a:t>
            </a:r>
          </a:p>
          <a:p>
            <a:r>
              <a:rPr lang="en-CA" b="1" dirty="0">
                <a:latin typeface="IBM Plex Sans" panose="020B0503050203000203" pitchFamily="34" charset="0"/>
                <a:ea typeface="IBM Plex Sans"/>
                <a:cs typeface="IBM Plex Sans"/>
                <a:sym typeface="IBM Plex Sans"/>
              </a:rPr>
              <a:t>Make it easy to read</a:t>
            </a:r>
          </a:p>
          <a:p>
            <a:r>
              <a:rPr lang="en-CA" b="1" dirty="0">
                <a:latin typeface="IBM Plex Sans" panose="020B0503050203000203" pitchFamily="34" charset="0"/>
                <a:ea typeface="IBM Plex Sans"/>
                <a:cs typeface="IBM Plex Sans"/>
                <a:sym typeface="IBM Plex Sans"/>
              </a:rPr>
              <a:t>Start and end strong</a:t>
            </a:r>
          </a:p>
          <a:p>
            <a:r>
              <a:rPr lang="en-CA" b="1" dirty="0">
                <a:latin typeface="IBM Plex Sans" panose="020B0503050203000203" pitchFamily="34" charset="0"/>
                <a:ea typeface="IBM Plex Sans"/>
                <a:cs typeface="IBM Plex Sans"/>
                <a:sym typeface="IBM Plex Sans"/>
              </a:rPr>
              <a:t>Make a connection with the school</a:t>
            </a:r>
          </a:p>
          <a:p>
            <a:r>
              <a:rPr lang="en-CA" b="1" dirty="0">
                <a:latin typeface="IBM Plex Sans" panose="020B0503050203000203" pitchFamily="34" charset="0"/>
                <a:ea typeface="IBM Plex Sans"/>
                <a:cs typeface="IBM Plex Sans"/>
                <a:sym typeface="IBM Plex Sans"/>
              </a:rPr>
              <a:t>Ensure structure, grammar and formatting are error free</a:t>
            </a:r>
          </a:p>
        </p:txBody>
      </p:sp>
      <p:pic>
        <p:nvPicPr>
          <p:cNvPr id="74" name="Google Shape;74;p1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 name="Google Shape;111;p19">
            <a:extLst>
              <a:ext uri="{FF2B5EF4-FFF2-40B4-BE49-F238E27FC236}">
                <a16:creationId xmlns:a16="http://schemas.microsoft.com/office/drawing/2014/main" id="{5CFA6BD9-9D38-C4DB-5CF6-B47F8910927F}"/>
              </a:ext>
            </a:extLst>
          </p:cNvPr>
          <p:cNvSpPr txBox="1">
            <a:spLocks/>
          </p:cNvSpPr>
          <p:nvPr/>
        </p:nvSpPr>
        <p:spPr>
          <a:xfrm>
            <a:off x="667079" y="4671669"/>
            <a:ext cx="7809841" cy="4718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Clr>
                <a:srgbClr val="595959"/>
              </a:buClr>
              <a:buNone/>
              <a:defRPr/>
            </a:pPr>
            <a:r>
              <a:rPr lang="en-CA" sz="1000" dirty="0">
                <a:solidFill>
                  <a:srgbClr val="595959"/>
                </a:solidFill>
                <a:latin typeface="IBM Plex Sans"/>
                <a:ea typeface="IBM Plex Sans"/>
                <a:cs typeface="IBM Plex Sans"/>
                <a:sym typeface="IBM Plex Sans"/>
              </a:rPr>
              <a:t>From: </a:t>
            </a:r>
            <a:r>
              <a:rPr lang="en-CA" sz="1000" dirty="0">
                <a:solidFill>
                  <a:srgbClr val="595959"/>
                </a:solidFill>
                <a:latin typeface="IBM Plex Sans"/>
                <a:ea typeface="IBM Plex Sans"/>
                <a:cs typeface="IBM Plex Sans"/>
                <a:sym typeface="IBM Plex Sans"/>
                <a:hlinkClick r:id="rId5"/>
              </a:rPr>
              <a:t>https://cecs.uoguelph.ca/students-alumni/further-education/tips-writing-your-personal-statement</a:t>
            </a:r>
            <a:r>
              <a:rPr lang="en-CA" sz="1000" dirty="0">
                <a:solidFill>
                  <a:srgbClr val="595959"/>
                </a:solidFill>
                <a:latin typeface="IBM Plex Sans"/>
                <a:ea typeface="IBM Plex Sans"/>
                <a:cs typeface="IBM Plex Sans"/>
                <a:sym typeface="IBM Plex Sans"/>
              </a:rPr>
              <a:t> </a:t>
            </a:r>
            <a:endParaRPr lang="en-CA" dirty="0">
              <a:latin typeface="IBM Plex Sans"/>
              <a:ea typeface="IBM Plex Sans"/>
              <a:cs typeface="IBM Plex Sans"/>
              <a:sym typeface="IBM Plex Sans"/>
            </a:endParaRPr>
          </a:p>
        </p:txBody>
      </p:sp>
    </p:spTree>
    <p:extLst>
      <p:ext uri="{BB962C8B-B14F-4D97-AF65-F5344CB8AC3E}">
        <p14:creationId xmlns:p14="http://schemas.microsoft.com/office/powerpoint/2010/main" val="293727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b="1" dirty="0">
                <a:latin typeface="IBM Plex Sans"/>
                <a:ea typeface="IBM Plex Sans"/>
                <a:cs typeface="IBM Plex Sans"/>
                <a:sym typeface="IBM Plex Sans"/>
              </a:rPr>
              <a:t>Writing Help on Campus</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6"/>
            <a:ext cx="7348057" cy="4052073"/>
          </a:xfrm>
          <a:prstGeom prst="rect">
            <a:avLst/>
          </a:prstGeom>
        </p:spPr>
        <p:txBody>
          <a:bodyPr spcFirstLastPara="1" wrap="square" lIns="91425" tIns="91425" rIns="91425" bIns="91425" anchor="t" anchorCtr="0">
            <a:normAutofit fontScale="92500" lnSpcReduction="10000"/>
          </a:bodyPr>
          <a:lstStyle/>
          <a:p>
            <a:r>
              <a:rPr lang="en-CA" sz="1900" b="1" dirty="0">
                <a:latin typeface="IBM Plex Sans" panose="020B0503050203000203" pitchFamily="34" charset="0"/>
              </a:rPr>
              <a:t>Bethune Writing Centre with Kathryn</a:t>
            </a:r>
          </a:p>
          <a:p>
            <a:pPr marL="114300" indent="0">
              <a:buNone/>
            </a:pPr>
            <a:r>
              <a:rPr lang="en-CA" sz="1300" dirty="0">
                <a:latin typeface="IBM Plex Sans" panose="020B0503050203000203" pitchFamily="34" charset="0"/>
                <a:hlinkClick r:id="rId3"/>
              </a:rPr>
              <a:t>https://www.yorku.ca/colleges/bethune/writing/?gad_source=1&amp;gclid=Cj0KCQjw6oi4BhD1ARIsAL6pox3Z7JSFY49ycj0Cjs1s0rZOvepC6TPkQ88dl2KYqMy4A7IQQOCUHeIaAs3fEALw_wcB&amp;gclsrc=aw.ds</a:t>
            </a:r>
            <a:r>
              <a:rPr lang="en-CA" sz="1300" dirty="0">
                <a:latin typeface="IBM Plex Sans" panose="020B0503050203000203" pitchFamily="34" charset="0"/>
              </a:rPr>
              <a:t> </a:t>
            </a:r>
          </a:p>
          <a:p>
            <a:pPr lvl="1"/>
            <a:r>
              <a:rPr lang="en-CA" sz="1500" b="1" dirty="0">
                <a:latin typeface="IBM Plex Sans" panose="020B0503050203000203" pitchFamily="34" charset="0"/>
              </a:rPr>
              <a:t>Offer help with writing: </a:t>
            </a:r>
            <a:r>
              <a:rPr lang="en-CA" sz="1500" b="1" dirty="0">
                <a:solidFill>
                  <a:srgbClr val="002060"/>
                </a:solidFill>
                <a:latin typeface="IBM Plex Sans" panose="020B0503050203000203" pitchFamily="34" charset="0"/>
              </a:rPr>
              <a:t>personal statements, applications , </a:t>
            </a:r>
            <a:r>
              <a:rPr lang="en-CA" sz="1500" dirty="0">
                <a:latin typeface="IBM Plex Sans" panose="020B0503050203000203" pitchFamily="34" charset="0"/>
              </a:rPr>
              <a:t>assignments, thesis, lab reports, essays, citations, </a:t>
            </a:r>
            <a:endParaRPr lang="en-CA" sz="1500" b="1" dirty="0">
              <a:solidFill>
                <a:srgbClr val="002060"/>
              </a:solidFill>
              <a:latin typeface="IBM Plex Sans" panose="020B0503050203000203" pitchFamily="34" charset="0"/>
            </a:endParaRPr>
          </a:p>
          <a:p>
            <a:pPr lvl="1"/>
            <a:r>
              <a:rPr lang="en-CA" sz="1500" b="1" dirty="0">
                <a:latin typeface="IBM Plex Sans" panose="020B0503050203000203" pitchFamily="34" charset="0"/>
              </a:rPr>
              <a:t>Drop-in at </a:t>
            </a:r>
            <a:r>
              <a:rPr lang="en-CA" sz="1500" b="1" dirty="0" err="1">
                <a:latin typeface="IBM Plex Sans" panose="020B0503050203000203" pitchFamily="34" charset="0"/>
              </a:rPr>
              <a:t>Steacie</a:t>
            </a:r>
            <a:r>
              <a:rPr lang="en-CA" sz="1500" b="1" dirty="0">
                <a:latin typeface="IBM Plex Sans" panose="020B0503050203000203" pitchFamily="34" charset="0"/>
              </a:rPr>
              <a:t>, </a:t>
            </a:r>
            <a:r>
              <a:rPr lang="en-CA" sz="1500" dirty="0">
                <a:latin typeface="IBM Plex Sans" panose="020B0503050203000203" pitchFamily="34" charset="0"/>
              </a:rPr>
              <a:t>Study Room A on Wednesdays from 1:00 – 2:30, 10 mins max.</a:t>
            </a:r>
          </a:p>
          <a:p>
            <a:pPr lvl="1"/>
            <a:r>
              <a:rPr lang="en-CA" sz="1500" b="1" dirty="0">
                <a:latin typeface="IBM Plex Sans" panose="020B0503050203000203" pitchFamily="34" charset="0"/>
              </a:rPr>
              <a:t>Appointments</a:t>
            </a:r>
          </a:p>
          <a:p>
            <a:pPr lvl="2"/>
            <a:r>
              <a:rPr lang="en-CA" sz="1500" dirty="0">
                <a:latin typeface="IBM Plex Sans" panose="020B0503050203000203" pitchFamily="34" charset="0"/>
              </a:rPr>
              <a:t>In-person BC 206</a:t>
            </a:r>
          </a:p>
          <a:p>
            <a:pPr lvl="2"/>
            <a:r>
              <a:rPr lang="en-CA" sz="1500" dirty="0">
                <a:latin typeface="IBM Plex Sans" panose="020B0503050203000203" pitchFamily="34" charset="0"/>
              </a:rPr>
              <a:t>Virtual on Zoom</a:t>
            </a:r>
          </a:p>
          <a:p>
            <a:pPr marL="1054100" lvl="2" indent="0">
              <a:buNone/>
            </a:pPr>
            <a:endParaRPr lang="en-CA" dirty="0">
              <a:latin typeface="IBM Plex Sans" panose="020B0503050203000203" pitchFamily="34" charset="0"/>
            </a:endParaRPr>
          </a:p>
          <a:p>
            <a:r>
              <a:rPr lang="en-CA" sz="1900" b="1" dirty="0">
                <a:latin typeface="IBM Plex Sans" panose="020B0503050203000203" pitchFamily="34" charset="0"/>
              </a:rPr>
              <a:t>Writing Centre (Liberal Arts &amp; Professional Studies)</a:t>
            </a:r>
          </a:p>
          <a:p>
            <a:pPr marL="114300" indent="0">
              <a:buNone/>
            </a:pPr>
            <a:r>
              <a:rPr lang="en-CA" sz="1200" dirty="0">
                <a:latin typeface="IBM Plex Sans" panose="020B0503050203000203" pitchFamily="34" charset="0"/>
                <a:hlinkClick r:id="rId4"/>
              </a:rPr>
              <a:t>https://www.yorku.ca/laps/writing-centre/</a:t>
            </a:r>
            <a:r>
              <a:rPr lang="en-CA" sz="1200" dirty="0">
                <a:latin typeface="IBM Plex Sans" panose="020B0503050203000203" pitchFamily="34" charset="0"/>
              </a:rPr>
              <a:t> </a:t>
            </a:r>
          </a:p>
          <a:p>
            <a:pPr lvl="1"/>
            <a:r>
              <a:rPr lang="en-CA" sz="1500" dirty="0">
                <a:latin typeface="IBM Plex Sans" panose="020B0503050203000203" pitchFamily="34" charset="0"/>
              </a:rPr>
              <a:t>Help students acquire the tools to be a strong and independent writer</a:t>
            </a:r>
          </a:p>
          <a:p>
            <a:endParaRPr lang="en-CA" dirty="0">
              <a:latin typeface="IBM Plex Sans" panose="020B0503050203000203" pitchFamily="34" charset="0"/>
            </a:endParaRPr>
          </a:p>
          <a:p>
            <a:pPr marL="114300" indent="0">
              <a:buNone/>
            </a:pPr>
            <a:r>
              <a:rPr lang="en-CA" b="1" dirty="0">
                <a:latin typeface="IBM Plex Sans" panose="020B0503050203000203" pitchFamily="34" charset="0"/>
              </a:rPr>
              <a:t> </a:t>
            </a:r>
            <a:endParaRPr lang="en-CA" b="1" dirty="0">
              <a:latin typeface="IBM Plex Sans"/>
              <a:ea typeface="IBM Plex Sans"/>
              <a:cs typeface="IBM Plex Sans"/>
              <a:sym typeface="IBM Plex Sans"/>
            </a:endParaRPr>
          </a:p>
        </p:txBody>
      </p:sp>
      <p:pic>
        <p:nvPicPr>
          <p:cNvPr id="74" name="Google Shape;74;p15"/>
          <p:cNvPicPr preferRelativeResize="0"/>
          <p:nvPr/>
        </p:nvPicPr>
        <p:blipFill rotWithShape="1">
          <a:blip r:embed="rId5">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6">
            <a:alphaModFix/>
          </a:blip>
          <a:srcRect/>
          <a:stretch/>
        </p:blipFill>
        <p:spPr>
          <a:xfrm>
            <a:off x="8326782" y="-273"/>
            <a:ext cx="817218" cy="817218"/>
          </a:xfrm>
          <a:prstGeom prst="rect">
            <a:avLst/>
          </a:prstGeom>
          <a:noFill/>
          <a:ln>
            <a:noFill/>
          </a:ln>
        </p:spPr>
      </p:pic>
      <p:pic>
        <p:nvPicPr>
          <p:cNvPr id="28674" name="Picture 2">
            <a:extLst>
              <a:ext uri="{FF2B5EF4-FFF2-40B4-BE49-F238E27FC236}">
                <a16:creationId xmlns:a16="http://schemas.microsoft.com/office/drawing/2014/main" id="{C3DC290A-C38E-0F6C-3B50-9C12015F25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6539" y="1686313"/>
            <a:ext cx="1165761" cy="1165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65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b="1" dirty="0">
                <a:latin typeface="IBM Plex Sans"/>
                <a:ea typeface="IBM Plex Sans"/>
                <a:cs typeface="IBM Plex Sans"/>
                <a:sym typeface="IBM Plex Sans"/>
              </a:rPr>
              <a:t>Writing Resources Online</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11700" y="1368066"/>
            <a:ext cx="8832300" cy="2223273"/>
          </a:xfrm>
          <a:prstGeom prst="rect">
            <a:avLst/>
          </a:prstGeom>
        </p:spPr>
        <p:txBody>
          <a:bodyPr spcFirstLastPara="1" wrap="square" lIns="91425" tIns="91425" rIns="91425" bIns="91425" anchor="t" anchorCtr="0">
            <a:normAutofit/>
          </a:bodyPr>
          <a:lstStyle/>
          <a:p>
            <a:r>
              <a:rPr lang="en-CA" b="1" dirty="0">
                <a:latin typeface="IBM Plex Sans" panose="020B0503050203000203" pitchFamily="34" charset="0"/>
              </a:rPr>
              <a:t>Purdue OWL (Online Writing Lab) </a:t>
            </a:r>
            <a:r>
              <a:rPr lang="en-CA" dirty="0">
                <a:latin typeface="IBM Plex Sans" panose="020B0503050203000203" pitchFamily="34" charset="0"/>
                <a:hlinkClick r:id="rId3"/>
              </a:rPr>
              <a:t>https://owl.purdue.edu/</a:t>
            </a:r>
            <a:r>
              <a:rPr lang="en-CA" dirty="0">
                <a:latin typeface="IBM Plex Sans" panose="020B0503050203000203" pitchFamily="34" charset="0"/>
              </a:rPr>
              <a:t> </a:t>
            </a:r>
          </a:p>
          <a:p>
            <a:pPr lvl="1"/>
            <a:r>
              <a:rPr lang="en-CA" dirty="0">
                <a:latin typeface="IBM Plex Sans" panose="020B0503050203000203" pitchFamily="34" charset="0"/>
              </a:rPr>
              <a:t>Offers comprehensive writing guides and examples of written documents</a:t>
            </a:r>
          </a:p>
          <a:p>
            <a:r>
              <a:rPr lang="en-CA" b="1" dirty="0">
                <a:latin typeface="IBM Plex Sans" panose="020B0503050203000203" pitchFamily="34" charset="0"/>
              </a:rPr>
              <a:t>Grammarly </a:t>
            </a:r>
            <a:r>
              <a:rPr lang="en-CA" dirty="0">
                <a:latin typeface="IBM Plex Sans" panose="020B0503050203000203" pitchFamily="34" charset="0"/>
              </a:rPr>
              <a:t>(Free Version) </a:t>
            </a:r>
            <a:r>
              <a:rPr lang="en-CA" dirty="0">
                <a:latin typeface="IBM Plex Sans" panose="020B0503050203000203" pitchFamily="34" charset="0"/>
                <a:hlinkClick r:id="rId4"/>
              </a:rPr>
              <a:t>https://www.grammarly.com/</a:t>
            </a:r>
            <a:r>
              <a:rPr lang="en-CA" dirty="0">
                <a:latin typeface="IBM Plex Sans" panose="020B0503050203000203" pitchFamily="34" charset="0"/>
              </a:rPr>
              <a:t> </a:t>
            </a:r>
          </a:p>
          <a:p>
            <a:pPr lvl="1"/>
            <a:r>
              <a:rPr lang="en-CA" dirty="0">
                <a:latin typeface="IBM Plex Sans" panose="020B0503050203000203" pitchFamily="34" charset="0"/>
              </a:rPr>
              <a:t>Provides basic grammar and spell-check</a:t>
            </a:r>
          </a:p>
          <a:p>
            <a:r>
              <a:rPr lang="en-CA" b="1" dirty="0">
                <a:latin typeface="IBM Plex Sans" panose="020B0503050203000203" pitchFamily="34" charset="0"/>
              </a:rPr>
              <a:t>Google Docs or Microsoft Word Grammar Suggestions</a:t>
            </a:r>
          </a:p>
          <a:p>
            <a:pPr lvl="1"/>
            <a:r>
              <a:rPr lang="en-CA" dirty="0">
                <a:latin typeface="IBM Plex Sans" panose="020B0503050203000203" pitchFamily="34" charset="0"/>
              </a:rPr>
              <a:t>Built-in grammar and spelling suggestions while writing</a:t>
            </a:r>
          </a:p>
          <a:p>
            <a:pPr marL="114300" indent="0">
              <a:buNone/>
            </a:pPr>
            <a:r>
              <a:rPr lang="en-CA" b="1" dirty="0">
                <a:latin typeface="IBM Plex Sans" panose="020B0503050203000203" pitchFamily="34" charset="0"/>
              </a:rPr>
              <a:t> </a:t>
            </a:r>
            <a:endParaRPr lang="en-CA" b="1" dirty="0">
              <a:latin typeface="IBM Plex Sans"/>
              <a:ea typeface="IBM Plex Sans"/>
              <a:cs typeface="IBM Plex Sans"/>
              <a:sym typeface="IBM Plex Sans"/>
            </a:endParaRPr>
          </a:p>
        </p:txBody>
      </p:sp>
      <p:pic>
        <p:nvPicPr>
          <p:cNvPr id="74" name="Google Shape;74;p15"/>
          <p:cNvPicPr preferRelativeResize="0"/>
          <p:nvPr/>
        </p:nvPicPr>
        <p:blipFill rotWithShape="1">
          <a:blip r:embed="rId5">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6">
            <a:alphaModFix/>
          </a:blip>
          <a:srcRect/>
          <a:stretch/>
        </p:blipFill>
        <p:spPr>
          <a:xfrm>
            <a:off x="8326782" y="-273"/>
            <a:ext cx="817218" cy="817218"/>
          </a:xfrm>
          <a:prstGeom prst="rect">
            <a:avLst/>
          </a:prstGeom>
          <a:noFill/>
          <a:ln>
            <a:noFill/>
          </a:ln>
        </p:spPr>
      </p:pic>
      <p:pic>
        <p:nvPicPr>
          <p:cNvPr id="30722" name="Picture 2" descr="Purdue Online Writing Lab (OWL) – Fremont Library – John C. Fremont High  School">
            <a:extLst>
              <a:ext uri="{FF2B5EF4-FFF2-40B4-BE49-F238E27FC236}">
                <a16:creationId xmlns:a16="http://schemas.microsoft.com/office/drawing/2014/main" id="{2B57BB8F-203F-650C-DD15-F3E194B8AC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062" y="3525165"/>
            <a:ext cx="2204352" cy="1234590"/>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Does Grammarly Improve Writing Enough to Justify $140/Year Subscription?">
            <a:extLst>
              <a:ext uri="{FF2B5EF4-FFF2-40B4-BE49-F238E27FC236}">
                <a16:creationId xmlns:a16="http://schemas.microsoft.com/office/drawing/2014/main" id="{3D5F98D1-16C0-A11F-1BC2-42FE28F44C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4011" y="3483092"/>
            <a:ext cx="1384909" cy="1384909"/>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descr="Google Docs add-on - Outwrite Knowledge Base">
            <a:extLst>
              <a:ext uri="{FF2B5EF4-FFF2-40B4-BE49-F238E27FC236}">
                <a16:creationId xmlns:a16="http://schemas.microsoft.com/office/drawing/2014/main" id="{30169A16-5FAE-2C97-92CD-7E4AD5590BB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25616" y="3275332"/>
            <a:ext cx="1819113" cy="1821925"/>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2" descr="Free Online Document Editing with Microsoft Word | Microsoft 365">
            <a:extLst>
              <a:ext uri="{FF2B5EF4-FFF2-40B4-BE49-F238E27FC236}">
                <a16:creationId xmlns:a16="http://schemas.microsoft.com/office/drawing/2014/main" id="{E4F5464A-ACEE-213D-0930-C7F69AC119AF}"/>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4" descr="Free Online Document Editing with Microsoft Word | Microsoft 365">
            <a:extLst>
              <a:ext uri="{FF2B5EF4-FFF2-40B4-BE49-F238E27FC236}">
                <a16:creationId xmlns:a16="http://schemas.microsoft.com/office/drawing/2014/main" id="{BE9DE2A4-3378-CC98-2E2B-11D2986DAF71}"/>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AutoShape 16">
            <a:extLst>
              <a:ext uri="{FF2B5EF4-FFF2-40B4-BE49-F238E27FC236}">
                <a16:creationId xmlns:a16="http://schemas.microsoft.com/office/drawing/2014/main" id="{B53E743A-7C34-7C41-6CB3-1BD02E177D92}"/>
              </a:ext>
            </a:extLst>
          </p:cNvPr>
          <p:cNvSpPr>
            <a:spLocks noChangeAspect="1" noChangeArrowheads="1"/>
          </p:cNvSpPr>
          <p:nvPr/>
        </p:nvSpPr>
        <p:spPr bwMode="auto">
          <a:xfrm>
            <a:off x="4724399" y="2724149"/>
            <a:ext cx="4908601" cy="490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8" name="AutoShape 18" descr="Download Microsoft Word (Multi-Tool Word) Logo in SVG Vector or PNG File  Format - Logo.wine">
            <a:extLst>
              <a:ext uri="{FF2B5EF4-FFF2-40B4-BE49-F238E27FC236}">
                <a16:creationId xmlns:a16="http://schemas.microsoft.com/office/drawing/2014/main" id="{CAC62D99-BCD1-2668-2A13-A72B666083C1}"/>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9" name="AutoShape 20" descr="Download Microsoft Word (Multi-Tool Word) Logo in SVG Vector or PNG File  Format - Logo.wine">
            <a:extLst>
              <a:ext uri="{FF2B5EF4-FFF2-40B4-BE49-F238E27FC236}">
                <a16:creationId xmlns:a16="http://schemas.microsoft.com/office/drawing/2014/main" id="{7CF75CE3-3155-4DC2-1069-B01ECB908449}"/>
              </a:ext>
            </a:extLst>
          </p:cNvPr>
          <p:cNvSpPr>
            <a:spLocks noChangeAspect="1" noChangeArrowheads="1"/>
          </p:cNvSpPr>
          <p:nvPr/>
        </p:nvSpPr>
        <p:spPr bwMode="auto">
          <a:xfrm>
            <a:off x="4876800" y="2876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AutoShape 20" descr="Download Microsoft Word (Multi-Tool Word) Logo in SVG Vector or PNG File  Format - Logo.wine">
            <a:extLst>
              <a:ext uri="{FF2B5EF4-FFF2-40B4-BE49-F238E27FC236}">
                <a16:creationId xmlns:a16="http://schemas.microsoft.com/office/drawing/2014/main" id="{D389B317-6C1A-E12B-ABD3-4FE95F2CA301}"/>
              </a:ext>
            </a:extLst>
          </p:cNvPr>
          <p:cNvSpPr>
            <a:spLocks noChangeAspect="1" noChangeArrowheads="1"/>
          </p:cNvSpPr>
          <p:nvPr/>
        </p:nvSpPr>
        <p:spPr bwMode="auto">
          <a:xfrm>
            <a:off x="5029200" y="30289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Picture 11">
            <a:extLst>
              <a:ext uri="{FF2B5EF4-FFF2-40B4-BE49-F238E27FC236}">
                <a16:creationId xmlns:a16="http://schemas.microsoft.com/office/drawing/2014/main" id="{3730F7F7-4CE9-57EA-D563-5CBAC0F4D8F4}"/>
              </a:ext>
            </a:extLst>
          </p:cNvPr>
          <p:cNvPicPr>
            <a:picLocks noChangeAspect="1"/>
          </p:cNvPicPr>
          <p:nvPr/>
        </p:nvPicPr>
        <p:blipFill>
          <a:blip r:embed="rId10"/>
          <a:stretch>
            <a:fillRect/>
          </a:stretch>
        </p:blipFill>
        <p:spPr>
          <a:xfrm>
            <a:off x="6703314" y="3591339"/>
            <a:ext cx="1028713" cy="956382"/>
          </a:xfrm>
          <a:prstGeom prst="rect">
            <a:avLst/>
          </a:prstGeom>
        </p:spPr>
      </p:pic>
    </p:spTree>
    <p:extLst>
      <p:ext uri="{BB962C8B-B14F-4D97-AF65-F5344CB8AC3E}">
        <p14:creationId xmlns:p14="http://schemas.microsoft.com/office/powerpoint/2010/main" val="2089113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749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b="1" dirty="0">
                <a:latin typeface="IBM Plex Sans"/>
                <a:ea typeface="IBM Plex Sans"/>
                <a:cs typeface="IBM Plex Sans"/>
                <a:sym typeface="IBM Plex Sans"/>
              </a:rPr>
              <a:t>Don’t have Microsoft Apps on your Device?</a:t>
            </a:r>
            <a:endParaRPr b="1" dirty="0">
              <a:latin typeface="IBM Plex Sans"/>
              <a:ea typeface="IBM Plex Sans"/>
              <a:cs typeface="IBM Plex Sans"/>
              <a:sym typeface="IBM Plex Sans"/>
            </a:endParaRPr>
          </a:p>
        </p:txBody>
      </p:sp>
      <p:sp>
        <p:nvSpPr>
          <p:cNvPr id="73" name="Google Shape;73;p15"/>
          <p:cNvSpPr txBox="1">
            <a:spLocks noGrp="1"/>
          </p:cNvSpPr>
          <p:nvPr>
            <p:ph type="body" idx="1"/>
          </p:nvPr>
        </p:nvSpPr>
        <p:spPr>
          <a:xfrm>
            <a:off x="391062" y="1865850"/>
            <a:ext cx="4908601" cy="2117256"/>
          </a:xfrm>
          <a:prstGeom prst="rect">
            <a:avLst/>
          </a:prstGeom>
        </p:spPr>
        <p:txBody>
          <a:bodyPr spcFirstLastPara="1" wrap="square" lIns="91425" tIns="91425" rIns="91425" bIns="91425" anchor="t" anchorCtr="0">
            <a:normAutofit/>
          </a:bodyPr>
          <a:lstStyle/>
          <a:p>
            <a:r>
              <a:rPr lang="en-CA" b="1" dirty="0">
                <a:latin typeface="IBM Plex Sans" panose="020B0503050203000203" pitchFamily="34" charset="0"/>
              </a:rPr>
              <a:t>For more information on how to download Microsoft 365 on your personal devices, use this website: </a:t>
            </a:r>
            <a:r>
              <a:rPr lang="en-CA" dirty="0">
                <a:latin typeface="IBM Plex Sans" panose="020B0503050203000203" pitchFamily="34" charset="0"/>
                <a:hlinkClick r:id="rId3"/>
              </a:rPr>
              <a:t>https://www.yorku.ca/uit/faculty-and-staff-services/software-and-apps/</a:t>
            </a:r>
            <a:r>
              <a:rPr lang="en-CA" dirty="0">
                <a:latin typeface="IBM Plex Sans" panose="020B0503050203000203" pitchFamily="34" charset="0"/>
              </a:rPr>
              <a:t> </a:t>
            </a:r>
            <a:endParaRPr lang="en-CA" dirty="0">
              <a:latin typeface="IBM Plex Sans"/>
              <a:ea typeface="IBM Plex Sans"/>
              <a:cs typeface="IBM Plex Sans"/>
              <a:sym typeface="IBM Plex Sans"/>
            </a:endParaRPr>
          </a:p>
        </p:txBody>
      </p:sp>
      <p:pic>
        <p:nvPicPr>
          <p:cNvPr id="74" name="Google Shape;74;p15"/>
          <p:cNvPicPr preferRelativeResize="0"/>
          <p:nvPr/>
        </p:nvPicPr>
        <p:blipFill rotWithShape="1">
          <a:blip r:embed="rId4">
            <a:alphaModFix/>
          </a:blip>
          <a:srcRect r="4003" b="3325"/>
          <a:stretch/>
        </p:blipFill>
        <p:spPr>
          <a:xfrm>
            <a:off x="0" y="-275"/>
            <a:ext cx="782125" cy="685550"/>
          </a:xfrm>
          <a:prstGeom prst="rect">
            <a:avLst/>
          </a:prstGeom>
          <a:noFill/>
          <a:ln>
            <a:noFill/>
          </a:ln>
        </p:spPr>
      </p:pic>
      <p:pic>
        <p:nvPicPr>
          <p:cNvPr id="75" name="Google Shape;75;p15"/>
          <p:cNvPicPr preferRelativeResize="0"/>
          <p:nvPr/>
        </p:nvPicPr>
        <p:blipFill rotWithShape="1">
          <a:blip r:embed="rId5">
            <a:alphaModFix/>
          </a:blip>
          <a:srcRect/>
          <a:stretch/>
        </p:blipFill>
        <p:spPr>
          <a:xfrm>
            <a:off x="8326782" y="-273"/>
            <a:ext cx="817218" cy="817218"/>
          </a:xfrm>
          <a:prstGeom prst="rect">
            <a:avLst/>
          </a:prstGeom>
          <a:noFill/>
          <a:ln>
            <a:noFill/>
          </a:ln>
        </p:spPr>
      </p:pic>
      <p:sp>
        <p:nvSpPr>
          <p:cNvPr id="5" name="AutoShape 12" descr="Free Online Document Editing with Microsoft Word | Microsoft 365">
            <a:extLst>
              <a:ext uri="{FF2B5EF4-FFF2-40B4-BE49-F238E27FC236}">
                <a16:creationId xmlns:a16="http://schemas.microsoft.com/office/drawing/2014/main" id="{E4F5464A-ACEE-213D-0930-C7F69AC119AF}"/>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4" descr="Free Online Document Editing with Microsoft Word | Microsoft 365">
            <a:extLst>
              <a:ext uri="{FF2B5EF4-FFF2-40B4-BE49-F238E27FC236}">
                <a16:creationId xmlns:a16="http://schemas.microsoft.com/office/drawing/2014/main" id="{BE9DE2A4-3378-CC98-2E2B-11D2986DAF71}"/>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AutoShape 16">
            <a:extLst>
              <a:ext uri="{FF2B5EF4-FFF2-40B4-BE49-F238E27FC236}">
                <a16:creationId xmlns:a16="http://schemas.microsoft.com/office/drawing/2014/main" id="{B53E743A-7C34-7C41-6CB3-1BD02E177D92}"/>
              </a:ext>
            </a:extLst>
          </p:cNvPr>
          <p:cNvSpPr>
            <a:spLocks noChangeAspect="1" noChangeArrowheads="1"/>
          </p:cNvSpPr>
          <p:nvPr/>
        </p:nvSpPr>
        <p:spPr bwMode="auto">
          <a:xfrm>
            <a:off x="4724399" y="2724149"/>
            <a:ext cx="4908601" cy="490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8" name="AutoShape 18" descr="Download Microsoft Word (Multi-Tool Word) Logo in SVG Vector or PNG File  Format - Logo.wine">
            <a:extLst>
              <a:ext uri="{FF2B5EF4-FFF2-40B4-BE49-F238E27FC236}">
                <a16:creationId xmlns:a16="http://schemas.microsoft.com/office/drawing/2014/main" id="{CAC62D99-BCD1-2668-2A13-A72B666083C1}"/>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9" name="AutoShape 20" descr="Download Microsoft Word (Multi-Tool Word) Logo in SVG Vector or PNG File  Format - Logo.wine">
            <a:extLst>
              <a:ext uri="{FF2B5EF4-FFF2-40B4-BE49-F238E27FC236}">
                <a16:creationId xmlns:a16="http://schemas.microsoft.com/office/drawing/2014/main" id="{7CF75CE3-3155-4DC2-1069-B01ECB908449}"/>
              </a:ext>
            </a:extLst>
          </p:cNvPr>
          <p:cNvSpPr>
            <a:spLocks noChangeAspect="1" noChangeArrowheads="1"/>
          </p:cNvSpPr>
          <p:nvPr/>
        </p:nvSpPr>
        <p:spPr bwMode="auto">
          <a:xfrm>
            <a:off x="4876800" y="2876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AutoShape 20" descr="Download Microsoft Word (Multi-Tool Word) Logo in SVG Vector or PNG File  Format - Logo.wine">
            <a:extLst>
              <a:ext uri="{FF2B5EF4-FFF2-40B4-BE49-F238E27FC236}">
                <a16:creationId xmlns:a16="http://schemas.microsoft.com/office/drawing/2014/main" id="{D389B317-6C1A-E12B-ABD3-4FE95F2CA301}"/>
              </a:ext>
            </a:extLst>
          </p:cNvPr>
          <p:cNvSpPr>
            <a:spLocks noChangeAspect="1" noChangeArrowheads="1"/>
          </p:cNvSpPr>
          <p:nvPr/>
        </p:nvSpPr>
        <p:spPr bwMode="auto">
          <a:xfrm>
            <a:off x="5029200" y="30289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3" name="Picture 2" descr="A qr code on a white background&#10;&#10;Description automatically generated">
            <a:extLst>
              <a:ext uri="{FF2B5EF4-FFF2-40B4-BE49-F238E27FC236}">
                <a16:creationId xmlns:a16="http://schemas.microsoft.com/office/drawing/2014/main" id="{9389FAF2-B80D-10B9-7EA1-3495C9C88C92}"/>
              </a:ext>
            </a:extLst>
          </p:cNvPr>
          <p:cNvPicPr>
            <a:picLocks noChangeAspect="1"/>
          </p:cNvPicPr>
          <p:nvPr/>
        </p:nvPicPr>
        <p:blipFill>
          <a:blip r:embed="rId6"/>
          <a:stretch>
            <a:fillRect/>
          </a:stretch>
        </p:blipFill>
        <p:spPr>
          <a:xfrm>
            <a:off x="5334000" y="1473159"/>
            <a:ext cx="3099284" cy="3111582"/>
          </a:xfrm>
          <a:prstGeom prst="rect">
            <a:avLst/>
          </a:prstGeom>
        </p:spPr>
      </p:pic>
    </p:spTree>
    <p:extLst>
      <p:ext uri="{BB962C8B-B14F-4D97-AF65-F5344CB8AC3E}">
        <p14:creationId xmlns:p14="http://schemas.microsoft.com/office/powerpoint/2010/main" val="1605616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a:latin typeface="IBM Plex Sans"/>
                <a:ea typeface="IBM Plex Sans"/>
                <a:cs typeface="IBM Plex Sans"/>
                <a:sym typeface="IBM Plex Sans"/>
              </a:rPr>
              <a:t>Summary</a:t>
            </a:r>
            <a:endParaRPr b="1">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311700" y="1228674"/>
            <a:ext cx="5797626" cy="3740367"/>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There are several kinds of components that might be part of admission requirements for different professional/graduate programs</a:t>
            </a:r>
          </a:p>
          <a:p>
            <a:pPr marL="457200" lvl="0" indent="-342900" algn="l" rtl="0">
              <a:spcBef>
                <a:spcPts val="0"/>
              </a:spcBef>
              <a:spcAft>
                <a:spcPts val="0"/>
              </a:spcAft>
              <a:buSzPts val="1800"/>
              <a:buFont typeface="IBM Plex Sans"/>
              <a:buChar char="●"/>
            </a:pPr>
            <a:r>
              <a:rPr lang="en-CA" b="1" dirty="0">
                <a:latin typeface="IBM Plex Sans"/>
                <a:ea typeface="IBM Plex Sans"/>
                <a:cs typeface="IBM Plex Sans"/>
                <a:sym typeface="IBM Plex Sans"/>
              </a:rPr>
              <a:t>Admissions requirements differ slightly from school to school but generally include a written component: ABS, Personal Statement, Letter of Intent, CV/Resume</a:t>
            </a:r>
          </a:p>
          <a:p>
            <a:r>
              <a:rPr lang="en-CA" b="1" dirty="0">
                <a:latin typeface="IBM Plex Sans"/>
                <a:ea typeface="IBM Plex Sans"/>
                <a:cs typeface="IBM Plex Sans"/>
                <a:sym typeface="IBM Plex Sans"/>
              </a:rPr>
              <a:t>Always check requirements online as they change year-to-year</a:t>
            </a:r>
          </a:p>
          <a:p>
            <a:r>
              <a:rPr lang="en-CA" b="1" dirty="0">
                <a:latin typeface="IBM Plex Sans"/>
                <a:ea typeface="IBM Plex Sans"/>
                <a:cs typeface="IBM Plex Sans"/>
                <a:sym typeface="IBM Plex Sans"/>
              </a:rPr>
              <a:t>Meeting minimum requirements does not guarantee admission</a:t>
            </a:r>
          </a:p>
          <a:p>
            <a:pPr>
              <a:buFont typeface="IBM Plex Sans"/>
              <a:buChar char="●"/>
            </a:pPr>
            <a:endParaRPr b="1" dirty="0">
              <a:latin typeface="IBM Plex Sans"/>
              <a:ea typeface="IBM Plex Sans"/>
              <a:cs typeface="IBM Plex Sans"/>
              <a:sym typeface="IBM Plex Sans"/>
            </a:endParaRPr>
          </a:p>
          <a:p>
            <a:pPr marL="0" lvl="0" indent="0" algn="l" rtl="0">
              <a:spcBef>
                <a:spcPts val="1200"/>
              </a:spcBef>
              <a:spcAft>
                <a:spcPts val="1200"/>
              </a:spcAft>
              <a:buNone/>
            </a:pPr>
            <a:endParaRPr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184" name="Google Shape;184;p27" title="a yellow smiley face with black eyes is smiling (Provided by Tenor)"/>
          <p:cNvPicPr preferRelativeResize="0"/>
          <p:nvPr/>
        </p:nvPicPr>
        <p:blipFill>
          <a:blip r:embed="rId5">
            <a:alphaModFix/>
          </a:blip>
          <a:stretch>
            <a:fillRect/>
          </a:stretch>
        </p:blipFill>
        <p:spPr>
          <a:xfrm>
            <a:off x="6324116" y="1631116"/>
            <a:ext cx="2411275" cy="2411275"/>
          </a:xfrm>
          <a:prstGeom prst="rect">
            <a:avLst/>
          </a:prstGeom>
          <a:noFill/>
          <a:ln>
            <a:noFill/>
          </a:ln>
        </p:spPr>
      </p:pic>
    </p:spTree>
    <p:extLst>
      <p:ext uri="{BB962C8B-B14F-4D97-AF65-F5344CB8AC3E}">
        <p14:creationId xmlns:p14="http://schemas.microsoft.com/office/powerpoint/2010/main" val="3305468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109678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CA" b="1" dirty="0">
                <a:latin typeface="IBM Plex Sans"/>
                <a:ea typeface="IBM Plex Sans"/>
                <a:cs typeface="IBM Plex Sans"/>
                <a:sym typeface="IBM Plex Sans"/>
              </a:rPr>
              <a:t>Upcoming Seminars + Slides Access</a:t>
            </a:r>
            <a:endParaRPr b="1"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graphicFrame>
        <p:nvGraphicFramePr>
          <p:cNvPr id="2" name="Table 1">
            <a:extLst>
              <a:ext uri="{FF2B5EF4-FFF2-40B4-BE49-F238E27FC236}">
                <a16:creationId xmlns:a16="http://schemas.microsoft.com/office/drawing/2014/main" id="{324606D7-DC41-A89F-BBA4-3191B8B81162}"/>
              </a:ext>
            </a:extLst>
          </p:cNvPr>
          <p:cNvGraphicFramePr>
            <a:graphicFrameLocks noGrp="1"/>
          </p:cNvGraphicFramePr>
          <p:nvPr>
            <p:extLst>
              <p:ext uri="{D42A27DB-BD31-4B8C-83A1-F6EECF244321}">
                <p14:modId xmlns:p14="http://schemas.microsoft.com/office/powerpoint/2010/main" val="2567156015"/>
              </p:ext>
            </p:extLst>
          </p:nvPr>
        </p:nvGraphicFramePr>
        <p:xfrm>
          <a:off x="311700" y="1982050"/>
          <a:ext cx="6391275" cy="1733012"/>
        </p:xfrm>
        <a:graphic>
          <a:graphicData uri="http://schemas.openxmlformats.org/drawingml/2006/table">
            <a:tbl>
              <a:tblPr>
                <a:tableStyleId>{5940675A-B579-460E-94D1-54222C63F5DA}</a:tableStyleId>
              </a:tblPr>
              <a:tblGrid>
                <a:gridCol w="1473833">
                  <a:extLst>
                    <a:ext uri="{9D8B030D-6E8A-4147-A177-3AD203B41FA5}">
                      <a16:colId xmlns:a16="http://schemas.microsoft.com/office/drawing/2014/main" val="2078972323"/>
                    </a:ext>
                  </a:extLst>
                </a:gridCol>
                <a:gridCol w="1744579">
                  <a:extLst>
                    <a:ext uri="{9D8B030D-6E8A-4147-A177-3AD203B41FA5}">
                      <a16:colId xmlns:a16="http://schemas.microsoft.com/office/drawing/2014/main" val="1260981546"/>
                    </a:ext>
                  </a:extLst>
                </a:gridCol>
                <a:gridCol w="3172863">
                  <a:extLst>
                    <a:ext uri="{9D8B030D-6E8A-4147-A177-3AD203B41FA5}">
                      <a16:colId xmlns:a16="http://schemas.microsoft.com/office/drawing/2014/main" val="2234348307"/>
                    </a:ext>
                  </a:extLst>
                </a:gridCol>
              </a:tblGrid>
              <a:tr h="433253">
                <a:tc>
                  <a:txBody>
                    <a:bodyPr/>
                    <a:lstStyle/>
                    <a:p>
                      <a:pPr algn="l" fontAlgn="t"/>
                      <a:r>
                        <a:rPr lang="en-CA" sz="1400" dirty="0">
                          <a:effectLst/>
                          <a:latin typeface="IBM Plex Sans" panose="020B0503050203000203" pitchFamily="34" charset="0"/>
                        </a:rPr>
                        <a:t>Oct 23 5:30 pm</a:t>
                      </a:r>
                    </a:p>
                  </a:txBody>
                  <a:tcPr marL="76456" marR="76456" marT="38228" marB="38228"/>
                </a:tc>
                <a:tc>
                  <a:txBody>
                    <a:bodyPr/>
                    <a:lstStyle/>
                    <a:p>
                      <a:pPr fontAlgn="t"/>
                      <a:r>
                        <a:rPr lang="en-CA" sz="1400" dirty="0">
                          <a:effectLst/>
                          <a:latin typeface="IBM Plex Sans" panose="020B0503050203000203" pitchFamily="34" charset="0"/>
                        </a:rPr>
                        <a:t>BC203 and Zoom</a:t>
                      </a:r>
                    </a:p>
                  </a:txBody>
                  <a:tcPr marL="76456" marR="76456" marT="38228" marB="38228"/>
                </a:tc>
                <a:tc>
                  <a:txBody>
                    <a:bodyPr/>
                    <a:lstStyle/>
                    <a:p>
                      <a:pPr fontAlgn="t"/>
                      <a:r>
                        <a:rPr lang="en-CA" sz="1400">
                          <a:effectLst/>
                          <a:latin typeface="IBM Plex Sans" panose="020B0503050203000203" pitchFamily="34" charset="0"/>
                        </a:rPr>
                        <a:t>How to Get into Teacher’s College</a:t>
                      </a:r>
                    </a:p>
                  </a:txBody>
                  <a:tcPr marL="76456" marR="76456" marT="38228" marB="38228"/>
                </a:tc>
                <a:extLst>
                  <a:ext uri="{0D108BD9-81ED-4DB2-BD59-A6C34878D82A}">
                    <a16:rowId xmlns:a16="http://schemas.microsoft.com/office/drawing/2014/main" val="1034526900"/>
                  </a:ext>
                </a:extLst>
              </a:tr>
              <a:tr h="433253">
                <a:tc>
                  <a:txBody>
                    <a:bodyPr/>
                    <a:lstStyle/>
                    <a:p>
                      <a:pPr algn="l" fontAlgn="t"/>
                      <a:r>
                        <a:rPr lang="en-CA" sz="1400" dirty="0">
                          <a:effectLst/>
                          <a:latin typeface="IBM Plex Sans" panose="020B0503050203000203" pitchFamily="34" charset="0"/>
                        </a:rPr>
                        <a:t>Oct 30 5:30 pm</a:t>
                      </a:r>
                    </a:p>
                  </a:txBody>
                  <a:tcPr marL="76456" marR="76456" marT="38228" marB="38228"/>
                </a:tc>
                <a:tc>
                  <a:txBody>
                    <a:bodyPr/>
                    <a:lstStyle/>
                    <a:p>
                      <a:pPr fontAlgn="t"/>
                      <a:r>
                        <a:rPr lang="en-CA" sz="1400" dirty="0">
                          <a:effectLst/>
                          <a:latin typeface="IBM Plex Sans" panose="020B0503050203000203" pitchFamily="34" charset="0"/>
                        </a:rPr>
                        <a:t>BC320 and Zoom</a:t>
                      </a:r>
                    </a:p>
                  </a:txBody>
                  <a:tcPr marL="76456" marR="76456" marT="38228" marB="38228"/>
                </a:tc>
                <a:tc>
                  <a:txBody>
                    <a:bodyPr/>
                    <a:lstStyle/>
                    <a:p>
                      <a:pPr fontAlgn="t"/>
                      <a:r>
                        <a:rPr lang="en-CA" sz="1400" dirty="0">
                          <a:effectLst/>
                          <a:latin typeface="IBM Plex Sans" panose="020B0503050203000203" pitchFamily="34" charset="0"/>
                        </a:rPr>
                        <a:t>Mastering the MCAT</a:t>
                      </a:r>
                    </a:p>
                  </a:txBody>
                  <a:tcPr marL="76456" marR="76456" marT="38228" marB="38228"/>
                </a:tc>
                <a:extLst>
                  <a:ext uri="{0D108BD9-81ED-4DB2-BD59-A6C34878D82A}">
                    <a16:rowId xmlns:a16="http://schemas.microsoft.com/office/drawing/2014/main" val="1032776360"/>
                  </a:ext>
                </a:extLst>
              </a:tr>
              <a:tr h="433253">
                <a:tc>
                  <a:txBody>
                    <a:bodyPr/>
                    <a:lstStyle/>
                    <a:p>
                      <a:pPr algn="l" fontAlgn="t"/>
                      <a:r>
                        <a:rPr lang="en-CA" sz="1400" dirty="0">
                          <a:effectLst/>
                          <a:latin typeface="IBM Plex Sans" panose="020B0503050203000203" pitchFamily="34" charset="0"/>
                        </a:rPr>
                        <a:t>Nov 6 5:30 pm</a:t>
                      </a:r>
                    </a:p>
                  </a:txBody>
                  <a:tcPr marL="76456" marR="76456" marT="38228" marB="38228"/>
                </a:tc>
                <a:tc>
                  <a:txBody>
                    <a:bodyPr/>
                    <a:lstStyle/>
                    <a:p>
                      <a:pPr fontAlgn="t"/>
                      <a:r>
                        <a:rPr lang="en-CA" sz="1400">
                          <a:effectLst/>
                          <a:latin typeface="IBM Plex Sans" panose="020B0503050203000203" pitchFamily="34" charset="0"/>
                        </a:rPr>
                        <a:t>BC320 and Zoom</a:t>
                      </a:r>
                    </a:p>
                  </a:txBody>
                  <a:tcPr marL="76456" marR="76456" marT="38228" marB="38228"/>
                </a:tc>
                <a:tc>
                  <a:txBody>
                    <a:bodyPr/>
                    <a:lstStyle/>
                    <a:p>
                      <a:pPr fontAlgn="t"/>
                      <a:r>
                        <a:rPr lang="en-CA" sz="1400" dirty="0">
                          <a:effectLst/>
                          <a:latin typeface="IBM Plex Sans" panose="020B0503050203000203" pitchFamily="34" charset="0"/>
                        </a:rPr>
                        <a:t>How to Get into Dental School</a:t>
                      </a:r>
                    </a:p>
                  </a:txBody>
                  <a:tcPr marL="76456" marR="76456" marT="38228" marB="38228"/>
                </a:tc>
                <a:extLst>
                  <a:ext uri="{0D108BD9-81ED-4DB2-BD59-A6C34878D82A}">
                    <a16:rowId xmlns:a16="http://schemas.microsoft.com/office/drawing/2014/main" val="2706842491"/>
                  </a:ext>
                </a:extLst>
              </a:tr>
              <a:tr h="433253">
                <a:tc>
                  <a:txBody>
                    <a:bodyPr/>
                    <a:lstStyle/>
                    <a:p>
                      <a:pPr algn="l" fontAlgn="t"/>
                      <a:r>
                        <a:rPr lang="en-CA" sz="1400" dirty="0">
                          <a:effectLst/>
                          <a:latin typeface="IBM Plex Sans" panose="020B0503050203000203" pitchFamily="34" charset="0"/>
                        </a:rPr>
                        <a:t>Nov 13 5:30</a:t>
                      </a:r>
                    </a:p>
                  </a:txBody>
                  <a:tcPr marL="76456" marR="76456" marT="38228" marB="38228"/>
                </a:tc>
                <a:tc>
                  <a:txBody>
                    <a:bodyPr/>
                    <a:lstStyle/>
                    <a:p>
                      <a:pPr fontAlgn="t"/>
                      <a:r>
                        <a:rPr lang="en-CA" sz="1400" dirty="0">
                          <a:effectLst/>
                          <a:latin typeface="IBM Plex Sans" panose="020B0503050203000203" pitchFamily="34" charset="0"/>
                        </a:rPr>
                        <a:t>BC 320 and Zoom</a:t>
                      </a:r>
                    </a:p>
                  </a:txBody>
                  <a:tcPr marL="76456" marR="76456" marT="38228" marB="38228"/>
                </a:tc>
                <a:tc>
                  <a:txBody>
                    <a:bodyPr/>
                    <a:lstStyle/>
                    <a:p>
                      <a:pPr fontAlgn="t"/>
                      <a:r>
                        <a:rPr lang="en-CA" sz="1400" dirty="0">
                          <a:effectLst/>
                          <a:latin typeface="IBM Plex Sans" panose="020B0503050203000203" pitchFamily="34" charset="0"/>
                        </a:rPr>
                        <a:t>Study Tips for Exams </a:t>
                      </a:r>
                    </a:p>
                  </a:txBody>
                  <a:tcPr marL="76456" marR="76456" marT="38228" marB="38228"/>
                </a:tc>
                <a:extLst>
                  <a:ext uri="{0D108BD9-81ED-4DB2-BD59-A6C34878D82A}">
                    <a16:rowId xmlns:a16="http://schemas.microsoft.com/office/drawing/2014/main" val="4051508295"/>
                  </a:ext>
                </a:extLst>
              </a:tr>
            </a:tbl>
          </a:graphicData>
        </a:graphic>
      </p:graphicFrame>
      <p:pic>
        <p:nvPicPr>
          <p:cNvPr id="5" name="Picture 4" descr="A qr code on a white background&#10;&#10;Description automatically generated">
            <a:extLst>
              <a:ext uri="{FF2B5EF4-FFF2-40B4-BE49-F238E27FC236}">
                <a16:creationId xmlns:a16="http://schemas.microsoft.com/office/drawing/2014/main" id="{5D0F0BB0-9988-4FA9-27DB-EDF7B1F0BD38}"/>
              </a:ext>
            </a:extLst>
          </p:cNvPr>
          <p:cNvPicPr>
            <a:picLocks noChangeAspect="1"/>
          </p:cNvPicPr>
          <p:nvPr/>
        </p:nvPicPr>
        <p:blipFill>
          <a:blip r:embed="rId5"/>
          <a:stretch>
            <a:fillRect/>
          </a:stretch>
        </p:blipFill>
        <p:spPr>
          <a:xfrm>
            <a:off x="6934392" y="1949315"/>
            <a:ext cx="1800999" cy="1800999"/>
          </a:xfrm>
          <a:prstGeom prst="rect">
            <a:avLst/>
          </a:prstGeom>
        </p:spPr>
      </p:pic>
      <p:sp>
        <p:nvSpPr>
          <p:cNvPr id="3" name="Google Shape;180;p27">
            <a:extLst>
              <a:ext uri="{FF2B5EF4-FFF2-40B4-BE49-F238E27FC236}">
                <a16:creationId xmlns:a16="http://schemas.microsoft.com/office/drawing/2014/main" id="{18A1E334-B166-273B-7CBD-93834FF91A9C}"/>
              </a:ext>
            </a:extLst>
          </p:cNvPr>
          <p:cNvSpPr txBox="1">
            <a:spLocks/>
          </p:cNvSpPr>
          <p:nvPr/>
        </p:nvSpPr>
        <p:spPr>
          <a:xfrm>
            <a:off x="311700" y="4068751"/>
            <a:ext cx="8202822" cy="426591"/>
          </a:xfrm>
          <a:prstGeom prst="rect">
            <a:avLst/>
          </a:prstGeom>
          <a:noFill/>
          <a:ln>
            <a:noFill/>
          </a:ln>
        </p:spPr>
        <p:txBody>
          <a:bodyPr spcFirstLastPara="1" wrap="square" lIns="91425" tIns="91425" rIns="91425" bIns="91425" anchor="t" anchorCtr="0">
            <a:normAutofit fontScale="6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CA" b="1" dirty="0">
                <a:solidFill>
                  <a:srgbClr val="FF0000"/>
                </a:solidFill>
                <a:latin typeface="IBM Plex Sans"/>
                <a:ea typeface="IBM Plex Sans"/>
                <a:cs typeface="IBM Plex Sans"/>
                <a:sym typeface="IBM Plex Sans"/>
              </a:rPr>
              <a:t>Slides for this seminar will be posted in the coming days!</a:t>
            </a:r>
          </a:p>
        </p:txBody>
      </p:sp>
    </p:spTree>
    <p:extLst>
      <p:ext uri="{BB962C8B-B14F-4D97-AF65-F5344CB8AC3E}">
        <p14:creationId xmlns:p14="http://schemas.microsoft.com/office/powerpoint/2010/main" val="2253718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p:nvPr/>
        </p:nvSpPr>
        <p:spPr>
          <a:xfrm>
            <a:off x="782125" y="16520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Our Guest Speaker</a:t>
            </a:r>
            <a:endParaRPr sz="4500" dirty="0">
              <a:latin typeface="IBM Plex Sans"/>
              <a:ea typeface="IBM Plex Sans"/>
              <a:cs typeface="IBM Plex Sans"/>
              <a:sym typeface="IBM Plex Sans"/>
            </a:endParaRPr>
          </a:p>
        </p:txBody>
      </p:sp>
      <p:pic>
        <p:nvPicPr>
          <p:cNvPr id="190" name="Google Shape;190;p2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1" name="Google Shape;191;p28"/>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444165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311700" y="673625"/>
            <a:ext cx="8520600" cy="572700"/>
          </a:xfrm>
          <a:prstGeom prst="rect">
            <a:avLst/>
          </a:prstGeom>
        </p:spPr>
        <p:txBody>
          <a:bodyPr spcFirstLastPara="1" wrap="square" lIns="91425" tIns="91425" rIns="91425" bIns="91425" anchor="t" anchorCtr="0">
            <a:normAutofit fontScale="90000"/>
          </a:bodyPr>
          <a:lstStyle/>
          <a:p>
            <a:r>
              <a:rPr lang="en-CA" b="1" dirty="0" err="1">
                <a:latin typeface="IBM Plex Sans"/>
                <a:ea typeface="IBM Plex Sans"/>
                <a:cs typeface="IBM Plex Sans"/>
                <a:sym typeface="IBM Plex Sans"/>
              </a:rPr>
              <a:t>Areeba</a:t>
            </a:r>
            <a:r>
              <a:rPr lang="en-CA" b="1" dirty="0">
                <a:latin typeface="IBM Plex Sans"/>
                <a:ea typeface="IBM Plex Sans"/>
                <a:cs typeface="IBM Plex Sans"/>
                <a:sym typeface="IBM Plex Sans"/>
              </a:rPr>
              <a:t> Chaudhry – 2</a:t>
            </a:r>
            <a:r>
              <a:rPr lang="en-CA" b="1" baseline="30000" dirty="0">
                <a:latin typeface="IBM Plex Sans"/>
                <a:ea typeface="IBM Plex Sans"/>
                <a:cs typeface="IBM Plex Sans"/>
                <a:sym typeface="IBM Plex Sans"/>
              </a:rPr>
              <a:t>nd</a:t>
            </a:r>
            <a:r>
              <a:rPr lang="en-CA" b="1" dirty="0">
                <a:latin typeface="IBM Plex Sans"/>
                <a:ea typeface="IBM Plex Sans"/>
                <a:cs typeface="IBM Plex Sans"/>
                <a:sym typeface="IBM Plex Sans"/>
              </a:rPr>
              <a:t> </a:t>
            </a:r>
            <a:r>
              <a:rPr lang="en-CA" sz="2800" b="1" dirty="0">
                <a:latin typeface="IBM Plex Sans"/>
                <a:ea typeface="IBM Plex Sans"/>
                <a:cs typeface="IBM Plex Sans"/>
                <a:sym typeface="IBM Plex Sans"/>
              </a:rPr>
              <a:t>Year Medical Student at UofT</a:t>
            </a:r>
            <a:br>
              <a:rPr lang="en-CA" sz="2800" b="1" dirty="0">
                <a:latin typeface="IBM Plex Sans"/>
                <a:ea typeface="IBM Plex Sans"/>
                <a:cs typeface="IBM Plex Sans"/>
                <a:sym typeface="IBM Plex Sans"/>
              </a:rPr>
            </a:br>
            <a:endParaRPr b="1" dirty="0">
              <a:latin typeface="IBM Plex Sans"/>
              <a:ea typeface="IBM Plex Sans"/>
              <a:cs typeface="IBM Plex Sans"/>
              <a:sym typeface="IBM Plex Sans"/>
            </a:endParaRPr>
          </a:p>
        </p:txBody>
      </p:sp>
      <p:sp>
        <p:nvSpPr>
          <p:cNvPr id="181" name="Google Shape;181;p27"/>
          <p:cNvSpPr txBox="1">
            <a:spLocks noGrp="1"/>
          </p:cNvSpPr>
          <p:nvPr>
            <p:ph type="body" idx="1"/>
          </p:nvPr>
        </p:nvSpPr>
        <p:spPr>
          <a:xfrm>
            <a:off x="169508" y="1464241"/>
            <a:ext cx="5880188" cy="3740367"/>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York Biomedical Science Alum</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Favourite York Courses: </a:t>
            </a:r>
            <a:r>
              <a:rPr lang="en-CA" sz="1500" dirty="0">
                <a:latin typeface="IBM Plex Sans"/>
                <a:ea typeface="IBM Plex Sans"/>
                <a:cs typeface="IBM Plex Sans"/>
                <a:sym typeface="IBM Plex Sans"/>
              </a:rPr>
              <a:t>Organic Chemistry &amp; Molecular Bio</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Hobbies: </a:t>
            </a:r>
            <a:r>
              <a:rPr lang="en-CA" sz="1500" dirty="0" err="1">
                <a:latin typeface="IBM Plex Sans"/>
                <a:ea typeface="IBM Plex Sans"/>
                <a:cs typeface="IBM Plex Sans"/>
                <a:sym typeface="IBM Plex Sans"/>
              </a:rPr>
              <a:t>pilates</a:t>
            </a:r>
            <a:r>
              <a:rPr lang="en-CA" sz="1500" dirty="0">
                <a:latin typeface="IBM Plex Sans"/>
                <a:ea typeface="IBM Plex Sans"/>
                <a:cs typeface="IBM Plex Sans"/>
                <a:sym typeface="IBM Plex Sans"/>
              </a:rPr>
              <a:t> &amp; spin classes, painting, digital art, reading, café hopping, and hiking</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Why Med? </a:t>
            </a:r>
            <a:r>
              <a:rPr lang="en-CA" sz="1500" dirty="0">
                <a:latin typeface="IBM Plex Sans"/>
                <a:ea typeface="IBM Plex Sans"/>
                <a:cs typeface="IBM Plex Sans"/>
                <a:sym typeface="IBM Plex Sans"/>
              </a:rPr>
              <a:t>I wanted to combine my love for science, teaching &amp; research (+ stethoscopes make for a cute accessory!)</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Key piece of advice for undergraduate students: </a:t>
            </a:r>
            <a:r>
              <a:rPr lang="en-CA" sz="1500" dirty="0">
                <a:latin typeface="IBM Plex Sans"/>
                <a:ea typeface="IBM Plex Sans"/>
                <a:cs typeface="IBM Plex Sans"/>
                <a:sym typeface="IBM Plex Sans"/>
              </a:rPr>
              <a:t>enjoy the journey and surround yourself with supportive people!</a:t>
            </a:r>
          </a:p>
          <a:p>
            <a:pPr marL="457200" lvl="0" indent="-342900" algn="l" rtl="0">
              <a:spcBef>
                <a:spcPts val="0"/>
              </a:spcBef>
              <a:spcAft>
                <a:spcPts val="0"/>
              </a:spcAft>
              <a:buSzPts val="1800"/>
              <a:buFont typeface="IBM Plex Sans"/>
              <a:buChar char="●"/>
            </a:pPr>
            <a:r>
              <a:rPr lang="en-CA" sz="1500" b="1" dirty="0">
                <a:latin typeface="IBM Plex Sans"/>
                <a:ea typeface="IBM Plex Sans"/>
                <a:cs typeface="IBM Plex Sans"/>
                <a:sym typeface="IBM Plex Sans"/>
              </a:rPr>
              <a:t>Fun Fact: </a:t>
            </a:r>
            <a:r>
              <a:rPr lang="en-CA" sz="1500" dirty="0">
                <a:latin typeface="IBM Plex Sans"/>
                <a:ea typeface="IBM Plex Sans"/>
                <a:cs typeface="IBM Plex Sans"/>
                <a:sym typeface="IBM Plex Sans"/>
              </a:rPr>
              <a:t>I have a list of 35+ cafes (&amp; counting) in Toronto that are ideal for both studying and yapping</a:t>
            </a:r>
            <a:endParaRPr lang="en-CA" b="1" dirty="0">
              <a:latin typeface="IBM Plex Sans"/>
              <a:ea typeface="IBM Plex Sans"/>
              <a:cs typeface="IBM Plex Sans"/>
              <a:sym typeface="IBM Plex Sans"/>
            </a:endParaRPr>
          </a:p>
          <a:p>
            <a:pPr>
              <a:buFont typeface="IBM Plex Sans"/>
              <a:buChar char="●"/>
            </a:pPr>
            <a:endParaRPr b="1" dirty="0">
              <a:latin typeface="IBM Plex Sans"/>
              <a:ea typeface="IBM Plex Sans"/>
              <a:cs typeface="IBM Plex Sans"/>
              <a:sym typeface="IBM Plex Sans"/>
            </a:endParaRPr>
          </a:p>
          <a:p>
            <a:pPr marL="0" lvl="0" indent="0" algn="l" rtl="0">
              <a:spcBef>
                <a:spcPts val="1200"/>
              </a:spcBef>
              <a:spcAft>
                <a:spcPts val="1200"/>
              </a:spcAft>
              <a:buNone/>
            </a:pPr>
            <a:endParaRPr dirty="0">
              <a:latin typeface="IBM Plex Sans"/>
              <a:ea typeface="IBM Plex Sans"/>
              <a:cs typeface="IBM Plex Sans"/>
              <a:sym typeface="IBM Plex Sans"/>
            </a:endParaRPr>
          </a:p>
        </p:txBody>
      </p:sp>
      <p:pic>
        <p:nvPicPr>
          <p:cNvPr id="182" name="Google Shape;182;p2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83" name="Google Shape;183;p2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 name="Picture 1">
            <a:extLst>
              <a:ext uri="{FF2B5EF4-FFF2-40B4-BE49-F238E27FC236}">
                <a16:creationId xmlns:a16="http://schemas.microsoft.com/office/drawing/2014/main" id="{445AC34B-EA3D-F37D-3536-A2BB3205C6A9}"/>
              </a:ext>
            </a:extLst>
          </p:cNvPr>
          <p:cNvPicPr>
            <a:picLocks noChangeAspect="1"/>
          </p:cNvPicPr>
          <p:nvPr/>
        </p:nvPicPr>
        <p:blipFill>
          <a:blip r:embed="rId5"/>
          <a:stretch>
            <a:fillRect/>
          </a:stretch>
        </p:blipFill>
        <p:spPr>
          <a:xfrm>
            <a:off x="6049696" y="1561593"/>
            <a:ext cx="2685695" cy="3066701"/>
          </a:xfrm>
          <a:prstGeom prst="rect">
            <a:avLst/>
          </a:prstGeom>
        </p:spPr>
      </p:pic>
    </p:spTree>
    <p:extLst>
      <p:ext uri="{BB962C8B-B14F-4D97-AF65-F5344CB8AC3E}">
        <p14:creationId xmlns:p14="http://schemas.microsoft.com/office/powerpoint/2010/main" val="2326192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Questions for </a:t>
            </a:r>
            <a:r>
              <a:rPr lang="en-CA" sz="4500" b="1" dirty="0" err="1">
                <a:latin typeface="IBM Plex Sans"/>
                <a:ea typeface="IBM Plex Sans"/>
                <a:cs typeface="IBM Plex Sans"/>
                <a:sym typeface="IBM Plex Sans"/>
              </a:rPr>
              <a:t>Areeba</a:t>
            </a:r>
            <a:r>
              <a:rPr lang="en-CA" sz="4500" b="1" dirty="0">
                <a:latin typeface="IBM Plex Sans"/>
                <a:ea typeface="IBM Plex Sans"/>
                <a:cs typeface="IBM Plex Sans"/>
                <a:sym typeface="IBM Plex Sans"/>
              </a:rPr>
              <a:t>:</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344780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What is one thing you wish someone had told you before the application process?</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3467901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When should I start working on my professional/grad school application components?</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13247737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000" b="1" dirty="0">
                <a:latin typeface="IBM Plex Sans"/>
                <a:ea typeface="IBM Plex Sans"/>
                <a:cs typeface="IBM Plex Sans"/>
                <a:sym typeface="IBM Plex Sans"/>
              </a:rPr>
              <a:t>What was the most difficult part about the application process aside from tests (MCAT, </a:t>
            </a:r>
            <a:r>
              <a:rPr lang="en-CA" sz="4000" b="1" dirty="0" err="1">
                <a:latin typeface="IBM Plex Sans"/>
                <a:ea typeface="IBM Plex Sans"/>
                <a:cs typeface="IBM Plex Sans"/>
                <a:sym typeface="IBM Plex Sans"/>
              </a:rPr>
              <a:t>CASPer</a:t>
            </a:r>
            <a:r>
              <a:rPr lang="en-CA" sz="4000" b="1" dirty="0">
                <a:latin typeface="IBM Plex Sans"/>
                <a:ea typeface="IBM Plex Sans"/>
                <a:cs typeface="IBM Plex Sans"/>
                <a:sym typeface="IBM Plex Sans"/>
              </a:rPr>
              <a:t>)?</a:t>
            </a:r>
            <a:endParaRPr sz="40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extLst>
      <p:ext uri="{BB962C8B-B14F-4D97-AF65-F5344CB8AC3E}">
        <p14:creationId xmlns:p14="http://schemas.microsoft.com/office/powerpoint/2010/main" val="3606862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p:nvPr/>
        </p:nvSpPr>
        <p:spPr>
          <a:xfrm>
            <a:off x="799650" y="1037706"/>
            <a:ext cx="7544700" cy="347444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dirty="0">
                <a:latin typeface="IBM Plex Sans"/>
                <a:ea typeface="IBM Plex Sans"/>
                <a:cs typeface="IBM Plex Sans"/>
                <a:sym typeface="IBM Plex Sans"/>
              </a:rPr>
              <a:t>What should I get involved in? Are there any extracurriculars that will ‘boost’ my application?</a:t>
            </a:r>
            <a:endParaRPr sz="4500" b="1" dirty="0">
              <a:latin typeface="IBM Plex Sans"/>
              <a:ea typeface="IBM Plex Sans"/>
              <a:cs typeface="IBM Plex Sans"/>
              <a:sym typeface="IBM Plex Sans"/>
            </a:endParaRPr>
          </a:p>
          <a:p>
            <a:pPr marL="0" lvl="0" indent="0" algn="l" rtl="0">
              <a:lnSpc>
                <a:spcPct val="115000"/>
              </a:lnSpc>
              <a:spcBef>
                <a:spcPts val="0"/>
              </a:spcBef>
              <a:spcAft>
                <a:spcPts val="0"/>
              </a:spcAft>
              <a:buNone/>
            </a:pPr>
            <a:endParaRPr b="1" dirty="0">
              <a:solidFill>
                <a:schemeClr val="dk2"/>
              </a:solidFill>
            </a:endParaRPr>
          </a:p>
        </p:txBody>
      </p:sp>
      <p:pic>
        <p:nvPicPr>
          <p:cNvPr id="197" name="Google Shape;197;p29"/>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198" name="Google Shape;198;p29"/>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CA" sz="4500" b="1">
                <a:solidFill>
                  <a:srgbClr val="728AB9"/>
                </a:solidFill>
                <a:latin typeface="IBM Plex Sans"/>
                <a:ea typeface="IBM Plex Sans"/>
                <a:cs typeface="IBM Plex Sans"/>
                <a:sym typeface="IBM Plex Sans"/>
              </a:rPr>
              <a:t>HAVE ANY QUESTIONS?</a:t>
            </a:r>
            <a:endParaRPr sz="4500">
              <a:solidFill>
                <a:srgbClr val="728AB9"/>
              </a:solidFill>
              <a:latin typeface="IBM Plex Sans"/>
              <a:ea typeface="IBM Plex Sans"/>
              <a:cs typeface="IBM Plex Sans"/>
              <a:sym typeface="IBM Plex Sans"/>
            </a:endParaRPr>
          </a:p>
        </p:txBody>
      </p:sp>
      <p:pic>
        <p:nvPicPr>
          <p:cNvPr id="218" name="Google Shape;218;p32"/>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219" name="Google Shape;219;p32"/>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220" name="Google Shape;220;p32"/>
          <p:cNvSpPr txBox="1"/>
          <p:nvPr/>
        </p:nvSpPr>
        <p:spPr>
          <a:xfrm>
            <a:off x="2151600" y="2515100"/>
            <a:ext cx="4840800" cy="89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Ask away OR</a:t>
            </a:r>
          </a:p>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Send us an email: </a:t>
            </a:r>
            <a:r>
              <a:rPr lang="en-CA" sz="2300" u="sng" dirty="0">
                <a:solidFill>
                  <a:schemeClr val="hlink"/>
                </a:solidFill>
                <a:latin typeface="IBM Plex Sans"/>
                <a:ea typeface="IBM Plex Sans"/>
                <a:cs typeface="IBM Plex Sans"/>
                <a:sym typeface="IBM Plex Sans"/>
                <a:hlinkClick r:id="rId5"/>
              </a:rPr>
              <a:t>BCMENTOR@YORKU.CA</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r>
              <a:rPr lang="en-CA" sz="2300" dirty="0">
                <a:solidFill>
                  <a:schemeClr val="dk2"/>
                </a:solidFill>
                <a:latin typeface="IBM Plex Sans"/>
                <a:ea typeface="IBM Plex Sans"/>
                <a:cs typeface="IBM Plex Sans"/>
                <a:sym typeface="IBM Plex Sans"/>
              </a:rPr>
              <a:t>Visit:</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r>
              <a:rPr lang="en-CA" sz="2300" dirty="0" err="1">
                <a:solidFill>
                  <a:schemeClr val="dk2"/>
                </a:solidFill>
                <a:latin typeface="IBM Plex Sans"/>
                <a:ea typeface="IBM Plex Sans"/>
                <a:cs typeface="IBM Plex Sans"/>
                <a:sym typeface="IBM Plex Sans"/>
              </a:rPr>
              <a:t>bethune.yorku.ca</a:t>
            </a:r>
            <a:endParaRPr sz="2300" dirty="0">
              <a:solidFill>
                <a:schemeClr val="dk2"/>
              </a:solidFill>
              <a:latin typeface="IBM Plex Sans"/>
              <a:ea typeface="IBM Plex Sans"/>
              <a:cs typeface="IBM Plex Sans"/>
              <a:sym typeface="IBM Plex Sans"/>
            </a:endParaRPr>
          </a:p>
          <a:p>
            <a:pPr marL="0" lvl="0" indent="0" algn="ctr" rtl="0">
              <a:spcBef>
                <a:spcPts val="0"/>
              </a:spcBef>
              <a:spcAft>
                <a:spcPts val="0"/>
              </a:spcAft>
              <a:buNone/>
            </a:pPr>
            <a:endParaRPr sz="1800" dirty="0">
              <a:solidFill>
                <a:schemeClr val="dk2"/>
              </a:solidFill>
              <a:latin typeface="IBM Plex Sans"/>
              <a:ea typeface="IBM Plex Sans"/>
              <a:cs typeface="IBM Plex Sans"/>
              <a:sym typeface="IBM Plex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29676</TotalTime>
  <Words>3975</Words>
  <Application>Microsoft Macintosh PowerPoint</Application>
  <PresentationFormat>On-screen Show (16:9)</PresentationFormat>
  <Paragraphs>330</Paragraphs>
  <Slides>47</Slides>
  <Notes>47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Pangolin</vt:lpstr>
      <vt:lpstr>Arial</vt:lpstr>
      <vt:lpstr>IBM Plex Sans</vt:lpstr>
      <vt:lpstr>Simple Light</vt:lpstr>
      <vt:lpstr>PowerPoint Presentation</vt:lpstr>
      <vt:lpstr>PowerPoint Presentation</vt:lpstr>
      <vt:lpstr>Overview</vt:lpstr>
      <vt:lpstr>Disclaimer</vt:lpstr>
      <vt:lpstr>Why this matters</vt:lpstr>
      <vt:lpstr>Professional Degrees vs. Graduate Degrees</vt:lpstr>
      <vt:lpstr>Where and how to apply?</vt:lpstr>
      <vt:lpstr>Common Application Components</vt:lpstr>
      <vt:lpstr>We will Be Going over the Following:</vt:lpstr>
      <vt:lpstr>PowerPoint Presentation</vt:lpstr>
      <vt:lpstr>PowerPoint Presentation</vt:lpstr>
      <vt:lpstr>How to Prepare</vt:lpstr>
      <vt:lpstr>Consider Your Motives</vt:lpstr>
      <vt:lpstr>PowerPoint Presentation</vt:lpstr>
      <vt:lpstr>Personal Statement / Letter of Intent Overview</vt:lpstr>
      <vt:lpstr>Personal Statement / Letter of Intent</vt:lpstr>
      <vt:lpstr>Personal Statement / Letter of Intent  Examples Required by Different Programs</vt:lpstr>
      <vt:lpstr>Personal Statement / Letter of Intent - Components</vt:lpstr>
      <vt:lpstr>Personal Statement – Example From Purdue’s Online Writing Lab</vt:lpstr>
      <vt:lpstr>Personal Statement – Example From Purdue’s Online Writing Lab</vt:lpstr>
      <vt:lpstr>Personal Statement – Example From Purdue’s Online Writing Lab</vt:lpstr>
      <vt:lpstr>Personal Statement – Example From Purdue’s Online Writing Lab</vt:lpstr>
      <vt:lpstr>Personal Statement – Example From Purdue’s Online Writing Lab</vt:lpstr>
      <vt:lpstr>Personal Statement – Example From Purdue’s Online Writing Lab</vt:lpstr>
      <vt:lpstr>Personal Statement – Example From Purdue’s Online Writing Lab</vt:lpstr>
      <vt:lpstr>Note on Purdue’s Personal Statement Example </vt:lpstr>
      <vt:lpstr>PowerPoint Presentation</vt:lpstr>
      <vt:lpstr>Autobiographical Sketch (ABS)</vt:lpstr>
      <vt:lpstr>Autobiographical Sketch (ABS) - Template</vt:lpstr>
      <vt:lpstr>PowerPoint Presentation</vt:lpstr>
      <vt:lpstr>Essay Questions / Statements / Supp. Qs Examples Required by Different Programs</vt:lpstr>
      <vt:lpstr>Essay Questions / Statements / Supp. Questions </vt:lpstr>
      <vt:lpstr>PowerPoint Presentation</vt:lpstr>
      <vt:lpstr>Tips for Writing – From UoGuelph</vt:lpstr>
      <vt:lpstr>Writing Help on Campus</vt:lpstr>
      <vt:lpstr>Writing Resources Online</vt:lpstr>
      <vt:lpstr>Don’t have Microsoft Apps on your Device?</vt:lpstr>
      <vt:lpstr>Summary</vt:lpstr>
      <vt:lpstr>Upcoming Seminars + Slides Access</vt:lpstr>
      <vt:lpstr>PowerPoint Presentation</vt:lpstr>
      <vt:lpstr>Areeba Chaudhry – 2nd Year Medical Student at UofT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Elia Xhindole</cp:lastModifiedBy>
  <cp:revision>13</cp:revision>
  <dcterms:modified xsi:type="dcterms:W3CDTF">2024-10-13T17:46:25Z</dcterms:modified>
</cp:coreProperties>
</file>