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7"/>
  </p:notesMasterIdLst>
  <p:sldIdLst>
    <p:sldId id="256" r:id="rId2"/>
    <p:sldId id="257" r:id="rId3"/>
    <p:sldId id="258" r:id="rId4"/>
    <p:sldId id="314" r:id="rId5"/>
    <p:sldId id="370" r:id="rId6"/>
    <p:sldId id="453" r:id="rId7"/>
    <p:sldId id="377" r:id="rId8"/>
    <p:sldId id="378" r:id="rId9"/>
    <p:sldId id="416" r:id="rId10"/>
    <p:sldId id="327" r:id="rId11"/>
    <p:sldId id="271" r:id="rId12"/>
    <p:sldId id="383" r:id="rId13"/>
    <p:sldId id="412" r:id="rId14"/>
    <p:sldId id="413" r:id="rId15"/>
    <p:sldId id="415" r:id="rId16"/>
    <p:sldId id="414" r:id="rId17"/>
    <p:sldId id="401" r:id="rId18"/>
    <p:sldId id="417" r:id="rId19"/>
    <p:sldId id="419" r:id="rId20"/>
    <p:sldId id="420" r:id="rId21"/>
    <p:sldId id="425" r:id="rId22"/>
    <p:sldId id="372" r:id="rId23"/>
    <p:sldId id="424" r:id="rId24"/>
    <p:sldId id="421" r:id="rId25"/>
    <p:sldId id="422" r:id="rId26"/>
    <p:sldId id="426" r:id="rId27"/>
    <p:sldId id="427" r:id="rId28"/>
    <p:sldId id="428" r:id="rId29"/>
    <p:sldId id="434" r:id="rId30"/>
    <p:sldId id="431" r:id="rId31"/>
    <p:sldId id="435" r:id="rId32"/>
    <p:sldId id="436" r:id="rId33"/>
    <p:sldId id="437" r:id="rId34"/>
    <p:sldId id="438" r:id="rId35"/>
    <p:sldId id="433" r:id="rId36"/>
    <p:sldId id="452" r:id="rId37"/>
    <p:sldId id="439" r:id="rId38"/>
    <p:sldId id="450" r:id="rId39"/>
    <p:sldId id="440" r:id="rId40"/>
    <p:sldId id="448" r:id="rId41"/>
    <p:sldId id="449" r:id="rId42"/>
    <p:sldId id="451" r:id="rId43"/>
    <p:sldId id="444" r:id="rId44"/>
    <p:sldId id="447" r:id="rId45"/>
    <p:sldId id="407" r:id="rId46"/>
    <p:sldId id="353" r:id="rId47"/>
    <p:sldId id="359" r:id="rId48"/>
    <p:sldId id="380" r:id="rId49"/>
    <p:sldId id="374" r:id="rId50"/>
    <p:sldId id="375" r:id="rId51"/>
    <p:sldId id="368" r:id="rId52"/>
    <p:sldId id="362" r:id="rId53"/>
    <p:sldId id="272" r:id="rId54"/>
    <p:sldId id="454" r:id="rId55"/>
    <p:sldId id="275" r:id="rId56"/>
  </p:sldIdLst>
  <p:sldSz cx="9144000" cy="5143500" type="screen16x9"/>
  <p:notesSz cx="6858000" cy="9144000"/>
  <p:embeddedFontLst>
    <p:embeddedFont>
      <p:font typeface="IBM Plex Sans" panose="020B0503050203000203" pitchFamily="34" charset="0"/>
      <p:regular r:id="rId58"/>
      <p:bold r:id="rId59"/>
      <p:italic r:id="rId60"/>
      <p:boldItalic r:id="rId61"/>
    </p:embeddedFont>
    <p:embeddedFont>
      <p:font typeface="Pangolin" pitchFamily="2" charset="77"/>
      <p:regular r:id="rId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80"/>
    <p:restoredTop sz="93777"/>
  </p:normalViewPr>
  <p:slideViewPr>
    <p:cSldViewPr snapToGrid="0">
      <p:cViewPr>
        <p:scale>
          <a:sx n="63" d="100"/>
          <a:sy n="63" d="100"/>
        </p:scale>
        <p:origin x="320" y="160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28999be543d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28999be543d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CA"/>
              <a:t>Share your year, program and a fun fact about yourself</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6988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8528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CCD014AB-C262-48AF-1D81-0149D330B9D9}"/>
            </a:ext>
          </a:extLst>
        </p:cNvPr>
        <p:cNvGrpSpPr/>
        <p:nvPr/>
      </p:nvGrpSpPr>
      <p:grpSpPr>
        <a:xfrm>
          <a:off x="0" y="0"/>
          <a:ext cx="0" cy="0"/>
          <a:chOff x="0" y="0"/>
          <a:chExt cx="0" cy="0"/>
        </a:xfrm>
      </p:grpSpPr>
      <p:sp>
        <p:nvSpPr>
          <p:cNvPr id="69" name="Google Shape;69;g2875d1ae655_0_0:notes">
            <a:extLst>
              <a:ext uri="{FF2B5EF4-FFF2-40B4-BE49-F238E27FC236}">
                <a16:creationId xmlns:a16="http://schemas.microsoft.com/office/drawing/2014/main" id="{D76B325D-A550-C182-86FE-82DD425F62C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a:extLst>
              <a:ext uri="{FF2B5EF4-FFF2-40B4-BE49-F238E27FC236}">
                <a16:creationId xmlns:a16="http://schemas.microsoft.com/office/drawing/2014/main" id="{966F5EBC-90DE-B588-D9CF-9CC62C8E41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4018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5514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6528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7A8E31D9-3EF7-2277-2CE7-BD2DC007D95A}"/>
            </a:ext>
          </a:extLst>
        </p:cNvPr>
        <p:cNvGrpSpPr/>
        <p:nvPr/>
      </p:nvGrpSpPr>
      <p:grpSpPr>
        <a:xfrm>
          <a:off x="0" y="0"/>
          <a:ext cx="0" cy="0"/>
          <a:chOff x="0" y="0"/>
          <a:chExt cx="0" cy="0"/>
        </a:xfrm>
      </p:grpSpPr>
      <p:sp>
        <p:nvSpPr>
          <p:cNvPr id="69" name="Google Shape;69;g2875d1ae655_0_0:notes">
            <a:extLst>
              <a:ext uri="{FF2B5EF4-FFF2-40B4-BE49-F238E27FC236}">
                <a16:creationId xmlns:a16="http://schemas.microsoft.com/office/drawing/2014/main" id="{F5AF1595-08E2-70E3-54B7-7ED02B768B1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a:extLst>
              <a:ext uri="{FF2B5EF4-FFF2-40B4-BE49-F238E27FC236}">
                <a16:creationId xmlns:a16="http://schemas.microsoft.com/office/drawing/2014/main" id="{5610B688-87BD-F0C5-ADE6-06EEABC7DB6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7126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9964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875d1ae655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875d1ae655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75565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AD0E0968-6732-CB3D-30DD-7DDBC82291C9}"/>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CE7AE929-991C-01FA-DBEB-654D72A7E4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3A35ADC1-2E19-3111-0C77-DE6065C5B02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22960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B2C28429-71C3-CA2E-607F-89E5475B0C88}"/>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1A051B99-19D9-F3C7-1A64-C5077E64B21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46736B69-ED98-305C-A9CE-CD5EDD6494E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48885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A73F5FB2-23FB-9D3D-F810-7C9E0A25B1BE}"/>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37C2E9B1-6555-4D07-C598-B0EBE4DC055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31DFB3B8-ED66-606F-82E6-B2AC97BD2A6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1187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CEBC108A-F52F-0366-B429-D094D41923EA}"/>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6A6B84C7-8EF1-B284-1628-925F44E6A8B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62088DEE-D50F-B2FC-2EDD-485B021E035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85458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875d1ae655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875d1ae655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36598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F2C0D323-44BA-F1BB-ED9F-3E976E906211}"/>
            </a:ext>
          </a:extLst>
        </p:cNvPr>
        <p:cNvGrpSpPr/>
        <p:nvPr/>
      </p:nvGrpSpPr>
      <p:grpSpPr>
        <a:xfrm>
          <a:off x="0" y="0"/>
          <a:ext cx="0" cy="0"/>
          <a:chOff x="0" y="0"/>
          <a:chExt cx="0" cy="0"/>
        </a:xfrm>
      </p:grpSpPr>
      <p:sp>
        <p:nvSpPr>
          <p:cNvPr id="186" name="Google Shape;186;g2875d1ae655_0_125:notes">
            <a:extLst>
              <a:ext uri="{FF2B5EF4-FFF2-40B4-BE49-F238E27FC236}">
                <a16:creationId xmlns:a16="http://schemas.microsoft.com/office/drawing/2014/main" id="{A24DEB23-E0A9-555E-A42E-2625AEF654E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875d1ae655_0_125:notes">
            <a:extLst>
              <a:ext uri="{FF2B5EF4-FFF2-40B4-BE49-F238E27FC236}">
                <a16:creationId xmlns:a16="http://schemas.microsoft.com/office/drawing/2014/main" id="{8BDADB1F-6FA7-6899-A3F1-CD47A20638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093424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63785762-7B25-6BA9-6DD9-3DF0E4906E4A}"/>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515EB113-B855-84C6-1AF5-869F29C8A78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68D778D1-C1F5-E2C6-35CF-2BB10DAE436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37249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01CFB1DE-4D7B-3853-E655-440102BB1139}"/>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7407D9DE-89D5-430D-FB10-8459C12493C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AE73D1A0-9B26-76C6-3B6F-BB7F7653F67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08839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6E89C40F-F5D5-186A-6F34-96A689F443AE}"/>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C6A12FC1-C4E3-00A0-4DE9-86A395395A6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778C26F9-862E-CE15-B925-929EAA7C89E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83994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3888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20746139-1B70-C132-7FDF-297C8E833595}"/>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B79D7528-4432-B66D-1953-A76250AA811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FB8275C2-8615-7AA3-7536-098A1B3AD12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94270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675A77B5-A4BF-D619-6B1E-388AAF1EB446}"/>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CDCF103C-AA45-DCA0-7BCB-325395B8807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9404943A-E669-1D72-D166-659735586C8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76731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73DB856D-89AD-C329-16C5-3E4294EC9666}"/>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7B1A4F9D-4FA2-CB61-5B08-6FC9393A9C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1C7C9C15-D929-9CC6-932E-C5781CFE14D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3681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D87B69F8-7271-8588-2B1C-F5C2E4910806}"/>
            </a:ext>
          </a:extLst>
        </p:cNvPr>
        <p:cNvGrpSpPr/>
        <p:nvPr/>
      </p:nvGrpSpPr>
      <p:grpSpPr>
        <a:xfrm>
          <a:off x="0" y="0"/>
          <a:ext cx="0" cy="0"/>
          <a:chOff x="0" y="0"/>
          <a:chExt cx="0" cy="0"/>
        </a:xfrm>
      </p:grpSpPr>
      <p:sp>
        <p:nvSpPr>
          <p:cNvPr id="186" name="Google Shape;186;g2875d1ae655_0_125:notes">
            <a:extLst>
              <a:ext uri="{FF2B5EF4-FFF2-40B4-BE49-F238E27FC236}">
                <a16:creationId xmlns:a16="http://schemas.microsoft.com/office/drawing/2014/main" id="{D358A68A-C48F-3982-8407-8BE190A3CD6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875d1ae655_0_125:notes">
            <a:extLst>
              <a:ext uri="{FF2B5EF4-FFF2-40B4-BE49-F238E27FC236}">
                <a16:creationId xmlns:a16="http://schemas.microsoft.com/office/drawing/2014/main" id="{4988C647-3BED-01EF-E244-9A4BDBAA568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84544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105E0D99-2D28-DDF4-AFE3-B617BAFFB607}"/>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FB5872A5-DD7E-CFA5-ECC8-9F962ED967E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445EB561-8816-C68B-5FA7-372B7C83793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671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A5F5E189-898C-4335-CC18-F2916B604E59}"/>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9D91A474-3E2C-3470-3E15-D6F19E1FD8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959ADD5E-1657-DEAA-3B3C-4AA34B0863A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02627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09FDED07-81A2-7F82-44C0-4D2661D8E2D1}"/>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B31554DE-75C0-C444-9E79-EA37006A59E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57CD86B6-8F2D-5D87-7486-8EAC1F030FE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90116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36D67686-40B9-BEDB-3922-7B3512A51165}"/>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978D22E6-8B74-A76B-FFE2-BEF26DD0DF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AA9E12D4-9C8E-D2C4-A293-86752446E9A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65455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5BFFB26A-996F-1806-F66B-476D4C79CD47}"/>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5436511C-EFD8-1E08-00B1-B05041D6B5D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6EA49A88-7297-2F9C-F64C-B77F1544C06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18339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B0DAC734-4B59-B7D3-20EF-BDA3D66F5133}"/>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A7A52087-F4ED-A1A4-7E79-218BBEDC5A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E53A2653-96D7-909B-42E0-7B76CAF2B47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206748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7D7BE70F-8C31-5E5C-A5DF-093A4FC5FC0B}"/>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40DBBD01-5EFF-99E5-B5DF-8B5A96C8EA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62DA0BD6-97B9-47B5-A9B9-AA75084897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72912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115E6B04-5CE2-A8D5-967A-AFD28B34B42A}"/>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5629964F-BA41-784B-53F1-0818519323F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7C0B2FD2-CA5E-FE28-FEA8-A946ADF58BB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60461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747B08BE-D4C3-D452-7588-BC446481DB5D}"/>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119C7F96-0311-94BD-0FF2-7A0A2136389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FF4532AE-9B24-CA5B-95E5-73C8A302220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52058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7146883A-5EC6-75D9-6B22-02B43CD6F762}"/>
            </a:ext>
          </a:extLst>
        </p:cNvPr>
        <p:cNvGrpSpPr/>
        <p:nvPr/>
      </p:nvGrpSpPr>
      <p:grpSpPr>
        <a:xfrm>
          <a:off x="0" y="0"/>
          <a:ext cx="0" cy="0"/>
          <a:chOff x="0" y="0"/>
          <a:chExt cx="0" cy="0"/>
        </a:xfrm>
      </p:grpSpPr>
      <p:sp>
        <p:nvSpPr>
          <p:cNvPr id="186" name="Google Shape;186;g2875d1ae655_0_125:notes">
            <a:extLst>
              <a:ext uri="{FF2B5EF4-FFF2-40B4-BE49-F238E27FC236}">
                <a16:creationId xmlns:a16="http://schemas.microsoft.com/office/drawing/2014/main" id="{9F343041-AEDC-AA50-EDF9-4082370FD17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875d1ae655_0_125:notes">
            <a:extLst>
              <a:ext uri="{FF2B5EF4-FFF2-40B4-BE49-F238E27FC236}">
                <a16:creationId xmlns:a16="http://schemas.microsoft.com/office/drawing/2014/main" id="{47C6E64F-D5AE-82A9-297E-3AEFDB9B49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22843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DB74D545-515E-1DFA-85E4-E3EDB8E0D652}"/>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20CFC8E2-E19F-E62B-C508-B0DDDD18429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98F1BCEA-268E-C79A-EC43-0BA41824954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56870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A55BDF67-34C8-0040-2C8C-2C36D0E66FB8}"/>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E12E9273-2648-8F59-1AC4-B573C6FF3F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98B2797C-27DC-592F-FD81-0D4D362DFF2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676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41498BF5-92AE-27BA-8321-A8316E6FE614}"/>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132D7D8C-3328-C7E6-89BF-91CC89BBCAD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05F7FE94-7142-CCCF-CF8F-072303DF21C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53355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FAF83706-5A18-AFAE-84DD-0F597F953941}"/>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91601B6E-CA53-F4B3-DA1D-129499A5D8A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F17D6BF8-5399-7EC2-A77A-0CF829B365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90098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C6032916-664F-A9DF-C72A-52A05235939F}"/>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E35FBC57-8F8C-6205-9048-1989E9A888C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000C7C3A-AE67-7CE3-0E9A-B608E506D18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05397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49A3EE40-41CD-1AA4-71E2-5D67AA353717}"/>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8AC31A82-8356-DA43-6790-2E51FDC5ABE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EE024DE0-0C12-8742-1B0D-36ADDAC3118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817441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22E4FF44-55D5-5A09-9713-1075890D004D}"/>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24392043-82D0-74EF-D11C-AD9EFE25E11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FC61142A-3D8A-AEB3-97A7-60A14FC31FE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55601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19634C65-26B7-C7D4-70E5-9A047C9043EC}"/>
            </a:ext>
          </a:extLst>
        </p:cNvPr>
        <p:cNvGrpSpPr/>
        <p:nvPr/>
      </p:nvGrpSpPr>
      <p:grpSpPr>
        <a:xfrm>
          <a:off x="0" y="0"/>
          <a:ext cx="0" cy="0"/>
          <a:chOff x="0" y="0"/>
          <a:chExt cx="0" cy="0"/>
        </a:xfrm>
      </p:grpSpPr>
      <p:sp>
        <p:nvSpPr>
          <p:cNvPr id="107" name="Google Shape;107;g28999be543d_0_2:notes">
            <a:extLst>
              <a:ext uri="{FF2B5EF4-FFF2-40B4-BE49-F238E27FC236}">
                <a16:creationId xmlns:a16="http://schemas.microsoft.com/office/drawing/2014/main" id="{DCB29210-841C-8D04-0F55-93EDB42F9B9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a:extLst>
              <a:ext uri="{FF2B5EF4-FFF2-40B4-BE49-F238E27FC236}">
                <a16:creationId xmlns:a16="http://schemas.microsoft.com/office/drawing/2014/main" id="{D87179A0-F697-107D-B146-8A2E72450F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629005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82845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8999be543d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8999be543d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10260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8999be543d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8999be543d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95024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875d1ae655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875d1ae655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10985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8999be543d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8999be543d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52231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8999be543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8999be543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89311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8999be543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8999be543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29657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8999be543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8999be543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43672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8999be543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8999be543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a:extLst>
            <a:ext uri="{FF2B5EF4-FFF2-40B4-BE49-F238E27FC236}">
              <a16:creationId xmlns:a16="http://schemas.microsoft.com/office/drawing/2014/main" id="{31CF651A-B331-F30A-304E-0ACE468BD622}"/>
            </a:ext>
          </a:extLst>
        </p:cNvPr>
        <p:cNvGrpSpPr/>
        <p:nvPr/>
      </p:nvGrpSpPr>
      <p:grpSpPr>
        <a:xfrm>
          <a:off x="0" y="0"/>
          <a:ext cx="0" cy="0"/>
          <a:chOff x="0" y="0"/>
          <a:chExt cx="0" cy="0"/>
        </a:xfrm>
      </p:grpSpPr>
      <p:sp>
        <p:nvSpPr>
          <p:cNvPr id="193" name="Google Shape;193;g28999be543d_0_10:notes">
            <a:extLst>
              <a:ext uri="{FF2B5EF4-FFF2-40B4-BE49-F238E27FC236}">
                <a16:creationId xmlns:a16="http://schemas.microsoft.com/office/drawing/2014/main" id="{1844B1D6-A380-6F55-4F01-25AC37F50A7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8999be543d_0_10:notes">
            <a:extLst>
              <a:ext uri="{FF2B5EF4-FFF2-40B4-BE49-F238E27FC236}">
                <a16:creationId xmlns:a16="http://schemas.microsoft.com/office/drawing/2014/main" id="{3279FD6F-FCBD-4933-80AC-BB9FF63DE4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3283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8999be543d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28999be543d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7F7F7">
            <a:alpha val="96860"/>
          </a:srgb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C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www.yorku.ca/colleges/bethune/events-workshops/workshops/"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hyperlink" Target="https://www.oct.ca/becoming-a-teacher/requirements" TargetMode="External"/><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s://www.ouac.on.ca/guide/teas-guid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oct.ca/becoming-a-teacher/requirements" TargetMode="External"/><Relationship Id="rId5" Type="http://schemas.openxmlformats.org/officeDocument/2006/relationships/image" Target="../media/image5.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hyperlink" Target="https://www.ouac.on.ca/guide/teas-guid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www.yorku.ca/edu/wp-content/uploads/sites/28/2024/06/Website_Consecutive-BEd-How-to-apply-2025-26.pdf" TargetMode="Externa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hyperlink" Target="https://www.yorku.ca/edu/wp-content/uploads/sites/28/2024/06/Website_Consecutive-BEd-How-to-apply-2025-26.pdf" TargetMode="Externa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www.yorku.ca/edu/students/bed-consecutive/bed-teaching-subjects/" TargetMode="External"/><Relationship Id="rId5" Type="http://schemas.openxmlformats.org/officeDocument/2006/relationships/hyperlink" Target="https://www.yorku.ca/edu/students/bed-consecutive/" TargetMode="Externa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www.yorku.ca/edu/wp-content/uploads/sites/28/2024/06/Website_Consecutive-BEd-How-to-apply-2025-26.pdf" TargetMode="External"/><Relationship Id="rId5" Type="http://schemas.openxmlformats.org/officeDocument/2006/relationships/hyperlink" Target="https://www.yorku.ca/edu/students/bed-consecutive/bed-consecutive-how-to-apply/" TargetMode="Externa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www.edu.uwo.ca/teacher-education/apply.html" TargetMode="Externa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www.edu.uwo.ca/teacher-education/_docs/teacher-education-program-faqs.pdf" TargetMode="External"/><Relationship Id="rId5" Type="http://schemas.openxmlformats.org/officeDocument/2006/relationships/hyperlink" Target="https://www.caspertest.com/" TargetMode="Externa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www.caspertest.com/casper-sample-questions/#sample-question-card-3" TargetMode="Externa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s://www.edu.uwo.ca/teacher-education/apply.html" TargetMode="Externa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www.edu.uwo.ca/teacher-education/index.html" TargetMode="Externa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www.edu.uwo.ca/teacher-education/_docs/teacher-education-program-faqs.pdf" TargetMode="External"/><Relationship Id="rId5" Type="http://schemas.openxmlformats.org/officeDocument/2006/relationships/hyperlink" Target="https://www.edu.uwo.ca/teacher-education/index.html" TargetMode="Externa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s://brocku.ca/admissions/consecutive/" TargetMode="Externa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hyperlink" Target="https://brocku.ca/admissions/consecutive/" TargetMode="Externa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hyperlink" Target="https://brocku.ca/admissions/academic-requirements-primary-junior/" TargetMode="Externa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https://brocku.ca/admissions/academic-requirements-junior-intermediate/" TargetMode="Externa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hyperlink" Target="https://brocku.ca/admissions/academic-requirements-junior-intermediate/" TargetMode="Externa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hyperlink" Target="https://brocku.ca/admissions/academic-requirements-intermediate-senior/" TargetMode="Externa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hyperlink" Target="https://brocku.ca/admissions/academic-requirements-intermediate-senior/" TargetMode="Externa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s://brocku.ca/admissions/wp-content/uploads/sites/18/Step-by-Step-Application-Guide-FA25-Final.pdf" TargetMode="External"/><Relationship Id="rId5" Type="http://schemas.openxmlformats.org/officeDocument/2006/relationships/hyperlink" Target="https://brocku.ca/admissions/consecutive/" TargetMode="Externa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hyperlink" Target="https://www.oise.utoronto.ca/ctl/masters-degrees/master-teaching#:~:text=An%20appropriate%20honours%20bachelor's%20degree,SGS%20calendar%20for%20more%20details" TargetMode="Externa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hyperlink" Target="https://www.oise.utoronto.ca/ctl/masters-degrees/master-teaching#:~:text=An%20appropriate%20honours%20bachelor's%20degree,SGS%20calendar%20for%20more%20details" TargetMode="Externa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hyperlink" Target="https://www.oise.utoronto.ca/ctl/masters-degrees/master-teaching#:~:text=An%20appropriate%20honours%20bachelor's%20degree,SGS%20calendar%20for%20more%20details" TargetMode="Externa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hyperlink" Target="https://www.oise.utoronto.ca/ctl/masters-degrees/master-teaching#:~:text=An%20appropriate%20honours%20bachelor's%20degree,SGS%20calendar%20for%20more%20details" TargetMode="Externa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hyperlink" Target="https://www.oise.utoronto.ca/ctl/masters-degrees/master-teaching/juniorintermediate-teaching-subject-prerequisites" TargetMode="Externa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hyperlink" Target="https://www.oise.utoronto.ca/ctl/masters-degrees/master-teaching/intermediatesenior-teaching-subject-prerequisites" TargetMode="Externa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hyperlink" Target="https://www.oise.utoronto.ca/registrar-students/admissions/deadlines-closing-dates" TargetMode="Externa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hyperlink" Target="https://www.yorku.ca/colleges/bethune/writing/?gad_source=1&amp;gclid=Cj0KCQjw6oi4BhD1ARIsAL6pox3Z7JSFY49ycj0Cjs1s0rZOvepC6TPkQ88dl2KYqMy4A7IQQOCUHeIaAs3fEALw_wcB&amp;gclsrc=aw.ds"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2.png"/><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16.gif"/><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1.xml"/><Relationship Id="rId5" Type="http://schemas.openxmlformats.org/officeDocument/2006/relationships/hyperlink" Target="mailto:BCMENTOR@YORKU.CA"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682075" y="924800"/>
            <a:ext cx="7744800" cy="2676900"/>
          </a:xfrm>
          <a:prstGeom prst="rect">
            <a:avLst/>
          </a:prstGeom>
          <a:solidFill>
            <a:srgbClr val="728AB9"/>
          </a:solidFill>
          <a:ln w="76200" cap="flat" cmpd="sng">
            <a:solidFill>
              <a:srgbClr val="FDED7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 name="Google Shape;55;p13"/>
          <p:cNvSpPr txBox="1"/>
          <p:nvPr/>
        </p:nvSpPr>
        <p:spPr>
          <a:xfrm>
            <a:off x="782125" y="1194800"/>
            <a:ext cx="7544700" cy="17688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000" b="1" dirty="0">
                <a:solidFill>
                  <a:schemeClr val="lt1"/>
                </a:solidFill>
                <a:latin typeface="IBM Plex Sans"/>
                <a:ea typeface="IBM Plex Sans"/>
                <a:cs typeface="IBM Plex Sans"/>
                <a:sym typeface="IBM Plex Sans"/>
              </a:rPr>
              <a:t>How to Get Into Teacher’s College</a:t>
            </a:r>
            <a:endParaRPr lang="en-CA" sz="4000" dirty="0">
              <a:solidFill>
                <a:schemeClr val="lt1"/>
              </a:solidFill>
              <a:latin typeface="IBM Plex Sans"/>
              <a:ea typeface="IBM Plex Sans"/>
              <a:cs typeface="IBM Plex Sans"/>
              <a:sym typeface="IBM Plex Sans"/>
            </a:endParaRPr>
          </a:p>
        </p:txBody>
      </p:sp>
      <p:pic>
        <p:nvPicPr>
          <p:cNvPr id="56" name="Google Shape;56;p13"/>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57" name="Google Shape;57;p13"/>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58" name="Google Shape;58;p13"/>
          <p:cNvSpPr txBox="1"/>
          <p:nvPr/>
        </p:nvSpPr>
        <p:spPr>
          <a:xfrm>
            <a:off x="2151600" y="2811200"/>
            <a:ext cx="4840800" cy="94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CA" sz="2000" b="1">
                <a:solidFill>
                  <a:srgbClr val="FF744B"/>
                </a:solidFill>
                <a:highlight>
                  <a:srgbClr val="FF744B"/>
                </a:highlight>
                <a:latin typeface="Pangolin"/>
                <a:ea typeface="Pangolin"/>
                <a:cs typeface="Pangolin"/>
                <a:sym typeface="Pangolin"/>
              </a:rPr>
              <a:t>___</a:t>
            </a:r>
            <a:r>
              <a:rPr lang="en-CA" sz="2000" b="1">
                <a:solidFill>
                  <a:schemeClr val="lt1"/>
                </a:solidFill>
                <a:highlight>
                  <a:srgbClr val="FF744B"/>
                </a:highlight>
                <a:latin typeface="Pangolin"/>
                <a:ea typeface="Pangolin"/>
                <a:cs typeface="Pangolin"/>
                <a:sym typeface="Pangolin"/>
              </a:rPr>
              <a:t>Bethune SOS Seminar</a:t>
            </a:r>
            <a:r>
              <a:rPr lang="en-CA" sz="2000" b="1">
                <a:solidFill>
                  <a:srgbClr val="FF744B"/>
                </a:solidFill>
                <a:highlight>
                  <a:srgbClr val="FF744B"/>
                </a:highlight>
                <a:latin typeface="Pangolin"/>
                <a:ea typeface="Pangolin"/>
                <a:cs typeface="Pangolin"/>
                <a:sym typeface="Pangolin"/>
              </a:rPr>
              <a:t>___</a:t>
            </a:r>
            <a:endParaRPr sz="2000" b="1">
              <a:solidFill>
                <a:srgbClr val="FF744B"/>
              </a:solidFill>
              <a:highlight>
                <a:srgbClr val="FF744B"/>
              </a:highlight>
              <a:latin typeface="Pangolin"/>
              <a:ea typeface="Pangolin"/>
              <a:cs typeface="Pangolin"/>
              <a:sym typeface="Pangolin"/>
            </a:endParaRPr>
          </a:p>
          <a:p>
            <a:pPr marL="0" lvl="0" indent="0" algn="ctr" rtl="0">
              <a:spcBef>
                <a:spcPts val="0"/>
              </a:spcBef>
              <a:spcAft>
                <a:spcPts val="0"/>
              </a:spcAft>
              <a:buNone/>
            </a:pPr>
            <a:endParaRPr sz="1800">
              <a:solidFill>
                <a:schemeClr val="dk2"/>
              </a:solidFill>
              <a:latin typeface="IBM Plex Sans"/>
              <a:ea typeface="IBM Plex Sans"/>
              <a:cs typeface="IBM Plex Sans"/>
              <a:sym typeface="IBM Plex Sans"/>
            </a:endParaRPr>
          </a:p>
        </p:txBody>
      </p:sp>
      <p:sp>
        <p:nvSpPr>
          <p:cNvPr id="59" name="Google Shape;59;p13"/>
          <p:cNvSpPr txBox="1"/>
          <p:nvPr/>
        </p:nvSpPr>
        <p:spPr>
          <a:xfrm>
            <a:off x="595173" y="3468100"/>
            <a:ext cx="8548827" cy="153885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dirty="0">
              <a:solidFill>
                <a:schemeClr val="dk2"/>
              </a:solidFill>
              <a:latin typeface="IBM Plex Sans"/>
              <a:ea typeface="IBM Plex Sans"/>
              <a:cs typeface="IBM Plex Sans"/>
              <a:sym typeface="IBM Plex Sans"/>
            </a:endParaRPr>
          </a:p>
          <a:p>
            <a:pPr marL="0" lvl="0" indent="0" algn="l" rtl="0">
              <a:spcBef>
                <a:spcPts val="0"/>
              </a:spcBef>
              <a:spcAft>
                <a:spcPts val="0"/>
              </a:spcAft>
              <a:buNone/>
            </a:pPr>
            <a:r>
              <a:rPr lang="en-CA" sz="1800" dirty="0">
                <a:solidFill>
                  <a:schemeClr val="dk2"/>
                </a:solidFill>
                <a:latin typeface="IBM Plex Sans"/>
                <a:ea typeface="IBM Plex Sans"/>
                <a:cs typeface="IBM Plex Sans"/>
                <a:sym typeface="IBM Plex Sans"/>
              </a:rPr>
              <a:t>Presenters: Richard, </a:t>
            </a:r>
            <a:r>
              <a:rPr lang="en-CA" sz="1800" dirty="0" err="1">
                <a:solidFill>
                  <a:schemeClr val="dk2"/>
                </a:solidFill>
                <a:latin typeface="IBM Plex Sans"/>
                <a:ea typeface="IBM Plex Sans"/>
                <a:cs typeface="IBM Plex Sans"/>
                <a:sym typeface="IBM Plex Sans"/>
              </a:rPr>
              <a:t>Parmeet</a:t>
            </a:r>
            <a:r>
              <a:rPr lang="en-CA" sz="1800" dirty="0">
                <a:solidFill>
                  <a:schemeClr val="dk2"/>
                </a:solidFill>
                <a:latin typeface="IBM Plex Sans"/>
                <a:ea typeface="IBM Plex Sans"/>
                <a:cs typeface="IBM Plex Sans"/>
                <a:sym typeface="IBM Plex Sans"/>
              </a:rPr>
              <a:t>, Kason</a:t>
            </a:r>
            <a:endParaRPr sz="1800" dirty="0">
              <a:solidFill>
                <a:schemeClr val="dk2"/>
              </a:solidFill>
              <a:latin typeface="IBM Plex Sans"/>
              <a:ea typeface="IBM Plex Sans"/>
              <a:cs typeface="IBM Plex Sans"/>
              <a:sym typeface="IBM Plex Sans"/>
            </a:endParaRPr>
          </a:p>
          <a:p>
            <a:pPr marL="0" lvl="0" indent="0" algn="l" rtl="0">
              <a:spcBef>
                <a:spcPts val="0"/>
              </a:spcBef>
              <a:spcAft>
                <a:spcPts val="0"/>
              </a:spcAft>
              <a:buNone/>
            </a:pPr>
            <a:r>
              <a:rPr lang="en-CA" sz="1800" dirty="0">
                <a:solidFill>
                  <a:schemeClr val="dk2"/>
                </a:solidFill>
                <a:latin typeface="IBM Plex Sans"/>
                <a:ea typeface="IBM Plex Sans"/>
                <a:cs typeface="IBM Plex Sans"/>
                <a:sym typeface="IBM Plex Sans"/>
              </a:rPr>
              <a:t>Date: Wednesday, October 23</a:t>
            </a:r>
            <a:r>
              <a:rPr lang="en-CA" sz="1800" baseline="30000" dirty="0">
                <a:solidFill>
                  <a:schemeClr val="dk2"/>
                </a:solidFill>
                <a:latin typeface="IBM Plex Sans"/>
                <a:ea typeface="IBM Plex Sans"/>
                <a:cs typeface="IBM Plex Sans"/>
                <a:sym typeface="IBM Plex Sans"/>
              </a:rPr>
              <a:t>rd</a:t>
            </a:r>
            <a:r>
              <a:rPr lang="en-CA" sz="1800" dirty="0">
                <a:solidFill>
                  <a:schemeClr val="dk2"/>
                </a:solidFill>
                <a:latin typeface="IBM Plex Sans"/>
                <a:ea typeface="IBM Plex Sans"/>
                <a:cs typeface="IBM Plex Sans"/>
                <a:sym typeface="IBM Plex Sans"/>
              </a:rPr>
              <a:t>  2024</a:t>
            </a:r>
            <a:endParaRPr sz="1800" dirty="0">
              <a:solidFill>
                <a:schemeClr val="dk2"/>
              </a:solidFill>
              <a:latin typeface="IBM Plex Sans"/>
              <a:ea typeface="IBM Plex Sans"/>
              <a:cs typeface="IBM Plex Sans"/>
              <a:sym typeface="IBM Plex Sans"/>
            </a:endParaRPr>
          </a:p>
          <a:p>
            <a:pPr marL="0" lvl="0" indent="0" algn="l" rtl="0">
              <a:spcBef>
                <a:spcPts val="0"/>
              </a:spcBef>
              <a:spcAft>
                <a:spcPts val="0"/>
              </a:spcAft>
              <a:buNone/>
            </a:pPr>
            <a:endParaRPr dirty="0">
              <a:solidFill>
                <a:schemeClr val="dk2"/>
              </a:solidFill>
              <a:latin typeface="IBM Plex Sans"/>
              <a:ea typeface="IBM Plex Sans"/>
              <a:cs typeface="IBM Plex Sans"/>
              <a:sym typeface="IBM Plex Sans"/>
            </a:endParaRPr>
          </a:p>
          <a:p>
            <a:pPr marL="171450" lvl="0" indent="-171450" algn="l" rtl="0">
              <a:spcBef>
                <a:spcPts val="0"/>
              </a:spcBef>
              <a:spcAft>
                <a:spcPts val="0"/>
              </a:spcAft>
              <a:buFont typeface="Arial" panose="020B0604020202020204" pitchFamily="34" charset="0"/>
              <a:buChar char="•"/>
            </a:pPr>
            <a:r>
              <a:rPr lang="en-CA" sz="1000" dirty="0">
                <a:solidFill>
                  <a:schemeClr val="dk2"/>
                </a:solidFill>
                <a:latin typeface="IBM Plex Sans"/>
                <a:ea typeface="IBM Plex Sans"/>
                <a:cs typeface="IBM Plex Sans"/>
                <a:sym typeface="IBM Plex Sans"/>
              </a:rPr>
              <a:t>Note: This presentation contains hyperlinks to websites. The presentation will be posted online under the Bethune College Workshops webpage: </a:t>
            </a:r>
            <a:r>
              <a:rPr lang="en-CA" sz="1000" dirty="0">
                <a:solidFill>
                  <a:schemeClr val="dk2"/>
                </a:solidFill>
                <a:latin typeface="IBM Plex Sans"/>
                <a:ea typeface="IBM Plex Sans"/>
                <a:cs typeface="IBM Plex Sans"/>
                <a:sym typeface="IBM Plex Sans"/>
                <a:hlinkClick r:id="rId5"/>
              </a:rPr>
              <a:t>https://www.yorku.ca/colleges/bethune/events-workshops/workshops/</a:t>
            </a:r>
            <a:r>
              <a:rPr lang="en-CA" sz="1000" dirty="0">
                <a:solidFill>
                  <a:schemeClr val="dk2"/>
                </a:solidFill>
                <a:latin typeface="IBM Plex Sans"/>
                <a:ea typeface="IBM Plex Sans"/>
                <a:cs typeface="IBM Plex Sans"/>
                <a:sym typeface="IBM Plex Sans"/>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p:nvPr/>
        </p:nvSpPr>
        <p:spPr>
          <a:xfrm>
            <a:off x="782125" y="1194800"/>
            <a:ext cx="7544700" cy="17688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a:solidFill>
                  <a:srgbClr val="728AB9"/>
                </a:solidFill>
                <a:latin typeface="IBM Plex Sans"/>
                <a:ea typeface="IBM Plex Sans"/>
                <a:cs typeface="IBM Plex Sans"/>
                <a:sym typeface="IBM Plex Sans"/>
              </a:rPr>
              <a:t>MEET OUR MENTORS</a:t>
            </a:r>
            <a:endParaRPr sz="4500">
              <a:solidFill>
                <a:srgbClr val="728AB9"/>
              </a:solidFill>
              <a:latin typeface="IBM Plex Sans"/>
              <a:ea typeface="IBM Plex Sans"/>
              <a:cs typeface="IBM Plex Sans"/>
              <a:sym typeface="IBM Plex Sans"/>
            </a:endParaRPr>
          </a:p>
        </p:txBody>
      </p:sp>
      <p:pic>
        <p:nvPicPr>
          <p:cNvPr id="65" name="Google Shape;65;p14"/>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66" name="Google Shape;66;p14"/>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67" name="Google Shape;67;p14"/>
          <p:cNvSpPr txBox="1"/>
          <p:nvPr/>
        </p:nvSpPr>
        <p:spPr>
          <a:xfrm>
            <a:off x="391062" y="2364611"/>
            <a:ext cx="8083494" cy="897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CA" sz="2000" b="1" dirty="0">
                <a:solidFill>
                  <a:srgbClr val="1C4587"/>
                </a:solidFill>
                <a:latin typeface="IBM Plex Sans"/>
                <a:ea typeface="IBM Plex Sans"/>
                <a:cs typeface="IBM Plex Sans"/>
                <a:sym typeface="IBM Plex Sans"/>
              </a:rPr>
              <a:t>Richard H.</a:t>
            </a:r>
          </a:p>
          <a:p>
            <a:pPr marL="0" lvl="0" indent="0" algn="ctr" rtl="0">
              <a:spcBef>
                <a:spcPts val="0"/>
              </a:spcBef>
              <a:spcAft>
                <a:spcPts val="0"/>
              </a:spcAft>
              <a:buNone/>
            </a:pPr>
            <a:r>
              <a:rPr lang="en-CA" sz="2000" b="1" dirty="0" err="1">
                <a:solidFill>
                  <a:srgbClr val="1C4587"/>
                </a:solidFill>
                <a:latin typeface="IBM Plex Sans"/>
                <a:ea typeface="IBM Plex Sans"/>
                <a:cs typeface="IBM Plex Sans"/>
                <a:sym typeface="IBM Plex Sans"/>
              </a:rPr>
              <a:t>Parmeet</a:t>
            </a:r>
            <a:r>
              <a:rPr lang="en-CA" sz="2000" b="1" dirty="0">
                <a:solidFill>
                  <a:srgbClr val="1C4587"/>
                </a:solidFill>
                <a:latin typeface="IBM Plex Sans"/>
                <a:ea typeface="IBM Plex Sans"/>
                <a:cs typeface="IBM Plex Sans"/>
                <a:sym typeface="IBM Plex Sans"/>
              </a:rPr>
              <a:t> D.</a:t>
            </a:r>
          </a:p>
          <a:p>
            <a:pPr marL="0" lvl="0" indent="0" algn="ctr" rtl="0">
              <a:spcBef>
                <a:spcPts val="0"/>
              </a:spcBef>
              <a:spcAft>
                <a:spcPts val="0"/>
              </a:spcAft>
              <a:buNone/>
            </a:pPr>
            <a:r>
              <a:rPr lang="en-CA" sz="2000" b="1" dirty="0">
                <a:solidFill>
                  <a:srgbClr val="1C4587"/>
                </a:solidFill>
                <a:latin typeface="IBM Plex Sans"/>
                <a:ea typeface="IBM Plex Sans"/>
                <a:cs typeface="IBM Plex Sans"/>
                <a:sym typeface="IBM Plex Sans"/>
              </a:rPr>
              <a:t>Kason N.</a:t>
            </a:r>
            <a:endParaRPr sz="2000" b="1" dirty="0">
              <a:solidFill>
                <a:srgbClr val="1C4587"/>
              </a:solidFill>
              <a:latin typeface="IBM Plex Sans"/>
              <a:ea typeface="IBM Plex Sans"/>
              <a:cs typeface="IBM Plex Sans"/>
              <a:sym typeface="IBM Plex Sans"/>
            </a:endParaRPr>
          </a:p>
          <a:p>
            <a:pPr marL="0" lvl="0" indent="0" algn="ctr" rtl="0">
              <a:spcBef>
                <a:spcPts val="0"/>
              </a:spcBef>
              <a:spcAft>
                <a:spcPts val="0"/>
              </a:spcAft>
              <a:buNone/>
            </a:pPr>
            <a:endParaRPr sz="1800" dirty="0">
              <a:solidFill>
                <a:schemeClr val="dk2"/>
              </a:solidFill>
              <a:latin typeface="IBM Plex Sans"/>
              <a:ea typeface="IBM Plex Sans"/>
              <a:cs typeface="IBM Plex Sans"/>
              <a:sym typeface="IBM Plex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Overview</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698" y="1300166"/>
            <a:ext cx="5211278" cy="3523625"/>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Researching programs</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Teaching Pathway</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Consecutive VS. Concurrent</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Teaching Levels and </a:t>
            </a:r>
            <a:r>
              <a:rPr lang="en-CA" b="1" dirty="0" err="1">
                <a:latin typeface="IBM Plex Sans"/>
                <a:ea typeface="IBM Plex Sans"/>
                <a:cs typeface="IBM Plex Sans"/>
                <a:sym typeface="IBM Plex Sans"/>
              </a:rPr>
              <a:t>Teachables</a:t>
            </a:r>
            <a:endParaRPr lang="en-CA" b="1" dirty="0">
              <a:latin typeface="IBM Plex Sans"/>
              <a:ea typeface="IBM Plex Sans"/>
              <a:cs typeface="IBM Plex Sans"/>
              <a:sym typeface="IBM Plex Sans"/>
            </a:endParaRPr>
          </a:p>
          <a:p>
            <a:pPr>
              <a:buFont typeface="IBM Plex Sans"/>
              <a:buChar char="●"/>
            </a:pPr>
            <a:r>
              <a:rPr lang="en-CA" b="1" dirty="0">
                <a:latin typeface="IBM Plex Sans"/>
                <a:ea typeface="IBM Plex Sans"/>
                <a:cs typeface="IBM Plex Sans"/>
                <a:sym typeface="IBM Plex Sans"/>
              </a:rPr>
              <a:t>Ontario Schools offering Teacher’s Education + School-Specific Requirements</a:t>
            </a:r>
          </a:p>
          <a:p>
            <a:pPr lvl="1">
              <a:buFont typeface="IBM Plex Sans"/>
              <a:buChar char="●"/>
            </a:pPr>
            <a:r>
              <a:rPr lang="en-CA" b="1" dirty="0">
                <a:solidFill>
                  <a:srgbClr val="595959"/>
                </a:solidFill>
                <a:latin typeface="IBM Plex Sans"/>
                <a:ea typeface="IBM Plex Sans"/>
                <a:cs typeface="IBM Plex Sans"/>
                <a:sym typeface="IBM Plex Sans"/>
              </a:rPr>
              <a:t>York University</a:t>
            </a:r>
          </a:p>
          <a:p>
            <a:pPr lvl="1">
              <a:buFont typeface="IBM Plex Sans"/>
              <a:buChar char="●"/>
            </a:pPr>
            <a:r>
              <a:rPr lang="en-CA" b="1" dirty="0">
                <a:solidFill>
                  <a:srgbClr val="595959"/>
                </a:solidFill>
                <a:latin typeface="IBM Plex Sans"/>
                <a:ea typeface="IBM Plex Sans"/>
                <a:cs typeface="IBM Plex Sans"/>
                <a:sym typeface="IBM Plex Sans"/>
              </a:rPr>
              <a:t>Western</a:t>
            </a:r>
          </a:p>
          <a:p>
            <a:pPr lvl="1">
              <a:buFont typeface="IBM Plex Sans"/>
              <a:buChar char="●"/>
            </a:pPr>
            <a:r>
              <a:rPr lang="en-CA" b="1" dirty="0">
                <a:solidFill>
                  <a:srgbClr val="595959"/>
                </a:solidFill>
                <a:latin typeface="IBM Plex Sans"/>
                <a:ea typeface="IBM Plex Sans"/>
                <a:cs typeface="IBM Plex Sans"/>
                <a:sym typeface="IBM Plex Sans"/>
              </a:rPr>
              <a:t>Brock</a:t>
            </a:r>
          </a:p>
          <a:p>
            <a:pPr lvl="1">
              <a:buFont typeface="IBM Plex Sans"/>
              <a:buChar char="●"/>
            </a:pPr>
            <a:r>
              <a:rPr lang="en-CA" b="1" dirty="0">
                <a:solidFill>
                  <a:srgbClr val="595959"/>
                </a:solidFill>
                <a:latin typeface="IBM Plex Sans"/>
                <a:ea typeface="IBM Plex Sans"/>
                <a:cs typeface="IBM Plex Sans"/>
                <a:sym typeface="IBM Plex Sans"/>
              </a:rPr>
              <a:t>OISE (UofT) – Master’s VS. Bachelor’s</a:t>
            </a:r>
            <a:endParaRPr kumimoji="0" lang="en-CA" b="1" i="0" u="none" strike="noStrike" kern="0" cap="none" spc="0" normalizeH="0" baseline="0" noProof="0" dirty="0">
              <a:ln>
                <a:noFill/>
              </a:ln>
              <a:solidFill>
                <a:srgbClr val="595959"/>
              </a:solidFill>
              <a:effectLst/>
              <a:uLnTx/>
              <a:uFillTx/>
              <a:latin typeface="IBM Plex Sans"/>
              <a:ea typeface="IBM Plex Sans"/>
              <a:cs typeface="IBM Plex Sans"/>
              <a:sym typeface="IBM Plex Sans"/>
            </a:endParaRPr>
          </a:p>
          <a:p>
            <a:pPr>
              <a:buFont typeface="IBM Plex Sans"/>
              <a:buChar char="●"/>
            </a:pPr>
            <a:r>
              <a:rPr kumimoji="0" lang="en-CA" b="1" i="0" u="none" strike="noStrike" kern="0" cap="none" spc="0" normalizeH="0" baseline="0" noProof="0" dirty="0">
                <a:ln>
                  <a:noFill/>
                </a:ln>
                <a:solidFill>
                  <a:srgbClr val="595959"/>
                </a:solidFill>
                <a:effectLst/>
                <a:uLnTx/>
                <a:uFillTx/>
                <a:latin typeface="IBM Plex Sans"/>
                <a:ea typeface="IBM Plex Sans"/>
                <a:cs typeface="IBM Plex Sans"/>
                <a:sym typeface="IBM Plex Sans"/>
              </a:rPr>
              <a:t>Summary</a:t>
            </a:r>
          </a:p>
          <a:p>
            <a:pPr marL="457200" marR="0" lvl="0" indent="-342900" algn="l" defTabSz="914400" rtl="0" eaLnBrk="1" fontAlgn="auto" latinLnBrk="0" hangingPunct="1">
              <a:lnSpc>
                <a:spcPct val="115000"/>
              </a:lnSpc>
              <a:spcBef>
                <a:spcPts val="0"/>
              </a:spcBef>
              <a:spcAft>
                <a:spcPts val="0"/>
              </a:spcAft>
              <a:buClr>
                <a:srgbClr val="595959"/>
              </a:buClr>
              <a:buSzPts val="1800"/>
              <a:buFont typeface="IBM Plex Sans"/>
              <a:buChar char="●"/>
              <a:tabLst/>
              <a:defRPr/>
            </a:pPr>
            <a:r>
              <a:rPr lang="en-CA" b="1" dirty="0">
                <a:solidFill>
                  <a:srgbClr val="595959"/>
                </a:solidFill>
                <a:latin typeface="IBM Plex Sans"/>
                <a:ea typeface="IBM Plex Sans"/>
                <a:cs typeface="IBM Plex Sans"/>
                <a:sym typeface="IBM Plex Sans"/>
              </a:rPr>
              <a:t>Q&amp;A</a:t>
            </a:r>
            <a:endParaRPr kumimoji="0" lang="en-CA" b="1" i="0" u="none" strike="noStrike" kern="0" cap="none" spc="0" normalizeH="0" baseline="0" noProof="0" dirty="0">
              <a:ln>
                <a:noFill/>
              </a:ln>
              <a:solidFill>
                <a:srgbClr val="595959"/>
              </a:solidFill>
              <a:effectLst/>
              <a:uLnTx/>
              <a:uFillTx/>
              <a:latin typeface="IBM Plex Sans"/>
              <a:ea typeface="IBM Plex Sans"/>
              <a:cs typeface="IBM Plex Sans"/>
              <a:sym typeface="IBM Plex Sans"/>
            </a:endParaRPr>
          </a:p>
          <a:p>
            <a:pPr lvl="1" indent="-342900">
              <a:buSzPts val="1800"/>
              <a:buFont typeface="IBM Plex Sans"/>
              <a:buChar char="●"/>
            </a:pPr>
            <a:endParaRPr lang="en-CA" sz="1600" dirty="0">
              <a:latin typeface="IBM Plex Sans"/>
              <a:ea typeface="IBM Plex Sans"/>
              <a:cs typeface="IBM Plex Sans"/>
              <a:sym typeface="IBM Plex Sans"/>
            </a:endParaRPr>
          </a:p>
          <a:p>
            <a:pPr lvl="1" indent="-342900">
              <a:buSzPts val="1800"/>
              <a:buFont typeface="IBM Plex Sans"/>
              <a:buChar char="●"/>
            </a:pPr>
            <a:endParaRPr lang="en-CA" sz="1600" dirty="0">
              <a:latin typeface="IBM Plex Sans"/>
              <a:ea typeface="IBM Plex Sans"/>
              <a:cs typeface="IBM Plex Sans"/>
              <a:sym typeface="IBM Plex Sans"/>
            </a:endParaRP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1026" name="Picture 2" descr="Woman Teacher is at the Blackboard - Free vector clipart images on  creazilla.com">
            <a:extLst>
              <a:ext uri="{FF2B5EF4-FFF2-40B4-BE49-F238E27FC236}">
                <a16:creationId xmlns:a16="http://schemas.microsoft.com/office/drawing/2014/main" id="{C929420B-ED27-FDC2-2821-6DDF10445F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78424" y="1786532"/>
            <a:ext cx="3054096" cy="22448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Disclaimer</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699" y="1368067"/>
            <a:ext cx="8520599" cy="3416400"/>
          </a:xfrm>
          <a:prstGeom prst="rect">
            <a:avLst/>
          </a:prstGeom>
        </p:spPr>
        <p:txBody>
          <a:bodyPr spcFirstLastPara="1" wrap="square" lIns="91425" tIns="91425" rIns="91425" bIns="91425" anchor="t" anchorCtr="0">
            <a:normAutofit lnSpcReduction="10000"/>
          </a:bodyPr>
          <a:lstStyle/>
          <a:p>
            <a:pPr marL="114300" lvl="0" indent="0" algn="ctr" rtl="0">
              <a:spcBef>
                <a:spcPts val="0"/>
              </a:spcBef>
              <a:spcAft>
                <a:spcPts val="0"/>
              </a:spcAft>
              <a:buSzPts val="1800"/>
              <a:buNone/>
            </a:pPr>
            <a:r>
              <a:rPr lang="en-CA" sz="2000" i="1" dirty="0">
                <a:latin typeface="IBM Plex Sans"/>
                <a:ea typeface="IBM Plex Sans"/>
                <a:cs typeface="IBM Plex Sans"/>
                <a:sym typeface="IBM Plex Sans"/>
              </a:rPr>
              <a:t>The information provided in this seminar gives some background information about Teacher’s College . This is based on information provided by the websites of these programs. </a:t>
            </a:r>
            <a:r>
              <a:rPr lang="en-CA" sz="2000" i="1" dirty="0">
                <a:solidFill>
                  <a:srgbClr val="C00000"/>
                </a:solidFill>
                <a:latin typeface="IBM Plex Sans"/>
                <a:ea typeface="IBM Plex Sans"/>
                <a:cs typeface="IBM Plex Sans"/>
                <a:sym typeface="IBM Plex Sans"/>
              </a:rPr>
              <a:t>Any experiences  given by the presenters or guest speaker may not reflect experiences shared by others. </a:t>
            </a:r>
            <a:r>
              <a:rPr lang="en-CA" sz="2000" i="1" dirty="0">
                <a:latin typeface="IBM Plex Sans"/>
                <a:ea typeface="IBM Plex Sans"/>
                <a:cs typeface="IBM Plex Sans"/>
                <a:sym typeface="IBM Plex Sans"/>
              </a:rPr>
              <a:t>They are here to deliver the presentation, answer any questions, and provide support.</a:t>
            </a:r>
          </a:p>
          <a:p>
            <a:pPr marL="114300" lvl="0" indent="0" algn="ctr" rtl="0">
              <a:spcBef>
                <a:spcPts val="0"/>
              </a:spcBef>
              <a:spcAft>
                <a:spcPts val="0"/>
              </a:spcAft>
              <a:buSzPts val="1800"/>
              <a:buNone/>
            </a:pPr>
            <a:endParaRPr lang="en-CA" sz="2000" i="1" dirty="0">
              <a:latin typeface="IBM Plex Sans"/>
              <a:ea typeface="IBM Plex Sans"/>
              <a:cs typeface="IBM Plex Sans"/>
              <a:sym typeface="IBM Plex Sans"/>
            </a:endParaRPr>
          </a:p>
          <a:p>
            <a:pPr marL="114300" lvl="0" indent="0" algn="ctr" rtl="0">
              <a:spcBef>
                <a:spcPts val="0"/>
              </a:spcBef>
              <a:spcAft>
                <a:spcPts val="0"/>
              </a:spcAft>
              <a:buSzPts val="1800"/>
              <a:buNone/>
            </a:pPr>
            <a:r>
              <a:rPr lang="en-CA" sz="2000" i="1" dirty="0">
                <a:latin typeface="IBM Plex Sans"/>
                <a:ea typeface="IBM Plex Sans"/>
                <a:cs typeface="IBM Plex Sans"/>
                <a:sym typeface="IBM Plex Sans"/>
              </a:rPr>
              <a:t>We do our best to provide you the most updated information. Please ensure you obtain the latest information by conducting your own research.</a:t>
            </a:r>
            <a:endParaRPr sz="2000" i="1" dirty="0">
              <a:latin typeface="IBM Plex Sans"/>
              <a:ea typeface="IBM Plex Sans"/>
              <a:cs typeface="IBM Plex Sans"/>
              <a:sym typeface="IBM Plex Sans"/>
            </a:endParaRP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1585340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Start your Research</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700" y="1368067"/>
            <a:ext cx="8520599" cy="3416400"/>
          </a:xfrm>
          <a:prstGeom prst="rect">
            <a:avLst/>
          </a:prstGeom>
        </p:spPr>
        <p:txBody>
          <a:bodyPr spcFirstLastPara="1" wrap="square" lIns="91425" tIns="91425" rIns="91425" bIns="91425" anchor="t" anchorCtr="0">
            <a:normAutofit/>
          </a:bodyPr>
          <a:lstStyle/>
          <a:p>
            <a:r>
              <a:rPr lang="en-CA" sz="1600" dirty="0">
                <a:latin typeface="IBM Plex Sans"/>
                <a:ea typeface="IBM Plex Sans"/>
                <a:cs typeface="IBM Plex Sans"/>
                <a:sym typeface="IBM Plex Sans"/>
              </a:rPr>
              <a:t>If you are considering Teacher’s College, you should first look into the profession, schooling, requirements </a:t>
            </a:r>
            <a:r>
              <a:rPr lang="en-CA" sz="1600" dirty="0" err="1">
                <a:latin typeface="IBM Plex Sans"/>
                <a:ea typeface="IBM Plex Sans"/>
                <a:cs typeface="IBM Plex Sans"/>
                <a:sym typeface="IBM Plex Sans"/>
              </a:rPr>
              <a:t>etc</a:t>
            </a:r>
            <a:r>
              <a:rPr lang="en-CA" sz="1600" dirty="0">
                <a:latin typeface="IBM Plex Sans"/>
                <a:ea typeface="IBM Plex Sans"/>
                <a:cs typeface="IBM Plex Sans"/>
                <a:sym typeface="IBM Plex Sans"/>
              </a:rPr>
              <a:t>… by doing your research!</a:t>
            </a:r>
          </a:p>
          <a:p>
            <a:endParaRPr lang="en-CA" sz="1600" b="1" dirty="0">
              <a:latin typeface="IBM Plex Sans"/>
              <a:ea typeface="IBM Plex Sans"/>
              <a:cs typeface="IBM Plex Sans"/>
              <a:sym typeface="IBM Plex Sans"/>
            </a:endParaRPr>
          </a:p>
          <a:p>
            <a:pPr marL="114300" indent="0">
              <a:buNone/>
            </a:pPr>
            <a:r>
              <a:rPr lang="en-CA" sz="1600" b="1" dirty="0">
                <a:latin typeface="IBM Plex Sans"/>
                <a:ea typeface="IBM Plex Sans"/>
                <a:cs typeface="IBM Plex Sans"/>
                <a:sym typeface="IBM Plex Sans"/>
              </a:rPr>
              <a:t>Some good places to start to start include:</a:t>
            </a:r>
          </a:p>
          <a:p>
            <a:r>
              <a:rPr lang="en-CA" sz="1600" b="1" dirty="0">
                <a:latin typeface="IBM Plex Sans"/>
                <a:ea typeface="IBM Plex Sans"/>
                <a:cs typeface="IBM Plex Sans"/>
                <a:sym typeface="IBM Plex Sans"/>
              </a:rPr>
              <a:t>Ontario College of Teachers site</a:t>
            </a:r>
          </a:p>
          <a:p>
            <a:pPr lvl="1"/>
            <a:r>
              <a:rPr lang="en-CA" sz="1200" dirty="0">
                <a:latin typeface="IBM Plex Sans"/>
                <a:ea typeface="IBM Plex Sans"/>
                <a:cs typeface="IBM Plex Sans"/>
                <a:sym typeface="IBM Plex Sans"/>
                <a:hlinkClick r:id="rId3"/>
              </a:rPr>
              <a:t>https://www.oct.ca/becoming-a-teacher/requirements</a:t>
            </a:r>
            <a:endParaRPr lang="en-CA" sz="1200" dirty="0">
              <a:latin typeface="IBM Plex Sans"/>
              <a:ea typeface="IBM Plex Sans"/>
              <a:cs typeface="IBM Plex Sans"/>
              <a:sym typeface="IBM Plex Sans"/>
            </a:endParaRPr>
          </a:p>
          <a:p>
            <a:r>
              <a:rPr lang="en-CA" sz="1600" b="1" dirty="0">
                <a:latin typeface="IBM Plex Sans"/>
                <a:ea typeface="IBM Plex Sans"/>
                <a:cs typeface="IBM Plex Sans"/>
                <a:sym typeface="IBM Plex Sans"/>
              </a:rPr>
              <a:t>OUAC TEAS (Ontario Universities’ Application Centre Teacher Application Service)</a:t>
            </a:r>
          </a:p>
          <a:p>
            <a:pPr lvl="1"/>
            <a:r>
              <a:rPr lang="en-CA" sz="1200" dirty="0">
                <a:latin typeface="IBM Plex Sans"/>
                <a:ea typeface="IBM Plex Sans"/>
                <a:cs typeface="IBM Plex Sans"/>
                <a:sym typeface="IBM Plex Sans"/>
                <a:hlinkClick r:id="rId4"/>
              </a:rPr>
              <a:t>https://www.ouac.on.ca/guide/teas-guide/</a:t>
            </a:r>
            <a:endParaRPr lang="en-CA" sz="1200" dirty="0">
              <a:latin typeface="IBM Plex Sans"/>
              <a:ea typeface="IBM Plex Sans"/>
              <a:cs typeface="IBM Plex Sans"/>
              <a:sym typeface="IBM Plex Sans"/>
            </a:endParaRPr>
          </a:p>
          <a:p>
            <a:r>
              <a:rPr lang="en-CA" sz="1600" b="1" dirty="0">
                <a:latin typeface="IBM Plex Sans"/>
                <a:ea typeface="IBM Plex Sans"/>
                <a:cs typeface="IBM Plex Sans"/>
                <a:sym typeface="IBM Plex Sans"/>
              </a:rPr>
              <a:t>School specific sites</a:t>
            </a:r>
          </a:p>
          <a:p>
            <a:pPr lvl="1"/>
            <a:r>
              <a:rPr lang="en-CA" sz="1200" b="1" dirty="0">
                <a:latin typeface="IBM Plex Sans"/>
                <a:ea typeface="IBM Plex Sans"/>
                <a:cs typeface="IBM Plex Sans"/>
                <a:sym typeface="IBM Plex Sans"/>
              </a:rPr>
              <a:t>Search up “SCHOOL NAME + teacher’s college” or “SCHOOL NAME + bachelor’s of education”</a:t>
            </a:r>
          </a:p>
          <a:p>
            <a:r>
              <a:rPr lang="en-CA" sz="1600" b="1" dirty="0">
                <a:latin typeface="IBM Plex Sans"/>
                <a:ea typeface="IBM Plex Sans"/>
                <a:cs typeface="IBM Plex Sans"/>
                <a:sym typeface="IBM Plex Sans"/>
              </a:rPr>
              <a:t>Friends, family, this seminar!</a:t>
            </a:r>
          </a:p>
          <a:p>
            <a:pPr lvl="1"/>
            <a:endParaRPr lang="en-CA" sz="1200" dirty="0">
              <a:latin typeface="IBM Plex Sans"/>
              <a:ea typeface="IBM Plex Sans"/>
              <a:cs typeface="IBM Plex Sans"/>
              <a:sym typeface="IBM Plex Sans"/>
            </a:endParaRPr>
          </a:p>
        </p:txBody>
      </p:sp>
      <p:pic>
        <p:nvPicPr>
          <p:cNvPr id="74" name="Google Shape;74;p15"/>
          <p:cNvPicPr preferRelativeResize="0"/>
          <p:nvPr/>
        </p:nvPicPr>
        <p:blipFill rotWithShape="1">
          <a:blip r:embed="rId5">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6">
            <a:alphaModFix/>
          </a:blip>
          <a:srcRect/>
          <a:stretch/>
        </p:blipFill>
        <p:spPr>
          <a:xfrm>
            <a:off x="8326782" y="-273"/>
            <a:ext cx="817218" cy="817218"/>
          </a:xfrm>
          <a:prstGeom prst="rect">
            <a:avLst/>
          </a:prstGeom>
          <a:noFill/>
          <a:ln>
            <a:noFill/>
          </a:ln>
        </p:spPr>
      </p:pic>
      <p:pic>
        <p:nvPicPr>
          <p:cNvPr id="17410" name="Picture 2" descr="Requirements | Ontario College of Teachers">
            <a:extLst>
              <a:ext uri="{FF2B5EF4-FFF2-40B4-BE49-F238E27FC236}">
                <a16:creationId xmlns:a16="http://schemas.microsoft.com/office/drawing/2014/main" id="{1B37F119-12A3-F6EB-434B-91D17C580C2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91417" y="1957879"/>
            <a:ext cx="1617277" cy="872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672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
          <a:extLst>
            <a:ext uri="{FF2B5EF4-FFF2-40B4-BE49-F238E27FC236}">
              <a16:creationId xmlns:a16="http://schemas.microsoft.com/office/drawing/2014/main" id="{1AC5DF80-E1E7-8D4D-C43E-7FC5201E41DD}"/>
            </a:ext>
          </a:extLst>
        </p:cNvPr>
        <p:cNvGrpSpPr/>
        <p:nvPr/>
      </p:nvGrpSpPr>
      <p:grpSpPr>
        <a:xfrm>
          <a:off x="0" y="0"/>
          <a:ext cx="0" cy="0"/>
          <a:chOff x="0" y="0"/>
          <a:chExt cx="0" cy="0"/>
        </a:xfrm>
      </p:grpSpPr>
      <p:sp>
        <p:nvSpPr>
          <p:cNvPr id="72" name="Google Shape;72;p15">
            <a:extLst>
              <a:ext uri="{FF2B5EF4-FFF2-40B4-BE49-F238E27FC236}">
                <a16:creationId xmlns:a16="http://schemas.microsoft.com/office/drawing/2014/main" id="{8DB8E600-D20D-23C6-E756-A5418CB76825}"/>
              </a:ext>
            </a:extLst>
          </p:cNvPr>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General Pathway</a:t>
            </a:r>
            <a:endParaRPr b="1" dirty="0">
              <a:latin typeface="IBM Plex Sans"/>
              <a:ea typeface="IBM Plex Sans"/>
              <a:cs typeface="IBM Plex Sans"/>
              <a:sym typeface="IBM Plex Sans"/>
            </a:endParaRPr>
          </a:p>
        </p:txBody>
      </p:sp>
      <p:sp>
        <p:nvSpPr>
          <p:cNvPr id="73" name="Google Shape;73;p15">
            <a:extLst>
              <a:ext uri="{FF2B5EF4-FFF2-40B4-BE49-F238E27FC236}">
                <a16:creationId xmlns:a16="http://schemas.microsoft.com/office/drawing/2014/main" id="{65C33A47-11A1-A7D5-E861-9C8844D87673}"/>
              </a:ext>
            </a:extLst>
          </p:cNvPr>
          <p:cNvSpPr txBox="1">
            <a:spLocks noGrp="1"/>
          </p:cNvSpPr>
          <p:nvPr>
            <p:ph type="body" idx="1"/>
          </p:nvPr>
        </p:nvSpPr>
        <p:spPr>
          <a:xfrm>
            <a:off x="311700" y="1368067"/>
            <a:ext cx="4606529" cy="3416400"/>
          </a:xfrm>
          <a:prstGeom prst="rect">
            <a:avLst/>
          </a:prstGeom>
        </p:spPr>
        <p:txBody>
          <a:bodyPr spcFirstLastPara="1" wrap="square" lIns="91425" tIns="91425" rIns="91425" bIns="91425" anchor="t" anchorCtr="0">
            <a:normAutofit/>
          </a:bodyPr>
          <a:lstStyle/>
          <a:p>
            <a:pPr>
              <a:buFont typeface="+mj-lt"/>
              <a:buAutoNum type="arabicPeriod"/>
            </a:pPr>
            <a:r>
              <a:rPr lang="en-CA" sz="1600" b="1" dirty="0">
                <a:latin typeface="IBM Plex Sans"/>
                <a:ea typeface="IBM Plex Sans"/>
                <a:cs typeface="IBM Plex Sans"/>
                <a:sym typeface="IBM Plex Sans"/>
              </a:rPr>
              <a:t>Undergraduate program </a:t>
            </a:r>
            <a:r>
              <a:rPr lang="en-CA" sz="1600" dirty="0">
                <a:latin typeface="IBM Plex Sans"/>
                <a:ea typeface="IBM Plex Sans"/>
                <a:cs typeface="IBM Plex Sans"/>
                <a:sym typeface="IBM Plex Sans"/>
              </a:rPr>
              <a:t>(3 or 4 years depending on specific school requirements)</a:t>
            </a:r>
            <a:endParaRPr lang="en-CA" sz="1600" dirty="0">
              <a:solidFill>
                <a:schemeClr val="accent1">
                  <a:lumMod val="50000"/>
                </a:schemeClr>
              </a:solidFill>
              <a:latin typeface="IBM Plex Sans"/>
              <a:ea typeface="IBM Plex Sans"/>
              <a:cs typeface="IBM Plex Sans"/>
              <a:sym typeface="IBM Plex Sans"/>
            </a:endParaRPr>
          </a:p>
          <a:p>
            <a:pPr>
              <a:buFont typeface="+mj-lt"/>
              <a:buAutoNum type="arabicPeriod"/>
            </a:pPr>
            <a:r>
              <a:rPr lang="en-CA" sz="1600" b="1" dirty="0">
                <a:latin typeface="IBM Plex Sans"/>
                <a:ea typeface="IBM Plex Sans"/>
                <a:cs typeface="IBM Plex Sans"/>
                <a:sym typeface="IBM Plex Sans"/>
              </a:rPr>
              <a:t>4-semester teacher education program (</a:t>
            </a:r>
            <a:r>
              <a:rPr lang="en-CA" sz="1600" b="1" dirty="0" err="1">
                <a:latin typeface="IBM Plex Sans"/>
                <a:ea typeface="IBM Plex Sans"/>
                <a:cs typeface="IBM Plex Sans"/>
                <a:sym typeface="IBM Plex Sans"/>
              </a:rPr>
              <a:t>BEd</a:t>
            </a:r>
            <a:r>
              <a:rPr lang="en-CA" sz="1600" b="1" dirty="0">
                <a:latin typeface="IBM Plex Sans"/>
                <a:ea typeface="IBM Plex Sans"/>
                <a:cs typeface="IBM Plex Sans"/>
                <a:sym typeface="IBM Plex Sans"/>
              </a:rPr>
              <a:t> or MT) with practicums </a:t>
            </a:r>
            <a:r>
              <a:rPr lang="en-CA" sz="1600" dirty="0">
                <a:latin typeface="IBM Plex Sans"/>
                <a:ea typeface="IBM Plex Sans"/>
                <a:cs typeface="IBM Plex Sans"/>
                <a:sym typeface="IBM Plex Sans"/>
              </a:rPr>
              <a:t>in schools and community organizations</a:t>
            </a:r>
          </a:p>
          <a:p>
            <a:pPr>
              <a:buFont typeface="+mj-lt"/>
              <a:buAutoNum type="arabicPeriod"/>
            </a:pPr>
            <a:r>
              <a:rPr lang="en-CA" sz="1600" b="1" dirty="0">
                <a:solidFill>
                  <a:schemeClr val="bg2"/>
                </a:solidFill>
                <a:latin typeface="IBM Plex Sans"/>
                <a:ea typeface="IBM Plex Sans"/>
                <a:cs typeface="IBM Plex Sans"/>
                <a:sym typeface="IBM Plex Sans"/>
              </a:rPr>
              <a:t>Apply to the Ontario College of Teacher’s for certification</a:t>
            </a:r>
          </a:p>
          <a:p>
            <a:pPr>
              <a:buFont typeface="+mj-lt"/>
              <a:buAutoNum type="arabicPeriod"/>
            </a:pPr>
            <a:endParaRPr lang="en-CA" sz="1600" b="1" dirty="0">
              <a:solidFill>
                <a:schemeClr val="bg2"/>
              </a:solidFill>
              <a:latin typeface="IBM Plex Sans"/>
              <a:ea typeface="IBM Plex Sans"/>
              <a:cs typeface="IBM Plex Sans"/>
              <a:sym typeface="IBM Plex Sans"/>
            </a:endParaRPr>
          </a:p>
          <a:p>
            <a:r>
              <a:rPr lang="en-CA" sz="1600" b="1" dirty="0">
                <a:solidFill>
                  <a:schemeClr val="bg2"/>
                </a:solidFill>
                <a:latin typeface="IBM Plex Sans"/>
                <a:ea typeface="IBM Plex Sans"/>
                <a:cs typeface="IBM Plex Sans"/>
                <a:sym typeface="IBM Plex Sans"/>
              </a:rPr>
              <a:t>Sometimes, points 1 and 2 are done at the same time = concurrent </a:t>
            </a:r>
            <a:endParaRPr lang="en-CA" sz="1600" dirty="0">
              <a:latin typeface="IBM Plex Sans"/>
              <a:ea typeface="IBM Plex Sans"/>
              <a:cs typeface="IBM Plex Sans"/>
              <a:sym typeface="IBM Plex Sans"/>
            </a:endParaRPr>
          </a:p>
        </p:txBody>
      </p:sp>
      <p:pic>
        <p:nvPicPr>
          <p:cNvPr id="74" name="Google Shape;74;p15">
            <a:extLst>
              <a:ext uri="{FF2B5EF4-FFF2-40B4-BE49-F238E27FC236}">
                <a16:creationId xmlns:a16="http://schemas.microsoft.com/office/drawing/2014/main" id="{ABBA06E4-B500-34FC-613D-5ACB3CA1378D}"/>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a:extLst>
              <a:ext uri="{FF2B5EF4-FFF2-40B4-BE49-F238E27FC236}">
                <a16:creationId xmlns:a16="http://schemas.microsoft.com/office/drawing/2014/main" id="{6C92C355-AF5C-3126-BA04-5BBB2F02B0B9}"/>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18434" name="Picture 2" descr="Intermediate/Senior Program - Faculty of Education - Western University">
            <a:extLst>
              <a:ext uri="{FF2B5EF4-FFF2-40B4-BE49-F238E27FC236}">
                <a16:creationId xmlns:a16="http://schemas.microsoft.com/office/drawing/2014/main" id="{9FC215A1-CC00-FACD-7F70-053B83E889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8891" y="1865306"/>
            <a:ext cx="3543409" cy="2115468"/>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11;p19">
            <a:extLst>
              <a:ext uri="{FF2B5EF4-FFF2-40B4-BE49-F238E27FC236}">
                <a16:creationId xmlns:a16="http://schemas.microsoft.com/office/drawing/2014/main" id="{0E6EA707-5433-8311-0745-C75C6316A7C5}"/>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6"/>
              </a:rPr>
              <a:t>https://www.oct.ca/becoming-a-teacher/requirements</a:t>
            </a:r>
            <a:r>
              <a:rPr lang="en-CA" sz="1000" dirty="0">
                <a:solidFill>
                  <a:srgbClr val="595959"/>
                </a:solidFill>
                <a:latin typeface="IBM Plex Sans"/>
                <a:ea typeface="IBM Plex Sans"/>
                <a:cs typeface="IBM Plex Sans"/>
                <a:sym typeface="IBM Plex Sans"/>
              </a:rPr>
              <a:t> </a:t>
            </a: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67925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Bachelor’s of Education Streams </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700" y="1231333"/>
            <a:ext cx="8832300" cy="3416400"/>
          </a:xfrm>
          <a:prstGeom prst="rect">
            <a:avLst/>
          </a:prstGeom>
        </p:spPr>
        <p:txBody>
          <a:bodyPr spcFirstLastPara="1" wrap="square" lIns="91425" tIns="91425" rIns="91425" bIns="91425" anchor="t" anchorCtr="0">
            <a:normAutofit/>
          </a:bodyPr>
          <a:lstStyle/>
          <a:p>
            <a:pPr marL="114300" indent="0">
              <a:buNone/>
            </a:pPr>
            <a:r>
              <a:rPr lang="en-CA" i="1" dirty="0">
                <a:latin typeface="IBM Plex Sans"/>
                <a:ea typeface="IBM Plex Sans"/>
                <a:cs typeface="IBM Plex Sans"/>
                <a:sym typeface="IBM Plex Sans"/>
              </a:rPr>
              <a:t>WHAT’S THE DIFFERENCE?</a:t>
            </a:r>
          </a:p>
          <a:p>
            <a:r>
              <a:rPr lang="en-CA" sz="1700" b="1" dirty="0">
                <a:latin typeface="IBM Plex Sans"/>
                <a:ea typeface="IBM Plex Sans"/>
                <a:cs typeface="IBM Plex Sans"/>
                <a:sym typeface="IBM Plex Sans"/>
              </a:rPr>
              <a:t>Concurrent (5-6 years)</a:t>
            </a:r>
          </a:p>
          <a:p>
            <a:pPr lvl="1"/>
            <a:r>
              <a:rPr lang="en-CA" sz="1200" dirty="0">
                <a:latin typeface="IBM Plex Sans"/>
                <a:ea typeface="IBM Plex Sans"/>
                <a:cs typeface="IBM Plex Sans"/>
                <a:sym typeface="IBM Plex Sans"/>
              </a:rPr>
              <a:t>Direct Entry from high school / upper year entry</a:t>
            </a:r>
          </a:p>
          <a:p>
            <a:pPr lvl="1"/>
            <a:r>
              <a:rPr lang="en-CA" sz="1200" dirty="0">
                <a:latin typeface="IBM Plex Sans"/>
                <a:ea typeface="IBM Plex Sans"/>
                <a:cs typeface="IBM Plex Sans"/>
                <a:sym typeface="IBM Plex Sans"/>
              </a:rPr>
              <a:t>Pursue 2 degrees at the same time</a:t>
            </a:r>
          </a:p>
          <a:p>
            <a:r>
              <a:rPr lang="en-CA" sz="1700" b="1" dirty="0">
                <a:latin typeface="IBM Plex Sans"/>
                <a:ea typeface="IBM Plex Sans"/>
                <a:cs typeface="IBM Plex Sans"/>
                <a:sym typeface="IBM Plex Sans"/>
              </a:rPr>
              <a:t>Consecutive (3-4 years +2 years)</a:t>
            </a:r>
          </a:p>
          <a:p>
            <a:pPr lvl="1"/>
            <a:r>
              <a:rPr lang="en-CA" sz="1200" dirty="0">
                <a:latin typeface="IBM Plex Sans"/>
                <a:ea typeface="IBM Plex Sans"/>
                <a:cs typeface="IBM Plex Sans"/>
                <a:sym typeface="IBM Plex Sans"/>
              </a:rPr>
              <a:t>Already completed another degree</a:t>
            </a:r>
          </a:p>
          <a:p>
            <a:pPr lvl="1"/>
            <a:r>
              <a:rPr lang="en-CA" sz="1200" dirty="0">
                <a:latin typeface="IBM Plex Sans"/>
                <a:ea typeface="IBM Plex Sans"/>
                <a:cs typeface="IBM Plex Sans"/>
                <a:sym typeface="IBM Plex Sans"/>
              </a:rPr>
              <a:t>Apply through (Teacher Education Application Service) TEAS: </a:t>
            </a:r>
            <a:r>
              <a:rPr lang="en-CA" sz="1200" dirty="0">
                <a:latin typeface="IBM Plex Sans"/>
                <a:ea typeface="IBM Plex Sans"/>
                <a:cs typeface="IBM Plex Sans"/>
                <a:sym typeface="IBM Plex Sans"/>
                <a:hlinkClick r:id="rId3"/>
              </a:rPr>
              <a:t>https://www.ouac.on.ca/guide/teas-guide/</a:t>
            </a:r>
            <a:r>
              <a:rPr lang="en-CA" sz="1200" dirty="0">
                <a:latin typeface="IBM Plex Sans"/>
                <a:ea typeface="IBM Plex Sans"/>
                <a:cs typeface="IBM Plex Sans"/>
                <a:sym typeface="IBM Plex Sans"/>
              </a:rPr>
              <a:t> </a:t>
            </a:r>
          </a:p>
          <a:p>
            <a:pPr lvl="1"/>
            <a:endParaRPr lang="en-CA" sz="1200" dirty="0">
              <a:latin typeface="IBM Plex Sans"/>
              <a:ea typeface="IBM Plex Sans"/>
              <a:cs typeface="IBM Plex Sans"/>
              <a:sym typeface="IBM Plex Sans"/>
            </a:endParaRPr>
          </a:p>
          <a:p>
            <a:pPr marL="114300" indent="0" algn="ctr">
              <a:buNone/>
            </a:pPr>
            <a:r>
              <a:rPr lang="en-CA" sz="1600" dirty="0">
                <a:latin typeface="IBM Plex Sans"/>
                <a:ea typeface="IBM Plex Sans"/>
                <a:cs typeface="IBM Plex Sans"/>
                <a:sym typeface="IBM Plex Sans"/>
              </a:rPr>
              <a:t>** In general, students cannot switch into concurrent education programs**</a:t>
            </a:r>
          </a:p>
        </p:txBody>
      </p:sp>
      <p:pic>
        <p:nvPicPr>
          <p:cNvPr id="74" name="Google Shape;74;p15"/>
          <p:cNvPicPr preferRelativeResize="0"/>
          <p:nvPr/>
        </p:nvPicPr>
        <p:blipFill rotWithShape="1">
          <a:blip r:embed="rId4">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5">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954253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696817"/>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Teaching Levels </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171846" y="1195791"/>
            <a:ext cx="8832300" cy="3947709"/>
          </a:xfrm>
          <a:prstGeom prst="rect">
            <a:avLst/>
          </a:prstGeom>
        </p:spPr>
        <p:txBody>
          <a:bodyPr spcFirstLastPara="1" wrap="square" lIns="91425" tIns="91425" rIns="91425" bIns="91425" anchor="t" anchorCtr="0">
            <a:normAutofit/>
          </a:bodyPr>
          <a:lstStyle/>
          <a:p>
            <a:r>
              <a:rPr lang="en-CA" sz="1900" b="1" dirty="0">
                <a:latin typeface="IBM Plex Sans"/>
                <a:ea typeface="IBM Plex Sans"/>
                <a:cs typeface="IBM Plex Sans"/>
                <a:sym typeface="IBM Plex Sans"/>
              </a:rPr>
              <a:t>Graduates of the </a:t>
            </a:r>
            <a:r>
              <a:rPr lang="en-CA" sz="1900" b="1" dirty="0" err="1">
                <a:latin typeface="IBM Plex Sans"/>
                <a:ea typeface="IBM Plex Sans"/>
                <a:cs typeface="IBM Plex Sans"/>
                <a:sym typeface="IBM Plex Sans"/>
              </a:rPr>
              <a:t>YorkU</a:t>
            </a:r>
            <a:r>
              <a:rPr lang="en-CA" sz="1900" b="1" dirty="0">
                <a:latin typeface="IBM Plex Sans"/>
                <a:ea typeface="IBM Plex Sans"/>
                <a:cs typeface="IBM Plex Sans"/>
                <a:sym typeface="IBM Plex Sans"/>
              </a:rPr>
              <a:t> </a:t>
            </a:r>
            <a:r>
              <a:rPr lang="en-CA" sz="1900" b="1" dirty="0" err="1">
                <a:latin typeface="IBM Plex Sans"/>
                <a:ea typeface="IBM Plex Sans"/>
                <a:cs typeface="IBM Plex Sans"/>
                <a:sym typeface="IBM Plex Sans"/>
              </a:rPr>
              <a:t>BEd</a:t>
            </a:r>
            <a:r>
              <a:rPr lang="en-CA" sz="1900" b="1" dirty="0">
                <a:latin typeface="IBM Plex Sans"/>
                <a:ea typeface="IBM Plex Sans"/>
                <a:cs typeface="IBM Plex Sans"/>
                <a:sym typeface="IBM Plex Sans"/>
              </a:rPr>
              <a:t> program can be certified to teach in Ontario in 2 of the following grade levels: </a:t>
            </a:r>
          </a:p>
          <a:p>
            <a:pPr lvl="1"/>
            <a:r>
              <a:rPr lang="en-CA" dirty="0">
                <a:latin typeface="IBM Plex Sans"/>
                <a:ea typeface="IBM Plex Sans"/>
                <a:cs typeface="IBM Plex Sans"/>
                <a:sym typeface="IBM Plex Sans"/>
              </a:rPr>
              <a:t>Primary (JK – Grade 3)</a:t>
            </a:r>
          </a:p>
          <a:p>
            <a:pPr lvl="1"/>
            <a:r>
              <a:rPr lang="en-CA" dirty="0">
                <a:latin typeface="IBM Plex Sans"/>
                <a:ea typeface="IBM Plex Sans"/>
                <a:cs typeface="IBM Plex Sans"/>
                <a:sym typeface="IBM Plex Sans"/>
              </a:rPr>
              <a:t>Junior (Grade 4 – 6)</a:t>
            </a:r>
          </a:p>
          <a:p>
            <a:pPr lvl="1"/>
            <a:r>
              <a:rPr lang="en-CA" dirty="0">
                <a:latin typeface="IBM Plex Sans"/>
                <a:ea typeface="IBM Plex Sans"/>
                <a:cs typeface="IBM Plex Sans"/>
                <a:sym typeface="IBM Plex Sans"/>
              </a:rPr>
              <a:t>Intermediate (Grade 7-10)</a:t>
            </a:r>
          </a:p>
          <a:p>
            <a:pPr lvl="1"/>
            <a:r>
              <a:rPr lang="en-CA" dirty="0">
                <a:latin typeface="IBM Plex Sans"/>
                <a:ea typeface="IBM Plex Sans"/>
                <a:cs typeface="IBM Plex Sans"/>
                <a:sym typeface="IBM Plex Sans"/>
              </a:rPr>
              <a:t>Senior (Grade 11-12)</a:t>
            </a:r>
          </a:p>
          <a:p>
            <a:r>
              <a:rPr lang="en-CA" sz="1900" b="1" dirty="0">
                <a:latin typeface="IBM Plex Sans"/>
                <a:ea typeface="IBM Plex Sans"/>
                <a:cs typeface="IBM Plex Sans"/>
                <a:sym typeface="IBM Plex Sans"/>
              </a:rPr>
              <a:t>So, you would be qualified to teach:</a:t>
            </a:r>
          </a:p>
          <a:p>
            <a:pPr lvl="1"/>
            <a:r>
              <a:rPr lang="en-CA" dirty="0">
                <a:latin typeface="IBM Plex Sans"/>
                <a:ea typeface="IBM Plex Sans"/>
                <a:cs typeface="IBM Plex Sans"/>
                <a:sym typeface="IBM Plex Sans"/>
              </a:rPr>
              <a:t>Primary/Junior</a:t>
            </a:r>
          </a:p>
          <a:p>
            <a:pPr lvl="1"/>
            <a:r>
              <a:rPr lang="en-CA" dirty="0">
                <a:latin typeface="IBM Plex Sans"/>
                <a:ea typeface="IBM Plex Sans"/>
                <a:cs typeface="IBM Plex Sans"/>
                <a:sym typeface="IBM Plex Sans"/>
              </a:rPr>
              <a:t>Junior/Intermediate</a:t>
            </a:r>
          </a:p>
          <a:p>
            <a:pPr lvl="1"/>
            <a:r>
              <a:rPr lang="en-CA" dirty="0">
                <a:latin typeface="IBM Plex Sans"/>
                <a:ea typeface="IBM Plex Sans"/>
                <a:cs typeface="IBM Plex Sans"/>
                <a:sym typeface="IBM Plex Sans"/>
              </a:rPr>
              <a:t>Intermediate/Senior</a:t>
            </a:r>
          </a:p>
          <a:p>
            <a:r>
              <a:rPr lang="en-CA" b="1" dirty="0">
                <a:latin typeface="IBM Plex Sans"/>
                <a:ea typeface="IBM Plex Sans"/>
                <a:cs typeface="IBM Plex Sans"/>
                <a:sym typeface="IBM Plex Sans"/>
              </a:rPr>
              <a:t>Some programs may have specialized versions of these combinations:</a:t>
            </a:r>
          </a:p>
          <a:p>
            <a:pPr lvl="1"/>
            <a:r>
              <a:rPr lang="en-CA" dirty="0">
                <a:latin typeface="IBM Plex Sans"/>
                <a:ea typeface="IBM Plex Sans"/>
                <a:cs typeface="IBM Plex Sans"/>
                <a:sym typeface="IBM Plex Sans"/>
              </a:rPr>
              <a:t>Primary/Junior FSL (French as a Second Language) </a:t>
            </a:r>
            <a:r>
              <a:rPr lang="en-CA" dirty="0">
                <a:latin typeface="IBM Plex Sans"/>
                <a:ea typeface="IBM Plex Sans"/>
                <a:cs typeface="IBM Plex Sans"/>
                <a:sym typeface="Wingdings" pitchFamily="2" charset="2"/>
              </a:rPr>
              <a:t> </a:t>
            </a:r>
            <a:r>
              <a:rPr lang="en-CA" dirty="0" err="1">
                <a:latin typeface="IBM Plex Sans"/>
                <a:ea typeface="IBM Plex Sans"/>
                <a:cs typeface="IBM Plex Sans"/>
                <a:sym typeface="Wingdings" pitchFamily="2" charset="2"/>
              </a:rPr>
              <a:t>TyndaleU</a:t>
            </a:r>
            <a:endParaRPr lang="en-CA" dirty="0">
              <a:latin typeface="IBM Plex Sans"/>
              <a:ea typeface="IBM Plex Sans"/>
              <a:cs typeface="IBM Plex Sans"/>
              <a:sym typeface="Wingdings" pitchFamily="2" charset="2"/>
            </a:endParaRPr>
          </a:p>
          <a:p>
            <a:pPr lvl="1"/>
            <a:r>
              <a:rPr lang="en-CA" dirty="0">
                <a:latin typeface="IBM Plex Sans"/>
                <a:ea typeface="IBM Plex Sans"/>
                <a:cs typeface="IBM Plex Sans"/>
                <a:sym typeface="Wingdings" pitchFamily="2" charset="2"/>
              </a:rPr>
              <a:t>Primary Junior Aboriginal (focused on delivering a culturally responsive curriculum)  </a:t>
            </a:r>
            <a:r>
              <a:rPr lang="en-CA" dirty="0" err="1">
                <a:latin typeface="IBM Plex Sans"/>
                <a:ea typeface="IBM Plex Sans"/>
                <a:cs typeface="IBM Plex Sans"/>
                <a:sym typeface="Wingdings" pitchFamily="2" charset="2"/>
              </a:rPr>
              <a:t>BrockU</a:t>
            </a:r>
            <a:endParaRPr lang="en-CA" dirty="0">
              <a:latin typeface="IBM Plex Sans"/>
              <a:ea typeface="IBM Plex Sans"/>
              <a:cs typeface="IBM Plex Sans"/>
              <a:sym typeface="IBM Plex Sans"/>
            </a:endParaRP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1216166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1">
          <a:extLst>
            <a:ext uri="{FF2B5EF4-FFF2-40B4-BE49-F238E27FC236}">
              <a16:creationId xmlns:a16="http://schemas.microsoft.com/office/drawing/2014/main" id="{560E8F2E-6FD2-D528-CF70-5BCF28CDE848}"/>
            </a:ext>
          </a:extLst>
        </p:cNvPr>
        <p:cNvGrpSpPr/>
        <p:nvPr/>
      </p:nvGrpSpPr>
      <p:grpSpPr>
        <a:xfrm>
          <a:off x="0" y="0"/>
          <a:ext cx="0" cy="0"/>
          <a:chOff x="0" y="0"/>
          <a:chExt cx="0" cy="0"/>
        </a:xfrm>
      </p:grpSpPr>
      <p:sp>
        <p:nvSpPr>
          <p:cNvPr id="72" name="Google Shape;72;p15">
            <a:extLst>
              <a:ext uri="{FF2B5EF4-FFF2-40B4-BE49-F238E27FC236}">
                <a16:creationId xmlns:a16="http://schemas.microsoft.com/office/drawing/2014/main" id="{BAACCEF2-ACF3-12AA-86E6-FEECD5387189}"/>
              </a:ext>
            </a:extLst>
          </p:cNvPr>
          <p:cNvSpPr txBox="1">
            <a:spLocks noGrp="1"/>
          </p:cNvSpPr>
          <p:nvPr>
            <p:ph type="title"/>
          </p:nvPr>
        </p:nvSpPr>
        <p:spPr>
          <a:xfrm>
            <a:off x="311700" y="696817"/>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Teachable Subjects</a:t>
            </a:r>
            <a:endParaRPr b="1" dirty="0">
              <a:latin typeface="IBM Plex Sans"/>
              <a:ea typeface="IBM Plex Sans"/>
              <a:cs typeface="IBM Plex Sans"/>
              <a:sym typeface="IBM Plex Sans"/>
            </a:endParaRPr>
          </a:p>
        </p:txBody>
      </p:sp>
      <p:sp>
        <p:nvSpPr>
          <p:cNvPr id="73" name="Google Shape;73;p15">
            <a:extLst>
              <a:ext uri="{FF2B5EF4-FFF2-40B4-BE49-F238E27FC236}">
                <a16:creationId xmlns:a16="http://schemas.microsoft.com/office/drawing/2014/main" id="{69EAE72A-92FF-367B-AF62-ECA600B3D08A}"/>
              </a:ext>
            </a:extLst>
          </p:cNvPr>
          <p:cNvSpPr txBox="1">
            <a:spLocks noGrp="1"/>
          </p:cNvSpPr>
          <p:nvPr>
            <p:ph type="body" idx="1"/>
          </p:nvPr>
        </p:nvSpPr>
        <p:spPr>
          <a:xfrm>
            <a:off x="171846" y="1195791"/>
            <a:ext cx="8972154" cy="3947709"/>
          </a:xfrm>
          <a:prstGeom prst="rect">
            <a:avLst/>
          </a:prstGeom>
        </p:spPr>
        <p:txBody>
          <a:bodyPr spcFirstLastPara="1" wrap="square" lIns="91425" tIns="91425" rIns="91425" bIns="91425" anchor="t" anchorCtr="0">
            <a:normAutofit/>
          </a:bodyPr>
          <a:lstStyle/>
          <a:p>
            <a:r>
              <a:rPr lang="en-CA" sz="1900" b="1" dirty="0">
                <a:latin typeface="IBM Plex Sans"/>
                <a:ea typeface="IBM Plex Sans"/>
                <a:cs typeface="IBM Plex Sans"/>
                <a:sym typeface="IBM Plex Sans"/>
              </a:rPr>
              <a:t>Will differ depending on the school</a:t>
            </a:r>
          </a:p>
          <a:p>
            <a:r>
              <a:rPr lang="en-CA" sz="1900" b="1" dirty="0">
                <a:latin typeface="IBM Plex Sans"/>
                <a:ea typeface="IBM Plex Sans"/>
                <a:cs typeface="IBM Plex Sans"/>
                <a:sym typeface="IBM Plex Sans"/>
              </a:rPr>
              <a:t>Typically:</a:t>
            </a:r>
          </a:p>
          <a:p>
            <a:pPr lvl="1"/>
            <a:r>
              <a:rPr lang="en-CA" sz="1300" dirty="0">
                <a:latin typeface="IBM Plex Sans"/>
                <a:ea typeface="IBM Plex Sans"/>
                <a:cs typeface="IBM Plex Sans"/>
                <a:sym typeface="IBM Plex Sans"/>
              </a:rPr>
              <a:t>No </a:t>
            </a:r>
            <a:r>
              <a:rPr lang="en-CA" sz="1300" dirty="0" err="1">
                <a:latin typeface="IBM Plex Sans"/>
                <a:ea typeface="IBM Plex Sans"/>
                <a:cs typeface="IBM Plex Sans"/>
                <a:sym typeface="IBM Plex Sans"/>
              </a:rPr>
              <a:t>teachables</a:t>
            </a:r>
            <a:r>
              <a:rPr lang="en-CA" sz="1300" dirty="0">
                <a:latin typeface="IBM Plex Sans"/>
                <a:ea typeface="IBM Plex Sans"/>
                <a:cs typeface="IBM Plex Sans"/>
                <a:sym typeface="IBM Plex Sans"/>
              </a:rPr>
              <a:t> required for primary-junior stream</a:t>
            </a:r>
          </a:p>
          <a:p>
            <a:pPr lvl="1"/>
            <a:r>
              <a:rPr lang="en-CA" sz="1300" dirty="0">
                <a:latin typeface="IBM Plex Sans"/>
                <a:ea typeface="IBM Plex Sans"/>
                <a:cs typeface="IBM Plex Sans"/>
                <a:sym typeface="IBM Plex Sans"/>
              </a:rPr>
              <a:t>1 teachable is required for junior/intermediate stream</a:t>
            </a:r>
          </a:p>
          <a:p>
            <a:pPr lvl="1"/>
            <a:r>
              <a:rPr lang="en-CA" sz="1300" dirty="0">
                <a:latin typeface="IBM Plex Sans"/>
                <a:ea typeface="IBM Plex Sans"/>
                <a:cs typeface="IBM Plex Sans"/>
                <a:sym typeface="IBM Plex Sans"/>
              </a:rPr>
              <a:t>2 </a:t>
            </a:r>
            <a:r>
              <a:rPr lang="en-CA" sz="1300" dirty="0" err="1">
                <a:latin typeface="IBM Plex Sans"/>
                <a:ea typeface="IBM Plex Sans"/>
                <a:cs typeface="IBM Plex Sans"/>
                <a:sym typeface="IBM Plex Sans"/>
              </a:rPr>
              <a:t>teachables</a:t>
            </a:r>
            <a:r>
              <a:rPr lang="en-CA" sz="1300" dirty="0">
                <a:latin typeface="IBM Plex Sans"/>
                <a:ea typeface="IBM Plex Sans"/>
                <a:cs typeface="IBM Plex Sans"/>
                <a:sym typeface="IBM Plex Sans"/>
              </a:rPr>
              <a:t> are required for intermediate/senior stream (1</a:t>
            </a:r>
            <a:r>
              <a:rPr lang="en-CA" sz="1300" baseline="30000" dirty="0">
                <a:latin typeface="IBM Plex Sans"/>
                <a:ea typeface="IBM Plex Sans"/>
                <a:cs typeface="IBM Plex Sans"/>
                <a:sym typeface="IBM Plex Sans"/>
              </a:rPr>
              <a:t>st</a:t>
            </a:r>
            <a:r>
              <a:rPr lang="en-CA" sz="1300" dirty="0">
                <a:latin typeface="IBM Plex Sans"/>
                <a:ea typeface="IBM Plex Sans"/>
                <a:cs typeface="IBM Plex Sans"/>
                <a:sym typeface="IBM Plex Sans"/>
              </a:rPr>
              <a:t> and 2</a:t>
            </a:r>
            <a:r>
              <a:rPr lang="en-CA" sz="1300" baseline="30000" dirty="0">
                <a:latin typeface="IBM Plex Sans"/>
                <a:ea typeface="IBM Plex Sans"/>
                <a:cs typeface="IBM Plex Sans"/>
                <a:sym typeface="IBM Plex Sans"/>
              </a:rPr>
              <a:t>nd</a:t>
            </a:r>
            <a:r>
              <a:rPr lang="en-CA" sz="1300" dirty="0">
                <a:latin typeface="IBM Plex Sans"/>
                <a:ea typeface="IBM Plex Sans"/>
                <a:cs typeface="IBM Plex Sans"/>
                <a:sym typeface="IBM Plex Sans"/>
              </a:rPr>
              <a:t> teachable)</a:t>
            </a:r>
          </a:p>
          <a:p>
            <a:r>
              <a:rPr lang="en-CA" sz="1900" b="1" dirty="0">
                <a:latin typeface="IBM Plex Sans"/>
                <a:ea typeface="IBM Plex Sans"/>
                <a:cs typeface="IBM Plex Sans"/>
                <a:sym typeface="IBM Plex Sans"/>
              </a:rPr>
              <a:t>May have different requirements for different programs</a:t>
            </a:r>
          </a:p>
          <a:p>
            <a:pPr lvl="1"/>
            <a:r>
              <a:rPr lang="en-CA" sz="1300" dirty="0">
                <a:solidFill>
                  <a:srgbClr val="C00000"/>
                </a:solidFill>
                <a:latin typeface="IBM Plex Sans"/>
                <a:ea typeface="IBM Plex Sans"/>
                <a:cs typeface="IBM Plex Sans"/>
                <a:sym typeface="IBM Plex Sans"/>
              </a:rPr>
              <a:t>French as a Second Language </a:t>
            </a:r>
            <a:r>
              <a:rPr lang="en-CA" sz="1300" b="1" dirty="0">
                <a:solidFill>
                  <a:srgbClr val="C00000"/>
                </a:solidFill>
                <a:latin typeface="IBM Plex Sans"/>
                <a:ea typeface="IBM Plex Sans"/>
                <a:cs typeface="IBM Plex Sans"/>
                <a:sym typeface="IBM Plex Sans"/>
              </a:rPr>
              <a:t>(1</a:t>
            </a:r>
            <a:r>
              <a:rPr lang="en-CA" sz="1300" b="1" baseline="30000" dirty="0">
                <a:solidFill>
                  <a:srgbClr val="C00000"/>
                </a:solidFill>
                <a:latin typeface="IBM Plex Sans"/>
                <a:ea typeface="IBM Plex Sans"/>
                <a:cs typeface="IBM Plex Sans"/>
                <a:sym typeface="IBM Plex Sans"/>
              </a:rPr>
              <a:t>st</a:t>
            </a:r>
            <a:r>
              <a:rPr lang="en-CA" sz="1300" b="1" dirty="0">
                <a:solidFill>
                  <a:srgbClr val="C00000"/>
                </a:solidFill>
                <a:latin typeface="IBM Plex Sans"/>
                <a:ea typeface="IBM Plex Sans"/>
                <a:cs typeface="IBM Plex Sans"/>
                <a:sym typeface="IBM Plex Sans"/>
              </a:rPr>
              <a:t> teaching subject) at York requires 6 full-year courses </a:t>
            </a:r>
            <a:r>
              <a:rPr lang="en-CA" sz="1300" dirty="0">
                <a:solidFill>
                  <a:srgbClr val="C00000"/>
                </a:solidFill>
                <a:latin typeface="IBM Plex Sans"/>
                <a:ea typeface="IBM Plex Sans"/>
                <a:cs typeface="IBM Plex Sans"/>
                <a:sym typeface="IBM Plex Sans"/>
              </a:rPr>
              <a:t>in French including 3 full-year courses in language</a:t>
            </a:r>
          </a:p>
          <a:p>
            <a:pPr lvl="1"/>
            <a:r>
              <a:rPr lang="en-CA" sz="1300" dirty="0">
                <a:solidFill>
                  <a:srgbClr val="C00000"/>
                </a:solidFill>
                <a:latin typeface="IBM Plex Sans"/>
                <a:ea typeface="IBM Plex Sans"/>
                <a:cs typeface="IBM Plex Sans"/>
                <a:sym typeface="IBM Plex Sans"/>
              </a:rPr>
              <a:t>French as a Second Language </a:t>
            </a:r>
            <a:r>
              <a:rPr lang="en-CA" sz="1300" b="1" dirty="0">
                <a:solidFill>
                  <a:srgbClr val="C00000"/>
                </a:solidFill>
                <a:latin typeface="IBM Plex Sans"/>
                <a:ea typeface="IBM Plex Sans"/>
                <a:cs typeface="IBM Plex Sans"/>
                <a:sym typeface="IBM Plex Sans"/>
              </a:rPr>
              <a:t>(2</a:t>
            </a:r>
            <a:r>
              <a:rPr lang="en-CA" sz="1300" b="1" baseline="30000" dirty="0">
                <a:solidFill>
                  <a:srgbClr val="C00000"/>
                </a:solidFill>
                <a:latin typeface="IBM Plex Sans"/>
                <a:ea typeface="IBM Plex Sans"/>
                <a:cs typeface="IBM Plex Sans"/>
                <a:sym typeface="IBM Plex Sans"/>
              </a:rPr>
              <a:t>nd</a:t>
            </a:r>
            <a:r>
              <a:rPr lang="en-CA" sz="1300" b="1" dirty="0">
                <a:solidFill>
                  <a:srgbClr val="C00000"/>
                </a:solidFill>
                <a:latin typeface="IBM Plex Sans"/>
                <a:ea typeface="IBM Plex Sans"/>
                <a:cs typeface="IBM Plex Sans"/>
                <a:sym typeface="IBM Plex Sans"/>
              </a:rPr>
              <a:t>  teaching subject) at York requires 3 full-year courses </a:t>
            </a:r>
            <a:r>
              <a:rPr lang="en-CA" sz="1300" dirty="0">
                <a:solidFill>
                  <a:srgbClr val="C00000"/>
                </a:solidFill>
                <a:latin typeface="IBM Plex Sans"/>
                <a:ea typeface="IBM Plex Sans"/>
                <a:cs typeface="IBM Plex Sans"/>
                <a:sym typeface="IBM Plex Sans"/>
              </a:rPr>
              <a:t>in French including 2 full-year courses in language</a:t>
            </a:r>
          </a:p>
          <a:p>
            <a:pPr lvl="1"/>
            <a:r>
              <a:rPr lang="en-CA" sz="1300" dirty="0">
                <a:solidFill>
                  <a:srgbClr val="002060"/>
                </a:solidFill>
                <a:latin typeface="IBM Plex Sans"/>
                <a:ea typeface="IBM Plex Sans"/>
                <a:cs typeface="IBM Plex Sans"/>
                <a:sym typeface="IBM Plex Sans"/>
              </a:rPr>
              <a:t>French as a Second Language </a:t>
            </a:r>
            <a:r>
              <a:rPr lang="en-CA" sz="1300" b="1" dirty="0">
                <a:solidFill>
                  <a:srgbClr val="002060"/>
                </a:solidFill>
                <a:latin typeface="IBM Plex Sans"/>
                <a:ea typeface="IBM Plex Sans"/>
                <a:cs typeface="IBM Plex Sans"/>
                <a:sym typeface="IBM Plex Sans"/>
              </a:rPr>
              <a:t>(1</a:t>
            </a:r>
            <a:r>
              <a:rPr lang="en-CA" sz="1300" b="1" baseline="30000" dirty="0">
                <a:solidFill>
                  <a:srgbClr val="002060"/>
                </a:solidFill>
                <a:latin typeface="IBM Plex Sans"/>
                <a:ea typeface="IBM Plex Sans"/>
                <a:cs typeface="IBM Plex Sans"/>
                <a:sym typeface="IBM Plex Sans"/>
              </a:rPr>
              <a:t>st</a:t>
            </a:r>
            <a:r>
              <a:rPr lang="en-CA" sz="1300" b="1" dirty="0">
                <a:solidFill>
                  <a:srgbClr val="002060"/>
                </a:solidFill>
                <a:latin typeface="IBM Plex Sans"/>
                <a:ea typeface="IBM Plex Sans"/>
                <a:cs typeface="IBM Plex Sans"/>
                <a:sym typeface="IBM Plex Sans"/>
              </a:rPr>
              <a:t> OR 2</a:t>
            </a:r>
            <a:r>
              <a:rPr lang="en-CA" sz="1300" b="1" baseline="30000" dirty="0">
                <a:solidFill>
                  <a:srgbClr val="002060"/>
                </a:solidFill>
                <a:latin typeface="IBM Plex Sans"/>
                <a:ea typeface="IBM Plex Sans"/>
                <a:cs typeface="IBM Plex Sans"/>
                <a:sym typeface="IBM Plex Sans"/>
              </a:rPr>
              <a:t>nd</a:t>
            </a:r>
            <a:r>
              <a:rPr lang="en-CA" sz="1300" b="1" dirty="0">
                <a:solidFill>
                  <a:srgbClr val="002060"/>
                </a:solidFill>
                <a:latin typeface="IBM Plex Sans"/>
                <a:ea typeface="IBM Plex Sans"/>
                <a:cs typeface="IBM Plex Sans"/>
                <a:sym typeface="IBM Plex Sans"/>
              </a:rPr>
              <a:t> teaching subject ) at UofT requires 6 full-year courses </a:t>
            </a:r>
            <a:r>
              <a:rPr lang="en-CA" sz="1300" dirty="0">
                <a:solidFill>
                  <a:srgbClr val="002060"/>
                </a:solidFill>
                <a:latin typeface="IBM Plex Sans"/>
                <a:ea typeface="IBM Plex Sans"/>
                <a:cs typeface="IBM Plex Sans"/>
                <a:sym typeface="IBM Plex Sans"/>
              </a:rPr>
              <a:t>in French and demonstrated written and oral proficiency</a:t>
            </a:r>
          </a:p>
          <a:p>
            <a:r>
              <a:rPr lang="en-CA" sz="1900" b="1" dirty="0">
                <a:solidFill>
                  <a:schemeClr val="bg2"/>
                </a:solidFill>
                <a:latin typeface="IBM Plex Sans"/>
                <a:ea typeface="IBM Plex Sans"/>
                <a:cs typeface="IBM Plex Sans"/>
                <a:sym typeface="IBM Plex Sans"/>
              </a:rPr>
              <a:t>Some teachable combinations are not permitted depending on the school</a:t>
            </a:r>
          </a:p>
          <a:p>
            <a:pPr lvl="1"/>
            <a:endParaRPr lang="en-CA" sz="1500" b="1" dirty="0">
              <a:latin typeface="IBM Plex Sans"/>
              <a:ea typeface="IBM Plex Sans"/>
              <a:cs typeface="IBM Plex Sans"/>
              <a:sym typeface="IBM Plex Sans"/>
            </a:endParaRPr>
          </a:p>
        </p:txBody>
      </p:sp>
      <p:pic>
        <p:nvPicPr>
          <p:cNvPr id="74" name="Google Shape;74;p15">
            <a:extLst>
              <a:ext uri="{FF2B5EF4-FFF2-40B4-BE49-F238E27FC236}">
                <a16:creationId xmlns:a16="http://schemas.microsoft.com/office/drawing/2014/main" id="{D66D53DB-5955-375D-094E-8FB48F668613}"/>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a:extLst>
              <a:ext uri="{FF2B5EF4-FFF2-40B4-BE49-F238E27FC236}">
                <a16:creationId xmlns:a16="http://schemas.microsoft.com/office/drawing/2014/main" id="{21D92C34-835E-1B91-CB3E-F5679ED6F675}"/>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1385019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2790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Schools in Ontario</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7" y="1140022"/>
            <a:ext cx="8456287" cy="4003477"/>
          </a:xfrm>
        </p:spPr>
        <p:txBody>
          <a:bodyPr>
            <a:normAutofit fontScale="85000" lnSpcReduction="20000"/>
          </a:bodyPr>
          <a:lstStyle/>
          <a:p>
            <a:pPr marL="114300" indent="0">
              <a:buNone/>
            </a:pPr>
            <a:r>
              <a:rPr lang="en-CA" b="1" dirty="0">
                <a:latin typeface="IBM Plex Sans" panose="020B0503050203000203" pitchFamily="34" charset="0"/>
              </a:rPr>
              <a:t>There are 17 Schools that offer Teaching programs:</a:t>
            </a:r>
          </a:p>
          <a:p>
            <a:r>
              <a:rPr lang="en-CA" sz="1600" b="1" dirty="0">
                <a:solidFill>
                  <a:srgbClr val="FF0000"/>
                </a:solidFill>
                <a:latin typeface="IBM Plex Sans" panose="020B0503050203000203" pitchFamily="34" charset="0"/>
              </a:rPr>
              <a:t>York University </a:t>
            </a:r>
            <a:endParaRPr lang="en-CA" sz="1600" b="1" dirty="0">
              <a:latin typeface="IBM Plex Sans" panose="020B0503050203000203" pitchFamily="34" charset="0"/>
            </a:endParaRPr>
          </a:p>
          <a:p>
            <a:r>
              <a:rPr lang="en-CA" sz="1600" b="1" dirty="0">
                <a:latin typeface="IBM Plex Sans" panose="020B0503050203000203" pitchFamily="34" charset="0"/>
              </a:rPr>
              <a:t>Brock University</a:t>
            </a:r>
          </a:p>
          <a:p>
            <a:r>
              <a:rPr lang="en-CA" sz="1600" b="1" dirty="0">
                <a:latin typeface="IBM Plex Sans" panose="020B0503050203000203" pitchFamily="34" charset="0"/>
              </a:rPr>
              <a:t>Lakehead University</a:t>
            </a:r>
          </a:p>
          <a:p>
            <a:r>
              <a:rPr lang="en-CA" sz="1600" b="1" dirty="0">
                <a:latin typeface="IBM Plex Sans" panose="020B0503050203000203" pitchFamily="34" charset="0"/>
              </a:rPr>
              <a:t>Nipissing University</a:t>
            </a:r>
          </a:p>
          <a:p>
            <a:r>
              <a:rPr lang="en-CA" sz="1600" b="1" dirty="0">
                <a:latin typeface="IBM Plex Sans" panose="020B0503050203000203" pitchFamily="34" charset="0"/>
              </a:rPr>
              <a:t>Queen’s University</a:t>
            </a:r>
          </a:p>
          <a:p>
            <a:r>
              <a:rPr lang="en-CA" sz="1600" b="1" dirty="0">
                <a:latin typeface="IBM Plex Sans" panose="020B0503050203000203" pitchFamily="34" charset="0"/>
              </a:rPr>
              <a:t>Trent University</a:t>
            </a:r>
          </a:p>
          <a:p>
            <a:r>
              <a:rPr lang="en-CA" sz="1600" b="1" dirty="0">
                <a:latin typeface="IBM Plex Sans" panose="020B0503050203000203" pitchFamily="34" charset="0"/>
              </a:rPr>
              <a:t>Ontario Tech University</a:t>
            </a:r>
          </a:p>
          <a:p>
            <a:r>
              <a:rPr lang="en-CA" sz="1600" b="1" dirty="0">
                <a:latin typeface="IBM Plex Sans" panose="020B0503050203000203" pitchFamily="34" charset="0"/>
              </a:rPr>
              <a:t>University of Ottawa</a:t>
            </a:r>
          </a:p>
          <a:p>
            <a:r>
              <a:rPr lang="en-CA" sz="1600" b="1" dirty="0">
                <a:latin typeface="IBM Plex Sans" panose="020B0503050203000203" pitchFamily="34" charset="0"/>
              </a:rPr>
              <a:t>Western University</a:t>
            </a:r>
          </a:p>
          <a:p>
            <a:r>
              <a:rPr lang="en-CA" sz="1600" b="1" dirty="0">
                <a:latin typeface="IBM Plex Sans" panose="020B0503050203000203" pitchFamily="34" charset="0"/>
              </a:rPr>
              <a:t>University of Windsor</a:t>
            </a:r>
          </a:p>
          <a:p>
            <a:r>
              <a:rPr lang="en-CA" sz="1600" b="1" dirty="0">
                <a:latin typeface="IBM Plex Sans" panose="020B0503050203000203" pitchFamily="34" charset="0"/>
              </a:rPr>
              <a:t>Wilfred Laurier University</a:t>
            </a:r>
          </a:p>
          <a:p>
            <a:r>
              <a:rPr lang="en-CA" sz="1600" b="1" dirty="0">
                <a:latin typeface="IBM Plex Sans" panose="020B0503050203000203" pitchFamily="34" charset="0"/>
              </a:rPr>
              <a:t>Redeemer University</a:t>
            </a:r>
          </a:p>
          <a:p>
            <a:r>
              <a:rPr lang="en-CA" sz="1600" b="1" dirty="0">
                <a:latin typeface="IBM Plex Sans" panose="020B0503050203000203" pitchFamily="34" charset="0"/>
              </a:rPr>
              <a:t>Tyndale University</a:t>
            </a:r>
          </a:p>
          <a:p>
            <a:r>
              <a:rPr lang="en-CA" sz="1600" b="1" dirty="0">
                <a:latin typeface="IBM Plex Sans" panose="020B0503050203000203" pitchFamily="34" charset="0"/>
              </a:rPr>
              <a:t>Laurentian University </a:t>
            </a:r>
            <a:r>
              <a:rPr lang="en-CA" sz="1600" dirty="0">
                <a:latin typeface="IBM Plex Sans" panose="020B0503050203000203" pitchFamily="34" charset="0"/>
              </a:rPr>
              <a:t>(Programs offered in French only)</a:t>
            </a:r>
          </a:p>
          <a:p>
            <a:r>
              <a:rPr lang="en-CA" sz="1600" b="1" dirty="0">
                <a:latin typeface="IBM Plex Sans" panose="020B0503050203000203" pitchFamily="34" charset="0"/>
              </a:rPr>
              <a:t>Université de </a:t>
            </a:r>
            <a:r>
              <a:rPr lang="en-CA" sz="1600" b="1" dirty="0" err="1">
                <a:latin typeface="IBM Plex Sans" panose="020B0503050203000203" pitchFamily="34" charset="0"/>
              </a:rPr>
              <a:t>l’Ontario</a:t>
            </a:r>
            <a:r>
              <a:rPr lang="en-CA" sz="1600" b="1" dirty="0">
                <a:latin typeface="IBM Plex Sans" panose="020B0503050203000203" pitchFamily="34" charset="0"/>
              </a:rPr>
              <a:t> </a:t>
            </a:r>
            <a:r>
              <a:rPr lang="en-CA" sz="1600" b="1" dirty="0" err="1">
                <a:latin typeface="IBM Plex Sans" panose="020B0503050203000203" pitchFamily="34" charset="0"/>
              </a:rPr>
              <a:t>français</a:t>
            </a:r>
            <a:r>
              <a:rPr lang="en-CA" sz="1600" b="1" dirty="0">
                <a:latin typeface="IBM Plex Sans" panose="020B0503050203000203" pitchFamily="34" charset="0"/>
              </a:rPr>
              <a:t> </a:t>
            </a:r>
            <a:r>
              <a:rPr lang="en-CA" sz="1600" dirty="0">
                <a:latin typeface="IBM Plex Sans" panose="020B0503050203000203" pitchFamily="34" charset="0"/>
              </a:rPr>
              <a:t>(Programs offered in French only)</a:t>
            </a:r>
          </a:p>
          <a:p>
            <a:r>
              <a:rPr lang="en-CA" sz="1600" b="1" dirty="0">
                <a:latin typeface="IBM Plex Sans" panose="020B0503050203000203" pitchFamily="34" charset="0"/>
              </a:rPr>
              <a:t>OISE/University of Toronto (application not through OUAC)</a:t>
            </a:r>
          </a:p>
          <a:p>
            <a:endParaRPr lang="en-CA" sz="900" b="1" dirty="0">
              <a:latin typeface="IBM Plex Sans" panose="020B0503050203000203" pitchFamily="34" charset="0"/>
            </a:endParaRPr>
          </a:p>
          <a:p>
            <a:pPr marL="114300" indent="0" algn="ctr">
              <a:buNone/>
            </a:pPr>
            <a:r>
              <a:rPr lang="en-CA" sz="1500" dirty="0">
                <a:latin typeface="IBM Plex Sans" panose="020B0503050203000203" pitchFamily="34" charset="0"/>
              </a:rPr>
              <a:t>**Keep in mind, each school has different requirements**</a:t>
            </a:r>
          </a:p>
        </p:txBody>
      </p:sp>
    </p:spTree>
    <p:extLst>
      <p:ext uri="{BB962C8B-B14F-4D97-AF65-F5344CB8AC3E}">
        <p14:creationId xmlns:p14="http://schemas.microsoft.com/office/powerpoint/2010/main" val="969270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8"/>
          <p:cNvSpPr txBox="1"/>
          <p:nvPr/>
        </p:nvSpPr>
        <p:spPr>
          <a:xfrm>
            <a:off x="229126" y="1699875"/>
            <a:ext cx="8685748" cy="2347432"/>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York University </a:t>
            </a:r>
            <a:br>
              <a:rPr lang="en-CA" sz="4500" b="1" dirty="0">
                <a:latin typeface="IBM Plex Sans"/>
                <a:ea typeface="IBM Plex Sans"/>
                <a:cs typeface="IBM Plex Sans"/>
                <a:sym typeface="IBM Plex Sans"/>
              </a:rPr>
            </a:br>
            <a:endParaRPr sz="4500" dirty="0">
              <a:latin typeface="IBM Plex Sans"/>
              <a:ea typeface="IBM Plex Sans"/>
              <a:cs typeface="IBM Plex Sans"/>
              <a:sym typeface="IBM Plex Sans"/>
            </a:endParaRPr>
          </a:p>
        </p:txBody>
      </p:sp>
      <p:pic>
        <p:nvPicPr>
          <p:cNvPr id="190" name="Google Shape;190;p28"/>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1" name="Google Shape;191;p28"/>
          <p:cNvPicPr preferRelativeResize="0"/>
          <p:nvPr/>
        </p:nvPicPr>
        <p:blipFill rotWithShape="1">
          <a:blip r:embed="rId4">
            <a:alphaModFix/>
          </a:blip>
          <a:srcRect/>
          <a:stretch/>
        </p:blipFill>
        <p:spPr>
          <a:xfrm>
            <a:off x="8326782" y="-273"/>
            <a:ext cx="817218" cy="81721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York University Education</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700" y="1750130"/>
            <a:ext cx="5383044" cy="3805059"/>
          </a:xfrm>
        </p:spPr>
        <p:txBody>
          <a:bodyPr>
            <a:normAutofit/>
          </a:bodyPr>
          <a:lstStyle/>
          <a:p>
            <a:pPr marL="139700" indent="0">
              <a:buNone/>
            </a:pPr>
            <a:r>
              <a:rPr lang="en-CA" sz="2000" b="1" dirty="0">
                <a:latin typeface="IBM Plex Sans" panose="020B0503050203000203" pitchFamily="34" charset="0"/>
              </a:rPr>
              <a:t>Faculty of Education</a:t>
            </a:r>
          </a:p>
          <a:p>
            <a:pPr marL="139700" indent="0">
              <a:buNone/>
            </a:pPr>
            <a:r>
              <a:rPr lang="en-CA" sz="1700" dirty="0">
                <a:latin typeface="IBM Plex Sans" panose="020B0503050203000203" pitchFamily="34" charset="0"/>
              </a:rPr>
              <a:t>Winters College</a:t>
            </a:r>
          </a:p>
          <a:p>
            <a:pPr marL="139700" indent="0">
              <a:buNone/>
            </a:pPr>
            <a:r>
              <a:rPr lang="en-CA" sz="1700" dirty="0">
                <a:latin typeface="IBM Plex Sans" panose="020B0503050203000203" pitchFamily="34" charset="0"/>
              </a:rPr>
              <a:t>4700 Keele Street</a:t>
            </a:r>
          </a:p>
          <a:p>
            <a:pPr marL="139700" indent="0">
              <a:buNone/>
            </a:pPr>
            <a:r>
              <a:rPr lang="en-CA" sz="1700" dirty="0">
                <a:latin typeface="IBM Plex Sans" panose="020B0503050203000203" pitchFamily="34" charset="0"/>
              </a:rPr>
              <a:t>Toronto, ON M3J 1P3</a:t>
            </a:r>
          </a:p>
          <a:p>
            <a:pPr marL="139700" indent="0">
              <a:buNone/>
            </a:pPr>
            <a:endParaRPr lang="en-CA" sz="1700" b="1" dirty="0">
              <a:latin typeface="IBM Plex Sans" panose="020B0503050203000203" pitchFamily="34" charset="0"/>
            </a:endParaRPr>
          </a:p>
          <a:p>
            <a:pPr marL="139700" indent="0">
              <a:buNone/>
            </a:pPr>
            <a:r>
              <a:rPr lang="en-CA" sz="1700" b="1" dirty="0">
                <a:solidFill>
                  <a:srgbClr val="FF0000"/>
                </a:solidFill>
                <a:latin typeface="IBM Plex Sans" panose="020B0503050203000203" pitchFamily="34" charset="0"/>
              </a:rPr>
              <a:t>Email: </a:t>
            </a:r>
            <a:r>
              <a:rPr lang="en-CA" sz="1700" dirty="0" err="1">
                <a:latin typeface="IBM Plex Sans" panose="020B0503050203000203" pitchFamily="34" charset="0"/>
              </a:rPr>
              <a:t>OSP@edu.yorku.ca</a:t>
            </a:r>
            <a:endParaRPr lang="en-CA" sz="1700" dirty="0">
              <a:latin typeface="IBM Plex Sans" panose="020B0503050203000203" pitchFamily="34" charset="0"/>
            </a:endParaRPr>
          </a:p>
          <a:p>
            <a:pPr marL="139700" indent="0">
              <a:buNone/>
            </a:pPr>
            <a:r>
              <a:rPr lang="en-CA" sz="1700" b="1" dirty="0">
                <a:solidFill>
                  <a:srgbClr val="FF0000"/>
                </a:solidFill>
                <a:latin typeface="IBM Plex Sans" panose="020B0503050203000203" pitchFamily="34" charset="0"/>
              </a:rPr>
              <a:t>Phone: </a:t>
            </a:r>
            <a:r>
              <a:rPr lang="en-CA" sz="1700" dirty="0">
                <a:latin typeface="IBM Plex Sans" panose="020B0503050203000203" pitchFamily="34" charset="0"/>
              </a:rPr>
              <a:t>416-736-5001</a:t>
            </a:r>
          </a:p>
        </p:txBody>
      </p:sp>
      <p:pic>
        <p:nvPicPr>
          <p:cNvPr id="1026" name="Picture 2">
            <a:extLst>
              <a:ext uri="{FF2B5EF4-FFF2-40B4-BE49-F238E27FC236}">
                <a16:creationId xmlns:a16="http://schemas.microsoft.com/office/drawing/2014/main" id="{A87637F6-B0FB-9D72-A1C4-DB271AB737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6067" y="2100864"/>
            <a:ext cx="3747472" cy="1349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375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C422B504-2E19-C292-8A81-DC226A7FB6A9}"/>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8CB9F06B-8676-CC5F-8B9A-35746C7CB300}"/>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err="1">
                <a:latin typeface="IBM Plex Sans"/>
                <a:ea typeface="IBM Plex Sans"/>
                <a:cs typeface="IBM Plex Sans"/>
                <a:sym typeface="IBM Plex Sans"/>
              </a:rPr>
              <a:t>YorkU</a:t>
            </a:r>
            <a:r>
              <a:rPr lang="en-CA" sz="2500" b="1" dirty="0">
                <a:latin typeface="IBM Plex Sans"/>
                <a:ea typeface="IBM Plex Sans"/>
                <a:cs typeface="IBM Plex Sans"/>
                <a:sym typeface="IBM Plex Sans"/>
              </a:rPr>
              <a:t> – Consecutive Program Stats + Admissions</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E5855BB2-E941-6AC7-67BD-B07FC0FA3359}"/>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79E3CCB4-9F48-3F23-2A63-9EBA42B85F00}"/>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E4904934-F530-EBBD-2EAD-FADE79DC7DAF}"/>
              </a:ext>
            </a:extLst>
          </p:cNvPr>
          <p:cNvSpPr>
            <a:spLocks noGrp="1"/>
          </p:cNvSpPr>
          <p:nvPr>
            <p:ph type="body" idx="1"/>
          </p:nvPr>
        </p:nvSpPr>
        <p:spPr>
          <a:xfrm>
            <a:off x="311700" y="1338442"/>
            <a:ext cx="8189518" cy="3317210"/>
          </a:xfrm>
        </p:spPr>
        <p:txBody>
          <a:bodyPr>
            <a:normAutofit/>
          </a:bodyPr>
          <a:lstStyle/>
          <a:p>
            <a:pPr marL="139700" indent="0">
              <a:buNone/>
            </a:pPr>
            <a:r>
              <a:rPr lang="en-CA" sz="1700" b="1" dirty="0">
                <a:latin typeface="IBM Plex Sans" panose="020B0503050203000203" pitchFamily="34" charset="0"/>
              </a:rPr>
              <a:t>Statistics:</a:t>
            </a:r>
          </a:p>
          <a:p>
            <a:pPr marL="425450" indent="-285750"/>
            <a:r>
              <a:rPr lang="en-CA" sz="1700" dirty="0">
                <a:latin typeface="IBM Plex Sans" panose="020B0503050203000203" pitchFamily="34" charset="0"/>
              </a:rPr>
              <a:t>Typically, 3400 applicants compete for approximately 300 spaces </a:t>
            </a:r>
          </a:p>
          <a:p>
            <a:pPr marL="139700" indent="0">
              <a:buNone/>
            </a:pPr>
            <a:endParaRPr lang="en-CA" sz="1700" dirty="0">
              <a:latin typeface="IBM Plex Sans" panose="020B0503050203000203" pitchFamily="34" charset="0"/>
            </a:endParaRPr>
          </a:p>
          <a:p>
            <a:pPr marL="139700" indent="0">
              <a:buNone/>
            </a:pPr>
            <a:r>
              <a:rPr lang="en-CA" sz="1700" b="1" dirty="0">
                <a:latin typeface="IBM Plex Sans" panose="020B0503050203000203" pitchFamily="34" charset="0"/>
              </a:rPr>
              <a:t>Admissions Requirements:</a:t>
            </a:r>
          </a:p>
          <a:p>
            <a:pPr marL="425450" indent="-285750"/>
            <a:r>
              <a:rPr lang="en-CA" sz="1700" dirty="0">
                <a:latin typeface="IBM Plex Sans" panose="020B0503050203000203" pitchFamily="34" charset="0"/>
              </a:rPr>
              <a:t>Approved undergraduate degree with a minimum overall GPA of B (6), based on the final two years (60 credits at York or equivalent)</a:t>
            </a:r>
          </a:p>
          <a:p>
            <a:pPr marL="425450" indent="-285750"/>
            <a:r>
              <a:rPr lang="en-CA" sz="1700" dirty="0">
                <a:latin typeface="IBM Plex Sans" panose="020B0503050203000203" pitchFamily="34" charset="0"/>
              </a:rPr>
              <a:t>Online Supplemental Information Form</a:t>
            </a:r>
          </a:p>
          <a:p>
            <a:pPr marL="882650" lvl="1" indent="-285750"/>
            <a:r>
              <a:rPr lang="en-CA" sz="1300" dirty="0">
                <a:latin typeface="IBM Plex Sans" panose="020B0503050203000203" pitchFamily="34" charset="0"/>
              </a:rPr>
              <a:t>Experience Summary and Profile</a:t>
            </a:r>
          </a:p>
          <a:p>
            <a:pPr marL="882650" lvl="1" indent="-285750"/>
            <a:r>
              <a:rPr lang="en-CA" sz="1300" dirty="0">
                <a:latin typeface="IBM Plex Sans" panose="020B0503050203000203" pitchFamily="34" charset="0"/>
              </a:rPr>
              <a:t>Personal Statement</a:t>
            </a:r>
          </a:p>
          <a:p>
            <a:pPr marL="882650" lvl="1" indent="-285750"/>
            <a:r>
              <a:rPr lang="en-CA" sz="1300" dirty="0">
                <a:latin typeface="IBM Plex Sans" panose="020B0503050203000203" pitchFamily="34" charset="0"/>
              </a:rPr>
              <a:t>2 Online Reference Letters – you would provide the name and email of 2 referees</a:t>
            </a:r>
          </a:p>
        </p:txBody>
      </p:sp>
      <p:sp>
        <p:nvSpPr>
          <p:cNvPr id="2" name="Google Shape;111;p19">
            <a:extLst>
              <a:ext uri="{FF2B5EF4-FFF2-40B4-BE49-F238E27FC236}">
                <a16:creationId xmlns:a16="http://schemas.microsoft.com/office/drawing/2014/main" id="{F3F38E52-04C4-1701-D3B6-BF45529F69EF}"/>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https://www.yorku.ca/edu/wp-content/uploads/sites/28/2024/06/Website_Consecutive-BEd-How-to-apply-2025-26.pdf</a:t>
            </a:r>
            <a:r>
              <a:rPr lang="en-CA" sz="1000" dirty="0">
                <a:solidFill>
                  <a:srgbClr val="595959"/>
                </a:solidFill>
                <a:latin typeface="IBM Plex Sans"/>
                <a:ea typeface="IBM Plex Sans"/>
                <a:cs typeface="IBM Plex Sans"/>
                <a:sym typeface="IBM Plex Sans"/>
              </a:rPr>
              <a:t> </a:t>
            </a: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1482785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ABE2ED07-B045-75BB-7621-650DC4C3A001}"/>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F2B088E5-F484-BD88-F991-2F353CD6E418}"/>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err="1">
                <a:latin typeface="IBM Plex Sans"/>
                <a:ea typeface="IBM Plex Sans"/>
                <a:cs typeface="IBM Plex Sans"/>
                <a:sym typeface="IBM Plex Sans"/>
              </a:rPr>
              <a:t>YorkU</a:t>
            </a:r>
            <a:r>
              <a:rPr lang="en-CA" sz="2500" b="1" dirty="0">
                <a:latin typeface="IBM Plex Sans"/>
                <a:ea typeface="IBM Plex Sans"/>
                <a:cs typeface="IBM Plex Sans"/>
                <a:sym typeface="IBM Plex Sans"/>
              </a:rPr>
              <a:t> – Consecutive Program Selection</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599EB9AD-11D1-2E19-A633-DB57EDB4C9CD}"/>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7BB7BB01-45DB-5ECE-353F-A4310847A434}"/>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D8266256-04D7-AA2D-7B74-050C3297E640}"/>
              </a:ext>
            </a:extLst>
          </p:cNvPr>
          <p:cNvSpPr>
            <a:spLocks noGrp="1"/>
          </p:cNvSpPr>
          <p:nvPr>
            <p:ph type="body" idx="1"/>
          </p:nvPr>
        </p:nvSpPr>
        <p:spPr>
          <a:xfrm>
            <a:off x="311700" y="1338442"/>
            <a:ext cx="8189518" cy="3317210"/>
          </a:xfrm>
        </p:spPr>
        <p:txBody>
          <a:bodyPr>
            <a:normAutofit/>
          </a:bodyPr>
          <a:lstStyle/>
          <a:p>
            <a:pPr marL="139700" indent="0">
              <a:buNone/>
            </a:pPr>
            <a:r>
              <a:rPr lang="en-CA" sz="1700" b="1" dirty="0">
                <a:latin typeface="IBM Plex Sans" panose="020B0503050203000203" pitchFamily="34" charset="0"/>
              </a:rPr>
              <a:t>Selection:</a:t>
            </a:r>
          </a:p>
          <a:p>
            <a:pPr marL="425450" indent="-285750"/>
            <a:r>
              <a:rPr lang="en-CA" sz="1700" dirty="0">
                <a:latin typeface="IBM Plex Sans" panose="020B0503050203000203" pitchFamily="34" charset="0"/>
              </a:rPr>
              <a:t>Based on GPA, experience, personal statement and 2 online reference letters</a:t>
            </a:r>
          </a:p>
          <a:p>
            <a:pPr marL="425450" indent="-285750" algn="ctr"/>
            <a:endParaRPr lang="en-CA" sz="1700" dirty="0">
              <a:latin typeface="IBM Plex Sans" panose="020B0503050203000203" pitchFamily="34" charset="0"/>
            </a:endParaRPr>
          </a:p>
          <a:p>
            <a:pPr marL="139700" indent="0" algn="ctr">
              <a:buNone/>
            </a:pPr>
            <a:r>
              <a:rPr lang="en-CA" sz="1700" dirty="0">
                <a:latin typeface="IBM Plex Sans" panose="020B0503050203000203" pitchFamily="34" charset="0"/>
              </a:rPr>
              <a:t>** Each school/program has its own selection method**</a:t>
            </a:r>
            <a:endParaRPr lang="en-CA" sz="1300" dirty="0">
              <a:latin typeface="IBM Plex Sans" panose="020B0503050203000203" pitchFamily="34" charset="0"/>
            </a:endParaRPr>
          </a:p>
        </p:txBody>
      </p:sp>
      <p:sp>
        <p:nvSpPr>
          <p:cNvPr id="2" name="Google Shape;111;p19">
            <a:extLst>
              <a:ext uri="{FF2B5EF4-FFF2-40B4-BE49-F238E27FC236}">
                <a16:creationId xmlns:a16="http://schemas.microsoft.com/office/drawing/2014/main" id="{E35C7B3A-3150-3385-4893-0C24627B6199}"/>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https://www.yorku.ca/edu/wp-content/uploads/sites/28/2024/06/Website_Consecutive-BEd-How-to-apply-2025-26.pdf</a:t>
            </a:r>
            <a:r>
              <a:rPr lang="en-CA" sz="1000" dirty="0">
                <a:solidFill>
                  <a:srgbClr val="595959"/>
                </a:solidFill>
                <a:latin typeface="IBM Plex Sans"/>
                <a:ea typeface="IBM Plex Sans"/>
                <a:cs typeface="IBM Plex Sans"/>
                <a:sym typeface="IBM Plex Sans"/>
              </a:rPr>
              <a:t> </a:t>
            </a: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pic>
        <p:nvPicPr>
          <p:cNvPr id="3074" name="Picture 2" descr="Concurrent Bachelor of Education | Faculty of Education">
            <a:extLst>
              <a:ext uri="{FF2B5EF4-FFF2-40B4-BE49-F238E27FC236}">
                <a16:creationId xmlns:a16="http://schemas.microsoft.com/office/drawing/2014/main" id="{79305EC2-88CE-AD7D-30D5-6901E595FB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25607" y="2791709"/>
            <a:ext cx="5561704" cy="1678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1188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EBB963C4-5AEA-1554-422B-3C1252F2D5C5}"/>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9B291939-C311-0EF0-74D7-4EBC8DE46D87}"/>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err="1">
                <a:latin typeface="IBM Plex Sans"/>
                <a:ea typeface="IBM Plex Sans"/>
                <a:cs typeface="IBM Plex Sans"/>
                <a:sym typeface="IBM Plex Sans"/>
              </a:rPr>
              <a:t>YorkU</a:t>
            </a:r>
            <a:r>
              <a:rPr lang="en-CA" sz="2500" b="1" dirty="0">
                <a:latin typeface="IBM Plex Sans"/>
                <a:ea typeface="IBM Plex Sans"/>
                <a:cs typeface="IBM Plex Sans"/>
                <a:sym typeface="IBM Plex Sans"/>
              </a:rPr>
              <a:t> – Teaching Streams</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D733D83F-78A9-878D-5075-C19DB12762BD}"/>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2E104CC6-F9FB-D9C7-6302-BC311793ED77}"/>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2" name="Google Shape;111;p19">
            <a:extLst>
              <a:ext uri="{FF2B5EF4-FFF2-40B4-BE49-F238E27FC236}">
                <a16:creationId xmlns:a16="http://schemas.microsoft.com/office/drawing/2014/main" id="{9FCA52AF-4FEC-55E2-8A97-E7BEBDDAA15C}"/>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https://www.yorku.ca/edu/students/bed-consecutive/</a:t>
            </a:r>
            <a:r>
              <a:rPr lang="en-CA" sz="1000" dirty="0">
                <a:solidFill>
                  <a:srgbClr val="595959"/>
                </a:solidFill>
                <a:latin typeface="IBM Plex Sans"/>
                <a:ea typeface="IBM Plex Sans"/>
                <a:cs typeface="IBM Plex Sans"/>
                <a:sym typeface="IBM Plex Sans"/>
              </a:rPr>
              <a:t> </a:t>
            </a: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
        <p:nvSpPr>
          <p:cNvPr id="5" name="Google Shape;73;p15">
            <a:extLst>
              <a:ext uri="{FF2B5EF4-FFF2-40B4-BE49-F238E27FC236}">
                <a16:creationId xmlns:a16="http://schemas.microsoft.com/office/drawing/2014/main" id="{D74E8644-1A6E-285F-0172-A1EB39A5E9DF}"/>
              </a:ext>
            </a:extLst>
          </p:cNvPr>
          <p:cNvSpPr txBox="1">
            <a:spLocks noGrp="1"/>
          </p:cNvSpPr>
          <p:nvPr>
            <p:ph type="body" idx="1"/>
          </p:nvPr>
        </p:nvSpPr>
        <p:spPr>
          <a:xfrm>
            <a:off x="171846" y="1195792"/>
            <a:ext cx="8832300" cy="3459860"/>
          </a:xfrm>
          <a:prstGeom prst="rect">
            <a:avLst/>
          </a:prstGeom>
        </p:spPr>
        <p:txBody>
          <a:bodyPr spcFirstLastPara="1" wrap="square" lIns="91425" tIns="91425" rIns="91425" bIns="91425" anchor="t" anchorCtr="0">
            <a:normAutofit/>
          </a:bodyPr>
          <a:lstStyle/>
          <a:p>
            <a:r>
              <a:rPr lang="en-CA" b="1" dirty="0">
                <a:latin typeface="IBM Plex Sans"/>
                <a:ea typeface="IBM Plex Sans"/>
                <a:cs typeface="IBM Plex Sans"/>
                <a:sym typeface="IBM Plex Sans"/>
              </a:rPr>
              <a:t>Primary/Junior (JK – 6)</a:t>
            </a:r>
          </a:p>
          <a:p>
            <a:pPr lvl="1"/>
            <a:r>
              <a:rPr lang="en-CA" dirty="0">
                <a:latin typeface="IBM Plex Sans"/>
                <a:ea typeface="IBM Plex Sans"/>
                <a:cs typeface="IBM Plex Sans"/>
                <a:sym typeface="IBM Plex Sans"/>
              </a:rPr>
              <a:t>No subject specialization required</a:t>
            </a:r>
          </a:p>
          <a:p>
            <a:r>
              <a:rPr lang="en-CA" b="1" dirty="0">
                <a:latin typeface="IBM Plex Sans"/>
                <a:ea typeface="IBM Plex Sans"/>
                <a:cs typeface="IBM Plex Sans"/>
                <a:sym typeface="IBM Plex Sans"/>
              </a:rPr>
              <a:t>Junior/Intermediate (4 – 10)</a:t>
            </a:r>
          </a:p>
          <a:p>
            <a:pPr lvl="1"/>
            <a:r>
              <a:rPr lang="en-CA" dirty="0">
                <a:latin typeface="IBM Plex Sans"/>
                <a:ea typeface="IBM Plex Sans"/>
                <a:cs typeface="IBM Plex Sans"/>
                <a:sym typeface="IBM Plex Sans"/>
              </a:rPr>
              <a:t>Choose to specialize in one Junior-Intermediate teaching subject</a:t>
            </a:r>
          </a:p>
          <a:p>
            <a:r>
              <a:rPr lang="en-CA" b="1" dirty="0">
                <a:latin typeface="IBM Plex Sans"/>
                <a:ea typeface="IBM Plex Sans"/>
                <a:cs typeface="IBM Plex Sans"/>
                <a:sym typeface="IBM Plex Sans"/>
              </a:rPr>
              <a:t>Intermediate/Senior (7 – 12)</a:t>
            </a:r>
          </a:p>
          <a:p>
            <a:pPr lvl="1"/>
            <a:r>
              <a:rPr lang="en-CA" dirty="0">
                <a:latin typeface="IBM Plex Sans"/>
                <a:ea typeface="IBM Plex Sans"/>
                <a:cs typeface="IBM Plex Sans"/>
                <a:sym typeface="IBM Plex Sans"/>
              </a:rPr>
              <a:t>Choose to specialize in two Junior-Intermediate teaching subjects</a:t>
            </a:r>
          </a:p>
          <a:p>
            <a:pPr marL="114300" indent="0">
              <a:buNone/>
            </a:pPr>
            <a:endParaRPr lang="en-CA" sz="1400" dirty="0">
              <a:latin typeface="IBM Plex Sans"/>
              <a:ea typeface="IBM Plex Sans"/>
              <a:cs typeface="IBM Plex Sans"/>
              <a:sym typeface="IBM Plex Sans"/>
            </a:endParaRPr>
          </a:p>
          <a:p>
            <a:pPr marL="114300" indent="0">
              <a:buNone/>
            </a:pPr>
            <a:r>
              <a:rPr lang="en-CA" b="1" dirty="0">
                <a:latin typeface="IBM Plex Sans"/>
                <a:ea typeface="IBM Plex Sans"/>
                <a:cs typeface="IBM Plex Sans"/>
                <a:sym typeface="IBM Plex Sans"/>
              </a:rPr>
              <a:t>For a full list of teachable subjects: </a:t>
            </a:r>
          </a:p>
          <a:p>
            <a:pPr marL="114300" indent="0">
              <a:buNone/>
            </a:pPr>
            <a:r>
              <a:rPr lang="en-CA" dirty="0">
                <a:latin typeface="IBM Plex Sans"/>
                <a:ea typeface="IBM Plex Sans"/>
                <a:cs typeface="IBM Plex Sans"/>
                <a:sym typeface="IBM Plex Sans"/>
                <a:hlinkClick r:id="rId6"/>
              </a:rPr>
              <a:t>https://www.yorku.ca/edu/students/bed-consecutive/bed-teaching-subjects/</a:t>
            </a:r>
            <a:r>
              <a:rPr lang="en-CA" dirty="0">
                <a:latin typeface="IBM Plex Sans"/>
                <a:ea typeface="IBM Plex Sans"/>
                <a:cs typeface="IBM Plex Sans"/>
                <a:sym typeface="IBM Plex Sans"/>
              </a:rPr>
              <a:t> </a:t>
            </a:r>
          </a:p>
          <a:p>
            <a:endParaRPr lang="en-CA" dirty="0">
              <a:latin typeface="IBM Plex Sans"/>
              <a:ea typeface="IBM Plex Sans"/>
              <a:cs typeface="IBM Plex Sans"/>
              <a:sym typeface="IBM Plex Sans"/>
            </a:endParaRPr>
          </a:p>
          <a:p>
            <a:pPr marL="114300" indent="0">
              <a:buNone/>
            </a:pPr>
            <a:r>
              <a:rPr lang="en-CA" dirty="0">
                <a:latin typeface="IBM Plex Sans"/>
                <a:ea typeface="IBM Plex Sans"/>
                <a:cs typeface="IBM Plex Sans"/>
                <a:sym typeface="IBM Plex Sans"/>
              </a:rPr>
              <a:t>** Pay attention to ineligible teaching subject combination and restricted courses**</a:t>
            </a:r>
            <a:endParaRPr lang="en-CA" b="1" dirty="0">
              <a:latin typeface="IBM Plex Sans"/>
              <a:ea typeface="IBM Plex Sans"/>
              <a:cs typeface="IBM Plex Sans"/>
              <a:sym typeface="IBM Plex Sans"/>
            </a:endParaRPr>
          </a:p>
          <a:p>
            <a:pPr marL="114300" indent="0">
              <a:buNone/>
            </a:pP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2692902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438789BD-56CB-C6FE-B81B-6C055B14E539}"/>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C9487D57-3067-CDE2-DB04-8E5D75EBC085}"/>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err="1">
                <a:latin typeface="IBM Plex Sans"/>
                <a:ea typeface="IBM Plex Sans"/>
                <a:cs typeface="IBM Plex Sans"/>
                <a:sym typeface="IBM Plex Sans"/>
              </a:rPr>
              <a:t>YorkU</a:t>
            </a:r>
            <a:r>
              <a:rPr lang="en-CA" sz="2500" b="1" dirty="0">
                <a:latin typeface="IBM Plex Sans"/>
                <a:ea typeface="IBM Plex Sans"/>
                <a:cs typeface="IBM Plex Sans"/>
                <a:sym typeface="IBM Plex Sans"/>
              </a:rPr>
              <a:t> – Consecutive Program Important Deadlines</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458A1BD4-2332-2397-EFEB-BE60F279835C}"/>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F626C005-7F5B-7E42-0590-D574F0FFB49B}"/>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9E483B98-3941-BF8D-74ED-F73F8D871128}"/>
              </a:ext>
            </a:extLst>
          </p:cNvPr>
          <p:cNvSpPr>
            <a:spLocks noGrp="1"/>
          </p:cNvSpPr>
          <p:nvPr>
            <p:ph type="body" idx="1"/>
          </p:nvPr>
        </p:nvSpPr>
        <p:spPr>
          <a:xfrm>
            <a:off x="311699" y="1338442"/>
            <a:ext cx="8423509" cy="3317210"/>
          </a:xfrm>
        </p:spPr>
        <p:txBody>
          <a:bodyPr>
            <a:normAutofit/>
          </a:bodyPr>
          <a:lstStyle/>
          <a:p>
            <a:pPr marL="139700" indent="0">
              <a:buNone/>
            </a:pPr>
            <a:r>
              <a:rPr lang="en-CA" sz="1700" b="1" dirty="0">
                <a:latin typeface="IBM Plex Sans" panose="020B0503050203000203" pitchFamily="34" charset="0"/>
              </a:rPr>
              <a:t>Deadline to apply: </a:t>
            </a:r>
            <a:r>
              <a:rPr lang="en-CA" sz="1700" b="1" dirty="0">
                <a:solidFill>
                  <a:srgbClr val="FF0000"/>
                </a:solidFill>
                <a:latin typeface="IBM Plex Sans" panose="020B0503050203000203" pitchFamily="34" charset="0"/>
              </a:rPr>
              <a:t>December 2, 2024 </a:t>
            </a:r>
            <a:r>
              <a:rPr lang="en-CA" sz="1700" dirty="0">
                <a:latin typeface="IBM Plex Sans" panose="020B0503050203000203" pitchFamily="34" charset="0"/>
              </a:rPr>
              <a:t>(TEAS application)</a:t>
            </a:r>
          </a:p>
          <a:p>
            <a:pPr marL="139700" indent="0">
              <a:buNone/>
            </a:pPr>
            <a:endParaRPr lang="en-CA" sz="1700" b="1" dirty="0">
              <a:latin typeface="IBM Plex Sans" panose="020B0503050203000203" pitchFamily="34" charset="0"/>
            </a:endParaRPr>
          </a:p>
          <a:p>
            <a:pPr marL="139700" indent="0">
              <a:buNone/>
            </a:pPr>
            <a:r>
              <a:rPr lang="en-CA" sz="1700" b="1" dirty="0">
                <a:latin typeface="IBM Plex Sans" panose="020B0503050203000203" pitchFamily="34" charset="0"/>
              </a:rPr>
              <a:t>Deadline to submit online supplemental form: </a:t>
            </a:r>
            <a:r>
              <a:rPr lang="en-CA" sz="1700" b="1" dirty="0">
                <a:solidFill>
                  <a:srgbClr val="FF0000"/>
                </a:solidFill>
                <a:latin typeface="IBM Plex Sans" panose="020B0503050203000203" pitchFamily="34" charset="0"/>
              </a:rPr>
              <a:t>December 18, 2024</a:t>
            </a:r>
          </a:p>
          <a:p>
            <a:pPr marL="139700" indent="0">
              <a:buNone/>
            </a:pPr>
            <a:endParaRPr lang="en-CA" sz="1700" b="1" dirty="0">
              <a:solidFill>
                <a:srgbClr val="FF0000"/>
              </a:solidFill>
              <a:latin typeface="IBM Plex Sans" panose="020B0503050203000203" pitchFamily="34" charset="0"/>
            </a:endParaRPr>
          </a:p>
          <a:p>
            <a:pPr marL="139700" indent="0">
              <a:buNone/>
            </a:pPr>
            <a:r>
              <a:rPr lang="en-CA" sz="1700" b="1" dirty="0">
                <a:solidFill>
                  <a:schemeClr val="bg2"/>
                </a:solidFill>
                <a:latin typeface="IBM Plex Sans" panose="020B0503050203000203" pitchFamily="34" charset="0"/>
              </a:rPr>
              <a:t>For more information: </a:t>
            </a:r>
            <a:r>
              <a:rPr lang="en-CA" sz="1700" dirty="0">
                <a:solidFill>
                  <a:srgbClr val="FF0000"/>
                </a:solidFill>
                <a:latin typeface="IBM Plex Sans" panose="020B0503050203000203" pitchFamily="34" charset="0"/>
                <a:hlinkClick r:id="rId5"/>
              </a:rPr>
              <a:t>https://www.yorku.ca/edu/students/bed-consecutive/bed-consecutive-how-to-apply/</a:t>
            </a:r>
            <a:r>
              <a:rPr lang="en-CA" sz="1700" dirty="0">
                <a:solidFill>
                  <a:srgbClr val="FF0000"/>
                </a:solidFill>
                <a:latin typeface="IBM Plex Sans" panose="020B0503050203000203" pitchFamily="34" charset="0"/>
              </a:rPr>
              <a:t> </a:t>
            </a:r>
          </a:p>
        </p:txBody>
      </p:sp>
      <p:sp>
        <p:nvSpPr>
          <p:cNvPr id="2" name="Google Shape;111;p19">
            <a:extLst>
              <a:ext uri="{FF2B5EF4-FFF2-40B4-BE49-F238E27FC236}">
                <a16:creationId xmlns:a16="http://schemas.microsoft.com/office/drawing/2014/main" id="{C9B3C236-6E04-5C16-DFDD-594A1267D39F}"/>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6"/>
              </a:rPr>
              <a:t>https://www.yorku.ca/edu/wp-content/uploads/sites/28/2024/06/Website_Consecutive-BEd-How-to-apply-2025-26.pdf</a:t>
            </a:r>
            <a:r>
              <a:rPr lang="en-CA" sz="1000" dirty="0">
                <a:solidFill>
                  <a:srgbClr val="595959"/>
                </a:solidFill>
                <a:latin typeface="IBM Plex Sans"/>
                <a:ea typeface="IBM Plex Sans"/>
                <a:cs typeface="IBM Plex Sans"/>
                <a:sym typeface="IBM Plex Sans"/>
              </a:rPr>
              <a:t> </a:t>
            </a: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1512752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8"/>
          <p:cNvSpPr txBox="1"/>
          <p:nvPr/>
        </p:nvSpPr>
        <p:spPr>
          <a:xfrm>
            <a:off x="229126" y="1189170"/>
            <a:ext cx="8685748" cy="1603327"/>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000" b="1" dirty="0">
                <a:latin typeface="IBM Plex Sans"/>
                <a:ea typeface="IBM Plex Sans"/>
                <a:cs typeface="IBM Plex Sans"/>
                <a:sym typeface="IBM Plex Sans"/>
              </a:rPr>
              <a:t>How About Other Schools?</a:t>
            </a:r>
          </a:p>
        </p:txBody>
      </p:sp>
      <p:pic>
        <p:nvPicPr>
          <p:cNvPr id="190" name="Google Shape;190;p28"/>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1" name="Google Shape;191;p28"/>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2" name="Google Shape;220;p32">
            <a:extLst>
              <a:ext uri="{FF2B5EF4-FFF2-40B4-BE49-F238E27FC236}">
                <a16:creationId xmlns:a16="http://schemas.microsoft.com/office/drawing/2014/main" id="{EE1ED173-9E9B-C51F-5433-49EB4C424095}"/>
              </a:ext>
            </a:extLst>
          </p:cNvPr>
          <p:cNvSpPr txBox="1"/>
          <p:nvPr/>
        </p:nvSpPr>
        <p:spPr>
          <a:xfrm>
            <a:off x="2926151" y="2267722"/>
            <a:ext cx="3539195" cy="897000"/>
          </a:xfrm>
          <a:prstGeom prst="rect">
            <a:avLst/>
          </a:prstGeom>
          <a:noFill/>
          <a:ln>
            <a:noFill/>
          </a:ln>
        </p:spPr>
        <p:txBody>
          <a:bodyPr spcFirstLastPara="1" wrap="square" lIns="91425" tIns="91425" rIns="91425" bIns="91425" anchor="t" anchorCtr="0">
            <a:noAutofit/>
          </a:bodyPr>
          <a:lstStyle/>
          <a:p>
            <a:pPr marL="342900" lvl="0" indent="-342900" rtl="0">
              <a:spcBef>
                <a:spcPts val="0"/>
              </a:spcBef>
              <a:spcAft>
                <a:spcPts val="0"/>
              </a:spcAft>
              <a:buFont typeface="Arial" panose="020B0604020202020204" pitchFamily="34" charset="0"/>
              <a:buChar char="•"/>
            </a:pPr>
            <a:r>
              <a:rPr lang="en-CA" sz="1800" b="1" dirty="0">
                <a:solidFill>
                  <a:schemeClr val="bg2"/>
                </a:solidFill>
                <a:latin typeface="IBM Plex Sans"/>
                <a:ea typeface="IBM Plex Sans"/>
                <a:cs typeface="IBM Plex Sans"/>
                <a:sym typeface="IBM Plex Sans"/>
              </a:rPr>
              <a:t>Western University</a:t>
            </a:r>
          </a:p>
          <a:p>
            <a:pPr marL="342900" lvl="0" indent="-342900" rtl="0">
              <a:spcBef>
                <a:spcPts val="0"/>
              </a:spcBef>
              <a:spcAft>
                <a:spcPts val="0"/>
              </a:spcAft>
              <a:buFont typeface="Arial" panose="020B0604020202020204" pitchFamily="34" charset="0"/>
              <a:buChar char="•"/>
            </a:pPr>
            <a:r>
              <a:rPr lang="en-CA" sz="1800" b="1" dirty="0">
                <a:solidFill>
                  <a:schemeClr val="bg2"/>
                </a:solidFill>
                <a:latin typeface="IBM Plex Sans"/>
                <a:ea typeface="IBM Plex Sans"/>
                <a:cs typeface="IBM Plex Sans"/>
                <a:sym typeface="IBM Plex Sans"/>
              </a:rPr>
              <a:t>Brock University</a:t>
            </a:r>
          </a:p>
          <a:p>
            <a:pPr marL="342900" lvl="0" indent="-342900" rtl="0">
              <a:spcBef>
                <a:spcPts val="0"/>
              </a:spcBef>
              <a:spcAft>
                <a:spcPts val="0"/>
              </a:spcAft>
              <a:buFont typeface="Arial" panose="020B0604020202020204" pitchFamily="34" charset="0"/>
              <a:buChar char="•"/>
            </a:pPr>
            <a:r>
              <a:rPr lang="en-CA" sz="1800" b="1" dirty="0">
                <a:solidFill>
                  <a:schemeClr val="bg2"/>
                </a:solidFill>
                <a:latin typeface="IBM Plex Sans"/>
                <a:ea typeface="IBM Plex Sans"/>
                <a:cs typeface="IBM Plex Sans"/>
                <a:sym typeface="IBM Plex Sans"/>
              </a:rPr>
              <a:t>OISE (University of Toronto)</a:t>
            </a:r>
            <a:endParaRPr sz="1800" b="1" dirty="0">
              <a:solidFill>
                <a:schemeClr val="bg2"/>
              </a:solidFill>
              <a:latin typeface="IBM Plex Sans"/>
              <a:ea typeface="IBM Plex Sans"/>
              <a:cs typeface="IBM Plex Sans"/>
              <a:sym typeface="IBM Plex Sans"/>
            </a:endParaRPr>
          </a:p>
          <a:p>
            <a:pPr marL="0" lvl="0" indent="0" algn="ctr" rtl="0">
              <a:spcBef>
                <a:spcPts val="0"/>
              </a:spcBef>
              <a:spcAft>
                <a:spcPts val="0"/>
              </a:spcAft>
              <a:buNone/>
            </a:pPr>
            <a:endParaRPr sz="1800" dirty="0">
              <a:solidFill>
                <a:schemeClr val="dk2"/>
              </a:solidFill>
              <a:latin typeface="IBM Plex Sans"/>
              <a:ea typeface="IBM Plex Sans"/>
              <a:cs typeface="IBM Plex Sans"/>
              <a:sym typeface="IBM Plex Sans"/>
            </a:endParaRPr>
          </a:p>
        </p:txBody>
      </p:sp>
    </p:spTree>
    <p:extLst>
      <p:ext uri="{BB962C8B-B14F-4D97-AF65-F5344CB8AC3E}">
        <p14:creationId xmlns:p14="http://schemas.microsoft.com/office/powerpoint/2010/main" val="2938650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a:extLst>
            <a:ext uri="{FF2B5EF4-FFF2-40B4-BE49-F238E27FC236}">
              <a16:creationId xmlns:a16="http://schemas.microsoft.com/office/drawing/2014/main" id="{F34B0403-4516-FE5E-90DB-59F4DD79CE88}"/>
            </a:ext>
          </a:extLst>
        </p:cNvPr>
        <p:cNvGrpSpPr/>
        <p:nvPr/>
      </p:nvGrpSpPr>
      <p:grpSpPr>
        <a:xfrm>
          <a:off x="0" y="0"/>
          <a:ext cx="0" cy="0"/>
          <a:chOff x="0" y="0"/>
          <a:chExt cx="0" cy="0"/>
        </a:xfrm>
      </p:grpSpPr>
      <p:sp>
        <p:nvSpPr>
          <p:cNvPr id="189" name="Google Shape;189;p28">
            <a:extLst>
              <a:ext uri="{FF2B5EF4-FFF2-40B4-BE49-F238E27FC236}">
                <a16:creationId xmlns:a16="http://schemas.microsoft.com/office/drawing/2014/main" id="{292C8385-A6A2-7DD1-9CE8-C3FB49CCF731}"/>
              </a:ext>
            </a:extLst>
          </p:cNvPr>
          <p:cNvSpPr txBox="1"/>
          <p:nvPr/>
        </p:nvSpPr>
        <p:spPr>
          <a:xfrm>
            <a:off x="229126" y="1398034"/>
            <a:ext cx="8685748" cy="2347432"/>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Western University </a:t>
            </a:r>
            <a:br>
              <a:rPr lang="en-CA" sz="4500" b="1" dirty="0">
                <a:latin typeface="IBM Plex Sans"/>
                <a:ea typeface="IBM Plex Sans"/>
                <a:cs typeface="IBM Plex Sans"/>
                <a:sym typeface="IBM Plex Sans"/>
              </a:rPr>
            </a:br>
            <a:r>
              <a:rPr lang="en-CA" sz="4500" b="1" dirty="0">
                <a:latin typeface="IBM Plex Sans"/>
                <a:ea typeface="IBM Plex Sans"/>
                <a:cs typeface="IBM Plex Sans"/>
                <a:sym typeface="IBM Plex Sans"/>
              </a:rPr>
              <a:t>Consecutive Education</a:t>
            </a:r>
            <a:endParaRPr sz="4500" dirty="0">
              <a:latin typeface="IBM Plex Sans"/>
              <a:ea typeface="IBM Plex Sans"/>
              <a:cs typeface="IBM Plex Sans"/>
              <a:sym typeface="IBM Plex Sans"/>
            </a:endParaRPr>
          </a:p>
        </p:txBody>
      </p:sp>
      <p:pic>
        <p:nvPicPr>
          <p:cNvPr id="190" name="Google Shape;190;p28">
            <a:extLst>
              <a:ext uri="{FF2B5EF4-FFF2-40B4-BE49-F238E27FC236}">
                <a16:creationId xmlns:a16="http://schemas.microsoft.com/office/drawing/2014/main" id="{D17AECAA-D949-D508-FF30-B61B6D054C0C}"/>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1" name="Google Shape;191;p28">
            <a:extLst>
              <a:ext uri="{FF2B5EF4-FFF2-40B4-BE49-F238E27FC236}">
                <a16:creationId xmlns:a16="http://schemas.microsoft.com/office/drawing/2014/main" id="{6DA10F21-F337-5044-470A-EF84955CC024}"/>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4166449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3287ECC1-6393-B4DC-DF35-EA3FCF603E60}"/>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3CCF5C66-A7CF-D623-5F10-CAB0E7A8BF83}"/>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Western University Education</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20807487-3A8C-2E4E-BA3E-25CB121DF4F2}"/>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CC1A59C1-6615-A27F-E923-6FD0DA102DBC}"/>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0D7857BF-4BCA-AD61-2AFA-28AE91844C9E}"/>
              </a:ext>
            </a:extLst>
          </p:cNvPr>
          <p:cNvSpPr>
            <a:spLocks noGrp="1"/>
          </p:cNvSpPr>
          <p:nvPr>
            <p:ph type="body" idx="1"/>
          </p:nvPr>
        </p:nvSpPr>
        <p:spPr>
          <a:xfrm>
            <a:off x="311700" y="1750130"/>
            <a:ext cx="5383044" cy="3805059"/>
          </a:xfrm>
        </p:spPr>
        <p:txBody>
          <a:bodyPr>
            <a:normAutofit/>
          </a:bodyPr>
          <a:lstStyle/>
          <a:p>
            <a:pPr marL="139700" indent="0">
              <a:buNone/>
            </a:pPr>
            <a:r>
              <a:rPr lang="en-CA" sz="2000" b="1" dirty="0">
                <a:latin typeface="IBM Plex Sans" panose="020B0503050203000203" pitchFamily="34" charset="0"/>
              </a:rPr>
              <a:t>Faculty of Education</a:t>
            </a:r>
          </a:p>
          <a:p>
            <a:pPr marL="139700" indent="0">
              <a:buNone/>
            </a:pPr>
            <a:r>
              <a:rPr lang="en-CA" sz="1700" dirty="0">
                <a:latin typeface="IBM Plex Sans" panose="020B0503050203000203" pitchFamily="34" charset="0"/>
              </a:rPr>
              <a:t>John George </a:t>
            </a:r>
            <a:r>
              <a:rPr lang="en-CA" sz="1700" dirty="0" err="1">
                <a:latin typeface="IBM Plex Sans" panose="020B0503050203000203" pitchFamily="34" charset="0"/>
              </a:rPr>
              <a:t>Althouse</a:t>
            </a:r>
            <a:r>
              <a:rPr lang="en-CA" sz="1700" dirty="0">
                <a:latin typeface="IBM Plex Sans" panose="020B0503050203000203" pitchFamily="34" charset="0"/>
              </a:rPr>
              <a:t> Faculty of Education Building</a:t>
            </a:r>
          </a:p>
          <a:p>
            <a:pPr marL="139700" indent="0">
              <a:buNone/>
            </a:pPr>
            <a:r>
              <a:rPr lang="en-CA" sz="1700" dirty="0">
                <a:latin typeface="IBM Plex Sans" panose="020B0503050203000203" pitchFamily="34" charset="0"/>
              </a:rPr>
              <a:t>1137 Western Road</a:t>
            </a:r>
          </a:p>
          <a:p>
            <a:pPr marL="139700" indent="0">
              <a:buNone/>
            </a:pPr>
            <a:r>
              <a:rPr lang="en-CA" sz="1700" dirty="0">
                <a:latin typeface="IBM Plex Sans" panose="020B0503050203000203" pitchFamily="34" charset="0"/>
              </a:rPr>
              <a:t>London, ON</a:t>
            </a:r>
          </a:p>
          <a:p>
            <a:pPr marL="139700" indent="0">
              <a:buNone/>
            </a:pPr>
            <a:r>
              <a:rPr lang="en-CA" sz="1700" dirty="0">
                <a:latin typeface="IBM Plex Sans" panose="020B0503050203000203" pitchFamily="34" charset="0"/>
              </a:rPr>
              <a:t>Canada N6G 1G7</a:t>
            </a:r>
          </a:p>
          <a:p>
            <a:pPr marL="139700" indent="0">
              <a:buNone/>
            </a:pPr>
            <a:endParaRPr lang="en-CA" sz="1700" b="1" dirty="0">
              <a:latin typeface="IBM Plex Sans" panose="020B0503050203000203" pitchFamily="34" charset="0"/>
            </a:endParaRPr>
          </a:p>
          <a:p>
            <a:pPr marL="139700" indent="0">
              <a:buNone/>
            </a:pPr>
            <a:r>
              <a:rPr lang="en-CA" sz="1700" b="1" dirty="0">
                <a:solidFill>
                  <a:srgbClr val="7030A0"/>
                </a:solidFill>
                <a:latin typeface="IBM Plex Sans" panose="020B0503050203000203" pitchFamily="34" charset="0"/>
              </a:rPr>
              <a:t>Email: </a:t>
            </a:r>
            <a:r>
              <a:rPr lang="en-CA" sz="1700" dirty="0" err="1">
                <a:latin typeface="IBM Plex Sans" panose="020B0503050203000203" pitchFamily="34" charset="0"/>
              </a:rPr>
              <a:t>edrecruit@uwo.ca</a:t>
            </a:r>
            <a:endParaRPr lang="en-CA" sz="1700" dirty="0">
              <a:latin typeface="IBM Plex Sans" panose="020B0503050203000203" pitchFamily="34" charset="0"/>
            </a:endParaRPr>
          </a:p>
          <a:p>
            <a:pPr marL="139700" indent="0">
              <a:buNone/>
            </a:pPr>
            <a:r>
              <a:rPr lang="en-CA" sz="1700" b="1" dirty="0">
                <a:solidFill>
                  <a:srgbClr val="7030A0"/>
                </a:solidFill>
                <a:latin typeface="IBM Plex Sans" panose="020B0503050203000203" pitchFamily="34" charset="0"/>
              </a:rPr>
              <a:t>Phone: </a:t>
            </a:r>
            <a:r>
              <a:rPr lang="en-CA" sz="1700" dirty="0">
                <a:latin typeface="IBM Plex Sans" panose="020B0503050203000203" pitchFamily="34" charset="0"/>
              </a:rPr>
              <a:t>519-661-2111 ext.82745</a:t>
            </a:r>
          </a:p>
        </p:txBody>
      </p:sp>
      <p:pic>
        <p:nvPicPr>
          <p:cNvPr id="8196" name="Picture 4" descr="Logos &amp; Standards | Western University">
            <a:extLst>
              <a:ext uri="{FF2B5EF4-FFF2-40B4-BE49-F238E27FC236}">
                <a16:creationId xmlns:a16="http://schemas.microsoft.com/office/drawing/2014/main" id="{65FFC901-57A2-883D-20A1-82154E8514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6702" y="2744619"/>
            <a:ext cx="3276002" cy="783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3335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B6A9A84B-D675-0FFF-BE43-435E6A789A20}"/>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8CD1F3BA-6081-68F7-4B8A-F834593AD3AA}"/>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Western – Consecutive Program Admissions</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94BE9FA0-1B89-D190-B9B4-03C2C3FE2094}"/>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96D0AA48-B5B6-89E8-FE80-BD2BA470B43B}"/>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A780E305-0151-250B-2CAF-07DC054E2379}"/>
              </a:ext>
            </a:extLst>
          </p:cNvPr>
          <p:cNvSpPr>
            <a:spLocks noGrp="1"/>
          </p:cNvSpPr>
          <p:nvPr>
            <p:ph type="body" idx="1"/>
          </p:nvPr>
        </p:nvSpPr>
        <p:spPr>
          <a:xfrm>
            <a:off x="311700" y="1338442"/>
            <a:ext cx="8189518" cy="3317210"/>
          </a:xfrm>
        </p:spPr>
        <p:txBody>
          <a:bodyPr>
            <a:normAutofit/>
          </a:bodyPr>
          <a:lstStyle/>
          <a:p>
            <a:pPr marL="139700" indent="0">
              <a:buNone/>
            </a:pPr>
            <a:r>
              <a:rPr lang="en-CA" sz="1700" b="1" dirty="0">
                <a:latin typeface="IBM Plex Sans" panose="020B0503050203000203" pitchFamily="34" charset="0"/>
              </a:rPr>
              <a:t>Admissions Requirements:</a:t>
            </a:r>
          </a:p>
          <a:p>
            <a:pPr marL="425450" indent="-285750"/>
            <a:r>
              <a:rPr lang="en-CA" sz="1700" dirty="0">
                <a:latin typeface="IBM Plex Sans" panose="020B0503050203000203" pitchFamily="34" charset="0"/>
              </a:rPr>
              <a:t>Approved undergraduate degree with a minimum of 70% in your best 10 full undergraduate courses and 70% minimum average in courses supporting </a:t>
            </a:r>
            <a:r>
              <a:rPr lang="en-CA" sz="1700" dirty="0" err="1">
                <a:latin typeface="IBM Plex Sans" panose="020B0503050203000203" pitchFamily="34" charset="0"/>
              </a:rPr>
              <a:t>teachables</a:t>
            </a:r>
            <a:r>
              <a:rPr lang="en-CA" sz="1700" dirty="0">
                <a:latin typeface="IBM Plex Sans" panose="020B0503050203000203" pitchFamily="34" charset="0"/>
              </a:rPr>
              <a:t> for Junior/Intermediate or Intermediate/Senior stream</a:t>
            </a:r>
          </a:p>
          <a:p>
            <a:pPr marL="425450" indent="-285750"/>
            <a:r>
              <a:rPr lang="en-CA" sz="1700" dirty="0" err="1">
                <a:latin typeface="IBM Plex Sans" panose="020B0503050203000203" pitchFamily="34" charset="0"/>
              </a:rPr>
              <a:t>CASPer</a:t>
            </a:r>
            <a:r>
              <a:rPr lang="en-CA" sz="1700" dirty="0">
                <a:latin typeface="IBM Plex Sans" panose="020B0503050203000203" pitchFamily="34" charset="0"/>
              </a:rPr>
              <a:t> (Computer-Based Assessment for Sampling Personal Characteristics)</a:t>
            </a:r>
          </a:p>
          <a:p>
            <a:pPr marL="425450" indent="-285750"/>
            <a:r>
              <a:rPr lang="en-CA" sz="1700" dirty="0">
                <a:latin typeface="IBM Plex Sans" panose="020B0503050203000203" pitchFamily="34" charset="0"/>
              </a:rPr>
              <a:t>Optional: Equity Admission Form</a:t>
            </a:r>
          </a:p>
        </p:txBody>
      </p:sp>
      <p:sp>
        <p:nvSpPr>
          <p:cNvPr id="2" name="Google Shape;111;p19">
            <a:extLst>
              <a:ext uri="{FF2B5EF4-FFF2-40B4-BE49-F238E27FC236}">
                <a16:creationId xmlns:a16="http://schemas.microsoft.com/office/drawing/2014/main" id="{8FD8E773-7903-4285-9E23-0806DBA5ABC6}"/>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https://www.edu.uwo.ca/teacher-education/apply.html</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1437874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CC958416-3949-946D-051C-839501361DF6}"/>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97224367-DFDC-DC30-6F48-8D81C6331285}"/>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err="1">
                <a:latin typeface="IBM Plex Sans"/>
                <a:ea typeface="IBM Plex Sans"/>
                <a:cs typeface="IBM Plex Sans"/>
                <a:sym typeface="IBM Plex Sans"/>
              </a:rPr>
              <a:t>CASPer</a:t>
            </a:r>
            <a:r>
              <a:rPr lang="en-CA" sz="2500" b="1" dirty="0">
                <a:latin typeface="IBM Plex Sans"/>
                <a:ea typeface="IBM Plex Sans"/>
                <a:cs typeface="IBM Plex Sans"/>
                <a:sym typeface="IBM Plex Sans"/>
              </a:rPr>
              <a:t> Test</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8DAC4733-5D66-1F5C-D49A-5486F44A0528}"/>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0831D5E6-6D35-9DC4-49B0-B46CB7F1115E}"/>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40F6DEFB-D5C0-C538-2398-584D891667F2}"/>
              </a:ext>
            </a:extLst>
          </p:cNvPr>
          <p:cNvSpPr>
            <a:spLocks noGrp="1"/>
          </p:cNvSpPr>
          <p:nvPr>
            <p:ph type="body" idx="1"/>
          </p:nvPr>
        </p:nvSpPr>
        <p:spPr>
          <a:xfrm>
            <a:off x="311700" y="1338442"/>
            <a:ext cx="8189518" cy="3524014"/>
          </a:xfrm>
        </p:spPr>
        <p:txBody>
          <a:bodyPr>
            <a:normAutofit fontScale="92500" lnSpcReduction="10000"/>
          </a:bodyPr>
          <a:lstStyle/>
          <a:p>
            <a:r>
              <a:rPr lang="en-CA" sz="1800" b="1" dirty="0">
                <a:latin typeface="IBM Plex Sans" panose="020B0503050203000203" pitchFamily="34" charset="0"/>
              </a:rPr>
              <a:t>Computer-Based Assessment for Sampling Personal Characteristics</a:t>
            </a:r>
            <a:endParaRPr lang="en-CA" b="1" dirty="0">
              <a:latin typeface="IBM Plex Sans" panose="020B0503050203000203" pitchFamily="34" charset="0"/>
            </a:endParaRPr>
          </a:p>
          <a:p>
            <a:pPr lvl="1"/>
            <a:r>
              <a:rPr lang="en-CA" dirty="0">
                <a:latin typeface="IBM Plex Sans" panose="020B0503050203000203" pitchFamily="34" charset="0"/>
              </a:rPr>
              <a:t>Online, scenario-based test assessing non-academic qualities like empathy, ethics, and decision-making.</a:t>
            </a:r>
          </a:p>
          <a:p>
            <a:r>
              <a:rPr lang="en-CA" b="1" dirty="0">
                <a:latin typeface="IBM Plex Sans" panose="020B0503050203000203" pitchFamily="34" charset="0"/>
              </a:rPr>
              <a:t>Format</a:t>
            </a:r>
          </a:p>
          <a:p>
            <a:pPr lvl="1"/>
            <a:r>
              <a:rPr lang="en-CA" dirty="0">
                <a:latin typeface="IBM Plex Sans" panose="020B0503050203000203" pitchFamily="34" charset="0"/>
              </a:rPr>
              <a:t>12 scenarios (video or word-based prompts)</a:t>
            </a:r>
          </a:p>
          <a:p>
            <a:pPr lvl="1"/>
            <a:r>
              <a:rPr lang="en-CA" dirty="0">
                <a:latin typeface="IBM Plex Sans" panose="020B0503050203000203" pitchFamily="34" charset="0"/>
              </a:rPr>
              <a:t>3 open-ended questions each (5 mins/section)</a:t>
            </a:r>
          </a:p>
          <a:p>
            <a:pPr lvl="1"/>
            <a:r>
              <a:rPr lang="en-CA" dirty="0">
                <a:latin typeface="IBM Plex Sans" panose="020B0503050203000203" pitchFamily="34" charset="0"/>
              </a:rPr>
              <a:t>Can only be taken once per application cycle</a:t>
            </a:r>
          </a:p>
          <a:p>
            <a:r>
              <a:rPr lang="en-CA" b="1" dirty="0">
                <a:latin typeface="IBM Plex Sans" panose="020B0503050203000203" pitchFamily="34" charset="0"/>
              </a:rPr>
              <a:t>Preparation Tips:</a:t>
            </a:r>
          </a:p>
          <a:p>
            <a:pPr lvl="1"/>
            <a:r>
              <a:rPr lang="en-CA" dirty="0">
                <a:latin typeface="IBM Plex Sans" panose="020B0503050203000203" pitchFamily="34" charset="0"/>
              </a:rPr>
              <a:t>Practice responding to ethical dilemmas.</a:t>
            </a:r>
          </a:p>
          <a:p>
            <a:pPr lvl="1"/>
            <a:r>
              <a:rPr lang="en-CA" dirty="0">
                <a:latin typeface="IBM Plex Sans" panose="020B0503050203000203" pitchFamily="34" charset="0"/>
              </a:rPr>
              <a:t>Stay calm under time pressure.</a:t>
            </a:r>
          </a:p>
          <a:p>
            <a:pPr lvl="1"/>
            <a:r>
              <a:rPr lang="en-CA" dirty="0">
                <a:latin typeface="IBM Plex Sans" panose="020B0503050203000203" pitchFamily="34" charset="0"/>
              </a:rPr>
              <a:t>Focus on empathy, ethical reasoning, and clarity in responses.</a:t>
            </a:r>
          </a:p>
          <a:p>
            <a:r>
              <a:rPr lang="en-CA" b="1" dirty="0">
                <a:latin typeface="IBM Plex Sans" panose="020B0503050203000203" pitchFamily="34" charset="0"/>
              </a:rPr>
              <a:t>Next Testing Dates</a:t>
            </a:r>
          </a:p>
          <a:p>
            <a:pPr lvl="1"/>
            <a:r>
              <a:rPr lang="en-CA" dirty="0">
                <a:latin typeface="IBM Plex Sans" panose="020B0503050203000203" pitchFamily="34" charset="0"/>
              </a:rPr>
              <a:t>November 07, 2024 - 8</a:t>
            </a:r>
            <a:r>
              <a:rPr lang="en-CA" dirty="0">
                <a:latin typeface="IBM Plex Sans" panose="020B0503050203000203" pitchFamily="34" charset="0"/>
                <a:sym typeface="Wingdings" pitchFamily="2" charset="2"/>
              </a:rPr>
              <a:t>:00PM EST</a:t>
            </a:r>
          </a:p>
          <a:p>
            <a:pPr lvl="1"/>
            <a:r>
              <a:rPr lang="en-CA" dirty="0">
                <a:latin typeface="IBM Plex Sans" panose="020B0503050203000203" pitchFamily="34" charset="0"/>
                <a:sym typeface="Wingdings" pitchFamily="2" charset="2"/>
              </a:rPr>
              <a:t>December 05, 2024 - 8:00PM EST </a:t>
            </a:r>
            <a:endParaRPr lang="en-CA" dirty="0">
              <a:latin typeface="IBM Plex Sans" panose="020B0503050203000203" pitchFamily="34" charset="0"/>
            </a:endParaRPr>
          </a:p>
        </p:txBody>
      </p:sp>
      <p:sp>
        <p:nvSpPr>
          <p:cNvPr id="2" name="Google Shape;111;p19">
            <a:extLst>
              <a:ext uri="{FF2B5EF4-FFF2-40B4-BE49-F238E27FC236}">
                <a16:creationId xmlns:a16="http://schemas.microsoft.com/office/drawing/2014/main" id="{7209797B-9AFF-BCF7-7DAB-F7C8CAD2DFE1}"/>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https://www.caspertest.com</a:t>
            </a:r>
            <a:r>
              <a:rPr lang="en-CA" sz="1000" dirty="0">
                <a:solidFill>
                  <a:srgbClr val="595959"/>
                </a:solidFill>
                <a:latin typeface="IBM Plex Sans"/>
                <a:ea typeface="IBM Plex Sans"/>
                <a:cs typeface="IBM Plex Sans"/>
                <a:sym typeface="IBM Plex Sans"/>
              </a:rPr>
              <a:t> + </a:t>
            </a:r>
            <a:r>
              <a:rPr lang="en-CA" sz="1000" dirty="0">
                <a:solidFill>
                  <a:srgbClr val="595959"/>
                </a:solidFill>
                <a:latin typeface="IBM Plex Sans"/>
                <a:ea typeface="IBM Plex Sans"/>
                <a:cs typeface="IBM Plex Sans"/>
                <a:sym typeface="IBM Plex Sans"/>
                <a:hlinkClick r:id="rId6"/>
              </a:rPr>
              <a:t>https://www.edu.uwo.ca/teacher-education/_docs/teacher-education-program-faqs.pdf</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pic>
        <p:nvPicPr>
          <p:cNvPr id="4" name="Picture 2" descr="Casper Test - Occupational Science &amp; Occupational Therapy">
            <a:extLst>
              <a:ext uri="{FF2B5EF4-FFF2-40B4-BE49-F238E27FC236}">
                <a16:creationId xmlns:a16="http://schemas.microsoft.com/office/drawing/2014/main" id="{6EF57AE6-82E0-B44D-D068-D8423EA7A78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13781" y="2365384"/>
            <a:ext cx="2738842" cy="1051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221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err="1">
                <a:latin typeface="IBM Plex Sans"/>
                <a:ea typeface="IBM Plex Sans"/>
                <a:cs typeface="IBM Plex Sans"/>
                <a:sym typeface="IBM Plex Sans"/>
              </a:rPr>
              <a:t>CASPer</a:t>
            </a:r>
            <a:r>
              <a:rPr lang="en-CA" sz="2500" b="1" dirty="0">
                <a:latin typeface="IBM Plex Sans"/>
                <a:ea typeface="IBM Plex Sans"/>
                <a:cs typeface="IBM Plex Sans"/>
                <a:sym typeface="IBM Plex Sans"/>
              </a:rPr>
              <a:t> Example</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8" y="1246703"/>
            <a:ext cx="8337450" cy="3398869"/>
          </a:xfrm>
        </p:spPr>
        <p:txBody>
          <a:bodyPr>
            <a:normAutofit/>
          </a:bodyPr>
          <a:lstStyle/>
          <a:p>
            <a:r>
              <a:rPr lang="en-CA" b="1" i="0" dirty="0">
                <a:solidFill>
                  <a:srgbClr val="303030"/>
                </a:solidFill>
                <a:effectLst/>
                <a:latin typeface="IBM Plex Sans" panose="020B0503050203000203" pitchFamily="34" charset="0"/>
              </a:rPr>
              <a:t>Prompt: </a:t>
            </a:r>
            <a:r>
              <a:rPr lang="en-CA" b="0" i="1" u="none" strike="noStrike" dirty="0">
                <a:solidFill>
                  <a:srgbClr val="303030"/>
                </a:solidFill>
                <a:effectLst/>
                <a:latin typeface="IBM Plex Sans" panose="020B0503050203000203" pitchFamily="34" charset="0"/>
              </a:rPr>
              <a:t>You are a university student and you haven’t seen one of your closest friends, who also happens to be in many of your classes, all week. This is unusual for them. You attempt to call them, but they don’t answer your calls. Their roommate bumps into you in the hallway and mentions that your friend hasn’t been looking so good lately.</a:t>
            </a:r>
          </a:p>
          <a:p>
            <a:r>
              <a:rPr lang="en-CA" b="1" i="0" dirty="0">
                <a:solidFill>
                  <a:srgbClr val="303030"/>
                </a:solidFill>
                <a:effectLst/>
                <a:latin typeface="IBM Plex Sans" panose="020B0503050203000203" pitchFamily="34" charset="0"/>
              </a:rPr>
              <a:t>Questions</a:t>
            </a:r>
          </a:p>
          <a:p>
            <a:pPr lvl="1">
              <a:buAutoNum type="arabicPeriod"/>
            </a:pPr>
            <a:r>
              <a:rPr lang="en-CA" sz="1500" b="0" i="1" u="none" strike="noStrike" dirty="0">
                <a:solidFill>
                  <a:srgbClr val="303030"/>
                </a:solidFill>
                <a:effectLst/>
                <a:latin typeface="IBM Plex Sans" panose="020B0503050203000203" pitchFamily="34" charset="0"/>
              </a:rPr>
              <a:t>How do you handle the situation?</a:t>
            </a:r>
          </a:p>
          <a:p>
            <a:pPr lvl="1">
              <a:buAutoNum type="arabicPeriod"/>
            </a:pPr>
            <a:r>
              <a:rPr lang="en-CA" sz="1500" b="0" i="1" u="none" strike="noStrike" dirty="0">
                <a:solidFill>
                  <a:srgbClr val="303030"/>
                </a:solidFill>
                <a:effectLst/>
                <a:latin typeface="IBM Plex Sans" panose="020B0503050203000203" pitchFamily="34" charset="0"/>
              </a:rPr>
              <a:t>What factors do you consider in deciding whether or not to show up at your friend’s dorm room?</a:t>
            </a:r>
          </a:p>
          <a:p>
            <a:pPr lvl="1">
              <a:buAutoNum type="arabicPeriod"/>
            </a:pPr>
            <a:r>
              <a:rPr lang="en-CA" sz="1500" b="0" i="1" u="none" strike="noStrike" dirty="0">
                <a:solidFill>
                  <a:srgbClr val="303030"/>
                </a:solidFill>
                <a:effectLst/>
                <a:latin typeface="IBM Plex Sans" panose="020B0503050203000203" pitchFamily="34" charset="0"/>
              </a:rPr>
              <a:t>How do you decide if/when to involve the help of other individuals (professionals, parents etc.) in this situation?</a:t>
            </a:r>
          </a:p>
          <a:p>
            <a:pPr marL="596900" lvl="1" indent="0">
              <a:buNone/>
            </a:pPr>
            <a:endParaRPr lang="en-CA" b="1" dirty="0">
              <a:latin typeface="IBM Plex Sans" panose="020B0503050203000203" pitchFamily="34" charset="0"/>
            </a:endParaRPr>
          </a:p>
          <a:p>
            <a:pPr lvl="1"/>
            <a:endParaRPr lang="en-CA" b="1" dirty="0">
              <a:latin typeface="IBM Plex Sans" panose="020B0503050203000203" pitchFamily="34" charset="0"/>
            </a:endParaRPr>
          </a:p>
        </p:txBody>
      </p:sp>
      <p:sp>
        <p:nvSpPr>
          <p:cNvPr id="2" name="Google Shape;111;p19">
            <a:extLst>
              <a:ext uri="{FF2B5EF4-FFF2-40B4-BE49-F238E27FC236}">
                <a16:creationId xmlns:a16="http://schemas.microsoft.com/office/drawing/2014/main" id="{3CDEC762-4B46-72B2-6F59-99059D2EEDCF}"/>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https://www.caspertest.com/casper-sample-questions/#sample-question-card-3</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1319974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91BBD7A2-70BF-1C3D-FD91-5B83F364AB6D}"/>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1F0689BF-6146-B4EE-450D-C381902CE99B}"/>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Western – Specialty Areas</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8DA1BA17-F834-E411-DD93-38FFF56D2D11}"/>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A4EED2B6-CA49-CD2D-2932-D205B3580EC7}"/>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7EA6A0FA-2A67-1511-F409-FCF5AF8C8A0F}"/>
              </a:ext>
            </a:extLst>
          </p:cNvPr>
          <p:cNvSpPr>
            <a:spLocks noGrp="1"/>
          </p:cNvSpPr>
          <p:nvPr>
            <p:ph type="body" idx="1"/>
          </p:nvPr>
        </p:nvSpPr>
        <p:spPr>
          <a:xfrm>
            <a:off x="311700" y="1338442"/>
            <a:ext cx="6196676" cy="3317210"/>
          </a:xfrm>
        </p:spPr>
        <p:txBody>
          <a:bodyPr>
            <a:normAutofit/>
          </a:bodyPr>
          <a:lstStyle/>
          <a:p>
            <a:pPr marL="139700" indent="0">
              <a:buNone/>
            </a:pPr>
            <a:r>
              <a:rPr lang="en-CA" sz="1700" dirty="0">
                <a:latin typeface="IBM Plex Sans" panose="020B0503050203000203" pitchFamily="34" charset="0"/>
              </a:rPr>
              <a:t>Teaching Specialty Areas</a:t>
            </a:r>
          </a:p>
          <a:p>
            <a:pPr marL="425450" indent="-285750"/>
            <a:r>
              <a:rPr lang="en-CA" sz="1700" b="1" dirty="0">
                <a:latin typeface="IBM Plex Sans" panose="020B0503050203000203" pitchFamily="34" charset="0"/>
              </a:rPr>
              <a:t>International Education </a:t>
            </a:r>
            <a:r>
              <a:rPr lang="en-CA" sz="1700" dirty="0">
                <a:latin typeface="IBM Plex Sans" panose="020B0503050203000203" pitchFamily="34" charset="0"/>
              </a:rPr>
              <a:t>(P/J, J/I, I/S)</a:t>
            </a:r>
          </a:p>
          <a:p>
            <a:pPr marL="425450" indent="-285750"/>
            <a:r>
              <a:rPr lang="en-CA" sz="1700" b="1" dirty="0">
                <a:latin typeface="IBM Plex Sans" panose="020B0503050203000203" pitchFamily="34" charset="0"/>
              </a:rPr>
              <a:t>Early Childhood Education </a:t>
            </a:r>
            <a:r>
              <a:rPr lang="en-CA" sz="1700" dirty="0">
                <a:latin typeface="IBM Plex Sans" panose="020B0503050203000203" pitchFamily="34" charset="0"/>
              </a:rPr>
              <a:t>(P/J)</a:t>
            </a:r>
          </a:p>
          <a:p>
            <a:pPr marL="425450" indent="-285750"/>
            <a:r>
              <a:rPr lang="en-CA" sz="1700" b="1" dirty="0">
                <a:latin typeface="IBM Plex Sans" panose="020B0503050203000203" pitchFamily="34" charset="0"/>
              </a:rPr>
              <a:t>Urban Education </a:t>
            </a:r>
            <a:r>
              <a:rPr lang="en-CA" sz="1700" dirty="0">
                <a:latin typeface="IBM Plex Sans" panose="020B0503050203000203" pitchFamily="34" charset="0"/>
              </a:rPr>
              <a:t>(P/J, J/I, I/S)</a:t>
            </a:r>
          </a:p>
          <a:p>
            <a:pPr marL="425450" indent="-285750"/>
            <a:r>
              <a:rPr lang="en-CA" sz="1700" b="1" dirty="0">
                <a:latin typeface="IBM Plex Sans" panose="020B0503050203000203" pitchFamily="34" charset="0"/>
              </a:rPr>
              <a:t>French (Elementary) </a:t>
            </a:r>
            <a:r>
              <a:rPr lang="en-CA" sz="1700" dirty="0">
                <a:latin typeface="IBM Plex Sans" panose="020B0503050203000203" pitchFamily="34" charset="0"/>
              </a:rPr>
              <a:t>(P/J, J/I)</a:t>
            </a:r>
          </a:p>
          <a:p>
            <a:pPr marL="425450" indent="-285750"/>
            <a:r>
              <a:rPr lang="en-CA" sz="1700" b="1" dirty="0">
                <a:latin typeface="IBM Plex Sans" panose="020B0503050203000203" pitchFamily="34" charset="0"/>
              </a:rPr>
              <a:t>French (Secondary) </a:t>
            </a:r>
            <a:r>
              <a:rPr lang="en-CA" sz="1700" dirty="0">
                <a:latin typeface="IBM Plex Sans" panose="020B0503050203000203" pitchFamily="34" charset="0"/>
              </a:rPr>
              <a:t>(I/S)</a:t>
            </a:r>
          </a:p>
          <a:p>
            <a:pPr marL="425450" indent="-285750"/>
            <a:r>
              <a:rPr lang="en-CA" sz="1700" b="1" dirty="0">
                <a:latin typeface="IBM Plex Sans" panose="020B0503050203000203" pitchFamily="34" charset="0"/>
              </a:rPr>
              <a:t>Advanced Studies in the Psychology of Achievement, Inclusion and Mental Health </a:t>
            </a:r>
            <a:r>
              <a:rPr lang="en-CA" sz="1700" dirty="0">
                <a:latin typeface="IBM Plex Sans" panose="020B0503050203000203" pitchFamily="34" charset="0"/>
              </a:rPr>
              <a:t>(P/J, J/I, I/S)</a:t>
            </a:r>
          </a:p>
          <a:p>
            <a:pPr marL="425450" indent="-285750"/>
            <a:r>
              <a:rPr lang="en-CA" sz="1700" b="1" dirty="0">
                <a:latin typeface="IBM Plex Sans" panose="020B0503050203000203" pitchFamily="34" charset="0"/>
              </a:rPr>
              <a:t>Mathematics through the Arts </a:t>
            </a:r>
            <a:r>
              <a:rPr lang="en-CA" sz="1700" dirty="0">
                <a:latin typeface="IBM Plex Sans" panose="020B0503050203000203" pitchFamily="34" charset="0"/>
              </a:rPr>
              <a:t>(P/J, J/I)</a:t>
            </a:r>
          </a:p>
          <a:p>
            <a:pPr marL="425450" indent="-285750"/>
            <a:r>
              <a:rPr lang="en-CA" sz="1700" b="1" dirty="0">
                <a:latin typeface="IBM Plex Sans" panose="020B0503050203000203" pitchFamily="34" charset="0"/>
              </a:rPr>
              <a:t>STEM Education </a:t>
            </a:r>
            <a:r>
              <a:rPr lang="en-CA" sz="1700" dirty="0">
                <a:latin typeface="IBM Plex Sans" panose="020B0503050203000203" pitchFamily="34" charset="0"/>
              </a:rPr>
              <a:t>(I/S)</a:t>
            </a:r>
          </a:p>
          <a:p>
            <a:pPr marL="139700" indent="0">
              <a:buNone/>
            </a:pPr>
            <a:endParaRPr lang="en-CA" sz="1700" b="1" dirty="0">
              <a:latin typeface="IBM Plex Sans" panose="020B0503050203000203" pitchFamily="34" charset="0"/>
            </a:endParaRPr>
          </a:p>
        </p:txBody>
      </p:sp>
      <p:sp>
        <p:nvSpPr>
          <p:cNvPr id="2" name="Google Shape;111;p19">
            <a:extLst>
              <a:ext uri="{FF2B5EF4-FFF2-40B4-BE49-F238E27FC236}">
                <a16:creationId xmlns:a16="http://schemas.microsoft.com/office/drawing/2014/main" id="{CBB4F17A-F277-00D2-4F48-DD7CE273E1E8}"/>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https://www.edu.uwo.ca/teacher-education/apply.html</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
        <p:nvSpPr>
          <p:cNvPr id="4" name="Text Placeholder 2">
            <a:extLst>
              <a:ext uri="{FF2B5EF4-FFF2-40B4-BE49-F238E27FC236}">
                <a16:creationId xmlns:a16="http://schemas.microsoft.com/office/drawing/2014/main" id="{A65BDFE2-BBD4-6E70-2C02-F2B2F1334BBE}"/>
              </a:ext>
            </a:extLst>
          </p:cNvPr>
          <p:cNvSpPr txBox="1">
            <a:spLocks/>
          </p:cNvSpPr>
          <p:nvPr/>
        </p:nvSpPr>
        <p:spPr>
          <a:xfrm>
            <a:off x="6419046" y="1414641"/>
            <a:ext cx="2413254" cy="331721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39700" indent="0">
              <a:buFont typeface="Arial"/>
              <a:buNone/>
            </a:pPr>
            <a:r>
              <a:rPr lang="en-CA" sz="1700" b="1" dirty="0">
                <a:latin typeface="IBM Plex Sans" panose="020B0503050203000203" pitchFamily="34" charset="0"/>
              </a:rPr>
              <a:t>Legend:</a:t>
            </a:r>
          </a:p>
          <a:p>
            <a:pPr marL="139700" indent="0">
              <a:buFont typeface="Arial"/>
              <a:buNone/>
            </a:pPr>
            <a:r>
              <a:rPr lang="en-CA" sz="1400" dirty="0">
                <a:latin typeface="IBM Plex Sans" panose="020B0503050203000203" pitchFamily="34" charset="0"/>
              </a:rPr>
              <a:t>P/J = Primary/Junior</a:t>
            </a:r>
          </a:p>
          <a:p>
            <a:pPr marL="139700" indent="0">
              <a:buFont typeface="Arial"/>
              <a:buNone/>
            </a:pPr>
            <a:r>
              <a:rPr lang="en-CA" sz="1400" dirty="0">
                <a:latin typeface="IBM Plex Sans" panose="020B0503050203000203" pitchFamily="34" charset="0"/>
              </a:rPr>
              <a:t>J/I = Junior/Intermediate</a:t>
            </a:r>
          </a:p>
          <a:p>
            <a:pPr marL="139700" indent="0">
              <a:buFont typeface="Arial"/>
              <a:buNone/>
            </a:pPr>
            <a:r>
              <a:rPr lang="en-CA" sz="1400" dirty="0">
                <a:latin typeface="IBM Plex Sans" panose="020B0503050203000203" pitchFamily="34" charset="0"/>
              </a:rPr>
              <a:t>I/S – Intermediate/Senior</a:t>
            </a:r>
          </a:p>
        </p:txBody>
      </p:sp>
    </p:spTree>
    <p:extLst>
      <p:ext uri="{BB962C8B-B14F-4D97-AF65-F5344CB8AC3E}">
        <p14:creationId xmlns:p14="http://schemas.microsoft.com/office/powerpoint/2010/main" val="28396528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832EF938-9ED5-B1CD-15C2-D5CDBFF88BF2}"/>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9D82A4C5-2703-4AFD-AE00-1745684959B0}"/>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Western – Program Structure</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05DCFF92-F009-4AA2-591C-DD2DC9C9153F}"/>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BC268B96-5FC3-46D5-8E95-3F81DA750B90}"/>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2" name="Google Shape;111;p19">
            <a:extLst>
              <a:ext uri="{FF2B5EF4-FFF2-40B4-BE49-F238E27FC236}">
                <a16:creationId xmlns:a16="http://schemas.microsoft.com/office/drawing/2014/main" id="{FE90057D-2ABD-ED0B-1F9C-6EFD5445B8CB}"/>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https://www.edu.uwo.ca/teacher-education/index.html</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pic>
        <p:nvPicPr>
          <p:cNvPr id="10" name="Picture 9" descr="A diagram of course options&#10;&#10;Description automatically generated with medium confidence">
            <a:extLst>
              <a:ext uri="{FF2B5EF4-FFF2-40B4-BE49-F238E27FC236}">
                <a16:creationId xmlns:a16="http://schemas.microsoft.com/office/drawing/2014/main" id="{489AD7C9-B081-B80C-800B-1AF894FDDE61}"/>
              </a:ext>
            </a:extLst>
          </p:cNvPr>
          <p:cNvPicPr>
            <a:picLocks noChangeAspect="1"/>
          </p:cNvPicPr>
          <p:nvPr/>
        </p:nvPicPr>
        <p:blipFill>
          <a:blip r:embed="rId6"/>
          <a:stretch>
            <a:fillRect/>
          </a:stretch>
        </p:blipFill>
        <p:spPr>
          <a:xfrm>
            <a:off x="400999" y="1179037"/>
            <a:ext cx="5044888" cy="3393650"/>
          </a:xfrm>
          <a:prstGeom prst="rect">
            <a:avLst/>
          </a:prstGeom>
        </p:spPr>
      </p:pic>
      <p:sp>
        <p:nvSpPr>
          <p:cNvPr id="11" name="Text Placeholder 2">
            <a:extLst>
              <a:ext uri="{FF2B5EF4-FFF2-40B4-BE49-F238E27FC236}">
                <a16:creationId xmlns:a16="http://schemas.microsoft.com/office/drawing/2014/main" id="{60864B06-B006-0E44-0F8D-39FACE8D0238}"/>
              </a:ext>
            </a:extLst>
          </p:cNvPr>
          <p:cNvSpPr txBox="1">
            <a:spLocks/>
          </p:cNvSpPr>
          <p:nvPr/>
        </p:nvSpPr>
        <p:spPr>
          <a:xfrm>
            <a:off x="5601737" y="2164738"/>
            <a:ext cx="3542263" cy="2238019"/>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425450" indent="-285750"/>
            <a:r>
              <a:rPr lang="en-CA" sz="1400" dirty="0">
                <a:latin typeface="IBM Plex Sans" panose="020B0503050203000203" pitchFamily="34" charset="0"/>
              </a:rPr>
              <a:t>16-month program</a:t>
            </a:r>
          </a:p>
          <a:p>
            <a:pPr marL="425450" indent="-285750"/>
            <a:r>
              <a:rPr lang="en-CA" sz="1400" dirty="0">
                <a:latin typeface="IBM Plex Sans" panose="020B0503050203000203" pitchFamily="34" charset="0"/>
              </a:rPr>
              <a:t>First 8 months are on-campus</a:t>
            </a:r>
          </a:p>
          <a:p>
            <a:pPr marL="425450" indent="-285750"/>
            <a:r>
              <a:rPr lang="en-CA" sz="1400" dirty="0">
                <a:latin typeface="IBM Plex Sans" panose="020B0503050203000203" pitchFamily="34" charset="0"/>
              </a:rPr>
              <a:t>Second 8 months are online</a:t>
            </a:r>
          </a:p>
          <a:p>
            <a:pPr marL="425450" indent="-285750"/>
            <a:r>
              <a:rPr lang="en-CA" sz="1400" dirty="0">
                <a:latin typeface="IBM Plex Sans" panose="020B0503050203000203" pitchFamily="34" charset="0"/>
              </a:rPr>
              <a:t>Practicum positions are in-person</a:t>
            </a:r>
          </a:p>
        </p:txBody>
      </p:sp>
    </p:spTree>
    <p:extLst>
      <p:ext uri="{BB962C8B-B14F-4D97-AF65-F5344CB8AC3E}">
        <p14:creationId xmlns:p14="http://schemas.microsoft.com/office/powerpoint/2010/main" val="24175573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03CB393C-F4F8-E686-4A37-266965C0F710}"/>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448D2A3A-99FD-899C-C3C6-EA3B7FFED6A9}"/>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Western – Important Deadlines</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B036E6FB-A7F7-1453-3B6B-AFE5E17D1287}"/>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1CB82D68-8CD7-FCDE-2332-B16C6AAE83A9}"/>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86AB24EF-4171-D137-1761-F2E6170D68B9}"/>
              </a:ext>
            </a:extLst>
          </p:cNvPr>
          <p:cNvSpPr>
            <a:spLocks noGrp="1"/>
          </p:cNvSpPr>
          <p:nvPr>
            <p:ph type="body" idx="1"/>
          </p:nvPr>
        </p:nvSpPr>
        <p:spPr>
          <a:xfrm>
            <a:off x="311699" y="1338442"/>
            <a:ext cx="8423509" cy="3317210"/>
          </a:xfrm>
        </p:spPr>
        <p:txBody>
          <a:bodyPr>
            <a:normAutofit/>
          </a:bodyPr>
          <a:lstStyle/>
          <a:p>
            <a:pPr marL="139700" indent="0">
              <a:buNone/>
            </a:pPr>
            <a:r>
              <a:rPr lang="en-CA" sz="1700" b="1" dirty="0">
                <a:latin typeface="IBM Plex Sans" panose="020B0503050203000203" pitchFamily="34" charset="0"/>
              </a:rPr>
              <a:t>Deadline to apply: </a:t>
            </a:r>
            <a:r>
              <a:rPr lang="en-CA" sz="1700" b="1" dirty="0">
                <a:solidFill>
                  <a:srgbClr val="7030A0"/>
                </a:solidFill>
                <a:latin typeface="IBM Plex Sans" panose="020B0503050203000203" pitchFamily="34" charset="0"/>
              </a:rPr>
              <a:t>December 2, 2024 </a:t>
            </a:r>
            <a:r>
              <a:rPr lang="en-CA" sz="1700" dirty="0">
                <a:latin typeface="IBM Plex Sans" panose="020B0503050203000203" pitchFamily="34" charset="0"/>
              </a:rPr>
              <a:t>(TEAS application)</a:t>
            </a:r>
          </a:p>
          <a:p>
            <a:pPr marL="139700" indent="0">
              <a:buNone/>
            </a:pPr>
            <a:endParaRPr lang="en-CA" sz="1700" b="1" dirty="0">
              <a:solidFill>
                <a:srgbClr val="FF0000"/>
              </a:solidFill>
              <a:latin typeface="IBM Plex Sans" panose="020B0503050203000203" pitchFamily="34" charset="0"/>
            </a:endParaRPr>
          </a:p>
          <a:p>
            <a:pPr marL="139700" indent="0">
              <a:buNone/>
            </a:pPr>
            <a:r>
              <a:rPr lang="en-CA" sz="1700" b="1" dirty="0">
                <a:solidFill>
                  <a:schemeClr val="bg2"/>
                </a:solidFill>
                <a:latin typeface="IBM Plex Sans" panose="020B0503050203000203" pitchFamily="34" charset="0"/>
              </a:rPr>
              <a:t>For more information: </a:t>
            </a:r>
            <a:r>
              <a:rPr lang="en-CA" sz="1700" dirty="0">
                <a:solidFill>
                  <a:srgbClr val="FF0000"/>
                </a:solidFill>
                <a:latin typeface="IBM Plex Sans" panose="020B0503050203000203" pitchFamily="34" charset="0"/>
                <a:hlinkClick r:id="rId5"/>
              </a:rPr>
              <a:t>https://www.edu.uwo.ca/teacher-education/index.html</a:t>
            </a:r>
            <a:r>
              <a:rPr lang="en-CA" sz="1700" dirty="0">
                <a:solidFill>
                  <a:srgbClr val="FF0000"/>
                </a:solidFill>
                <a:latin typeface="IBM Plex Sans" panose="020B0503050203000203" pitchFamily="34" charset="0"/>
              </a:rPr>
              <a:t> </a:t>
            </a:r>
          </a:p>
        </p:txBody>
      </p:sp>
      <p:sp>
        <p:nvSpPr>
          <p:cNvPr id="2" name="Google Shape;111;p19">
            <a:extLst>
              <a:ext uri="{FF2B5EF4-FFF2-40B4-BE49-F238E27FC236}">
                <a16:creationId xmlns:a16="http://schemas.microsoft.com/office/drawing/2014/main" id="{CFCEA4B6-1CC9-38F9-3A6D-9CCAB3EF9BAF}"/>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6"/>
              </a:rPr>
              <a:t>https://www.edu.uwo.ca/teacher-education/_docs/teacher-education-program-faqs.pdf</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pic>
        <p:nvPicPr>
          <p:cNvPr id="9218" name="Picture 2" descr="2022-28 Strategic Plan - Faculty of Education - Western University">
            <a:extLst>
              <a:ext uri="{FF2B5EF4-FFF2-40B4-BE49-F238E27FC236}">
                <a16:creationId xmlns:a16="http://schemas.microsoft.com/office/drawing/2014/main" id="{2FD09D53-C46B-DE7F-F02F-8440C1FFFA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40209" y="2571750"/>
            <a:ext cx="3863582" cy="2021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7032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8">
          <a:extLst>
            <a:ext uri="{FF2B5EF4-FFF2-40B4-BE49-F238E27FC236}">
              <a16:creationId xmlns:a16="http://schemas.microsoft.com/office/drawing/2014/main" id="{3AA0E707-9FF7-131C-D7A6-F4B098E25A29}"/>
            </a:ext>
          </a:extLst>
        </p:cNvPr>
        <p:cNvGrpSpPr/>
        <p:nvPr/>
      </p:nvGrpSpPr>
      <p:grpSpPr>
        <a:xfrm>
          <a:off x="0" y="0"/>
          <a:ext cx="0" cy="0"/>
          <a:chOff x="0" y="0"/>
          <a:chExt cx="0" cy="0"/>
        </a:xfrm>
      </p:grpSpPr>
      <p:sp>
        <p:nvSpPr>
          <p:cNvPr id="189" name="Google Shape;189;p28">
            <a:extLst>
              <a:ext uri="{FF2B5EF4-FFF2-40B4-BE49-F238E27FC236}">
                <a16:creationId xmlns:a16="http://schemas.microsoft.com/office/drawing/2014/main" id="{0C9EF8E2-8404-605E-8658-1787B11A7A65}"/>
              </a:ext>
            </a:extLst>
          </p:cNvPr>
          <p:cNvSpPr txBox="1"/>
          <p:nvPr/>
        </p:nvSpPr>
        <p:spPr>
          <a:xfrm>
            <a:off x="229126" y="1398034"/>
            <a:ext cx="8685748" cy="2347432"/>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Brock University </a:t>
            </a:r>
            <a:endParaRPr sz="4500" dirty="0">
              <a:latin typeface="IBM Plex Sans"/>
              <a:ea typeface="IBM Plex Sans"/>
              <a:cs typeface="IBM Plex Sans"/>
              <a:sym typeface="IBM Plex Sans"/>
            </a:endParaRPr>
          </a:p>
        </p:txBody>
      </p:sp>
      <p:pic>
        <p:nvPicPr>
          <p:cNvPr id="190" name="Google Shape;190;p28">
            <a:extLst>
              <a:ext uri="{FF2B5EF4-FFF2-40B4-BE49-F238E27FC236}">
                <a16:creationId xmlns:a16="http://schemas.microsoft.com/office/drawing/2014/main" id="{89AF4C02-7909-8FDD-D922-16CB320E1448}"/>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1" name="Google Shape;191;p28">
            <a:extLst>
              <a:ext uri="{FF2B5EF4-FFF2-40B4-BE49-F238E27FC236}">
                <a16:creationId xmlns:a16="http://schemas.microsoft.com/office/drawing/2014/main" id="{297844B3-9451-AC0D-1C37-95281720B875}"/>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3620234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BE0EBA57-7C57-D347-63CB-CCEE5C6B206A}"/>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590D869C-4FE9-5C87-92EB-1C0B0A4715E7}"/>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Western University Education</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E3747F45-09ED-BD28-56B1-E8DCE929AF0B}"/>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51924325-95F8-45BB-DF73-32FF68934507}"/>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A8C8095D-5C81-5579-FEC0-4E3F126B0938}"/>
              </a:ext>
            </a:extLst>
          </p:cNvPr>
          <p:cNvSpPr>
            <a:spLocks noGrp="1"/>
          </p:cNvSpPr>
          <p:nvPr>
            <p:ph type="body" idx="1"/>
          </p:nvPr>
        </p:nvSpPr>
        <p:spPr>
          <a:xfrm>
            <a:off x="311700" y="1490841"/>
            <a:ext cx="5383044" cy="3805059"/>
          </a:xfrm>
        </p:spPr>
        <p:txBody>
          <a:bodyPr>
            <a:normAutofit/>
          </a:bodyPr>
          <a:lstStyle/>
          <a:p>
            <a:pPr marL="139700" indent="0">
              <a:buNone/>
            </a:pPr>
            <a:r>
              <a:rPr lang="en-CA" sz="2000" b="1" dirty="0">
                <a:latin typeface="IBM Plex Sans" panose="020B0503050203000203" pitchFamily="34" charset="0"/>
              </a:rPr>
              <a:t>Faculty of Education</a:t>
            </a:r>
          </a:p>
          <a:p>
            <a:pPr marL="139700" indent="0">
              <a:buNone/>
            </a:pPr>
            <a:r>
              <a:rPr lang="en-CA" sz="1500" b="1" dirty="0">
                <a:solidFill>
                  <a:srgbClr val="FF0000"/>
                </a:solidFill>
                <a:latin typeface="IBM Plex Sans" panose="020B0503050203000203" pitchFamily="34" charset="0"/>
              </a:rPr>
              <a:t>St. Catharines (Main) Campus</a:t>
            </a:r>
          </a:p>
          <a:p>
            <a:pPr marL="139700" indent="0">
              <a:buNone/>
            </a:pPr>
            <a:r>
              <a:rPr lang="en-CA" sz="1500" dirty="0">
                <a:latin typeface="IBM Plex Sans" panose="020B0503050203000203" pitchFamily="34" charset="0"/>
              </a:rPr>
              <a:t>500 Glenridge Avenue</a:t>
            </a:r>
          </a:p>
          <a:p>
            <a:pPr marL="139700" indent="0">
              <a:buNone/>
            </a:pPr>
            <a:r>
              <a:rPr lang="en-CA" sz="1500" dirty="0">
                <a:latin typeface="IBM Plex Sans" panose="020B0503050203000203" pitchFamily="34" charset="0"/>
              </a:rPr>
              <a:t>St. Catharines, ON</a:t>
            </a:r>
          </a:p>
          <a:p>
            <a:pPr marL="139700" indent="0">
              <a:buNone/>
            </a:pPr>
            <a:r>
              <a:rPr lang="en-CA" sz="1500" dirty="0">
                <a:latin typeface="IBM Plex Sans" panose="020B0503050203000203" pitchFamily="34" charset="0"/>
              </a:rPr>
              <a:t>L2S 3A1</a:t>
            </a:r>
          </a:p>
          <a:p>
            <a:pPr marL="139700" indent="0">
              <a:buNone/>
            </a:pPr>
            <a:r>
              <a:rPr lang="en-CA" sz="1500" b="1" dirty="0">
                <a:solidFill>
                  <a:srgbClr val="FF0000"/>
                </a:solidFill>
                <a:latin typeface="IBM Plex Sans" panose="020B0503050203000203" pitchFamily="34" charset="0"/>
              </a:rPr>
              <a:t>Burlington Campus (Program is here!)</a:t>
            </a:r>
          </a:p>
          <a:p>
            <a:pPr marL="139700" indent="0">
              <a:buNone/>
            </a:pPr>
            <a:r>
              <a:rPr lang="en-CA" sz="1500" dirty="0">
                <a:latin typeface="IBM Plex Sans" panose="020B0503050203000203" pitchFamily="34" charset="0"/>
              </a:rPr>
              <a:t>1433 </a:t>
            </a:r>
            <a:r>
              <a:rPr lang="en-CA" sz="1500" dirty="0" err="1">
                <a:latin typeface="IBM Plex Sans" panose="020B0503050203000203" pitchFamily="34" charset="0"/>
              </a:rPr>
              <a:t>Headon</a:t>
            </a:r>
            <a:r>
              <a:rPr lang="en-CA" sz="1500" dirty="0">
                <a:latin typeface="IBM Plex Sans" panose="020B0503050203000203" pitchFamily="34" charset="0"/>
              </a:rPr>
              <a:t> Rd.</a:t>
            </a:r>
          </a:p>
          <a:p>
            <a:pPr marL="139700" indent="0">
              <a:buNone/>
            </a:pPr>
            <a:r>
              <a:rPr lang="en-CA" sz="1500" dirty="0">
                <a:latin typeface="IBM Plex Sans" panose="020B0503050203000203" pitchFamily="34" charset="0"/>
              </a:rPr>
              <a:t>Burlington, ON</a:t>
            </a:r>
          </a:p>
          <a:p>
            <a:pPr marL="139700" indent="0">
              <a:buNone/>
            </a:pPr>
            <a:r>
              <a:rPr lang="en-CA" sz="1500" dirty="0">
                <a:latin typeface="IBM Plex Sans" panose="020B0503050203000203" pitchFamily="34" charset="0"/>
              </a:rPr>
              <a:t>L7M 1V7</a:t>
            </a:r>
          </a:p>
          <a:p>
            <a:pPr marL="139700" indent="0">
              <a:buNone/>
            </a:pPr>
            <a:endParaRPr lang="en-CA" sz="1700" b="1" dirty="0">
              <a:latin typeface="IBM Plex Sans" panose="020B0503050203000203" pitchFamily="34" charset="0"/>
            </a:endParaRPr>
          </a:p>
          <a:p>
            <a:pPr marL="139700" indent="0">
              <a:buNone/>
            </a:pPr>
            <a:r>
              <a:rPr lang="en-CA" sz="1700" b="1" dirty="0">
                <a:solidFill>
                  <a:srgbClr val="FF0000"/>
                </a:solidFill>
                <a:latin typeface="IBM Plex Sans" panose="020B0503050203000203" pitchFamily="34" charset="0"/>
              </a:rPr>
              <a:t>Email: </a:t>
            </a:r>
            <a:r>
              <a:rPr lang="en-CA" sz="1700" dirty="0" err="1">
                <a:latin typeface="IBM Plex Sans" panose="020B0503050203000203" pitchFamily="34" charset="0"/>
              </a:rPr>
              <a:t>futurestudent@brocku.ca</a:t>
            </a:r>
            <a:endParaRPr lang="en-CA" sz="1700" dirty="0">
              <a:latin typeface="IBM Plex Sans" panose="020B0503050203000203" pitchFamily="34" charset="0"/>
            </a:endParaRPr>
          </a:p>
        </p:txBody>
      </p:sp>
      <p:pic>
        <p:nvPicPr>
          <p:cNvPr id="12290" name="Picture 2" descr="Brock launches refreshed University brand – The Brock News">
            <a:extLst>
              <a:ext uri="{FF2B5EF4-FFF2-40B4-BE49-F238E27FC236}">
                <a16:creationId xmlns:a16="http://schemas.microsoft.com/office/drawing/2014/main" id="{F8892A33-D12A-62F8-3E83-3343679313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2526" y="1775012"/>
            <a:ext cx="3534256" cy="2140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5206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4B3D4614-6784-DB8A-23DE-E9890E93624A}"/>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9FFFBA6D-A790-3046-4E1C-6D7AA3127438}"/>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Brock – Consecutive Program Admissions</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B75225B5-859D-A2C7-C0DD-1B96A8E6964A}"/>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11C8C5CD-D6CB-B0D9-5BAC-318A43EE1B79}"/>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673AE037-9C51-6E45-8DA9-FE082C55D5DF}"/>
              </a:ext>
            </a:extLst>
          </p:cNvPr>
          <p:cNvSpPr>
            <a:spLocks noGrp="1"/>
          </p:cNvSpPr>
          <p:nvPr>
            <p:ph type="body" idx="1"/>
          </p:nvPr>
        </p:nvSpPr>
        <p:spPr>
          <a:xfrm>
            <a:off x="311700" y="1876011"/>
            <a:ext cx="8189518" cy="2157793"/>
          </a:xfrm>
        </p:spPr>
        <p:txBody>
          <a:bodyPr>
            <a:normAutofit/>
          </a:bodyPr>
          <a:lstStyle/>
          <a:p>
            <a:pPr marL="139700" indent="0">
              <a:buNone/>
            </a:pPr>
            <a:r>
              <a:rPr lang="en-CA" sz="1700" b="1" dirty="0">
                <a:latin typeface="IBM Plex Sans" panose="020B0503050203000203" pitchFamily="34" charset="0"/>
              </a:rPr>
              <a:t>Admissions Requirements:</a:t>
            </a:r>
          </a:p>
          <a:p>
            <a:pPr marL="425450" indent="-285750"/>
            <a:r>
              <a:rPr lang="en-CA" sz="1700" dirty="0">
                <a:latin typeface="IBM Plex Sans" panose="020B0503050203000203" pitchFamily="34" charset="0"/>
              </a:rPr>
              <a:t>Approved undergraduate degree with a minimum of 70% in your best 10 full undergraduate courses and 70% minimum average in courses supporting </a:t>
            </a:r>
            <a:r>
              <a:rPr lang="en-CA" sz="1700" dirty="0" err="1">
                <a:latin typeface="IBM Plex Sans" panose="020B0503050203000203" pitchFamily="34" charset="0"/>
              </a:rPr>
              <a:t>teachables</a:t>
            </a:r>
            <a:r>
              <a:rPr lang="en-CA" sz="1700" dirty="0">
                <a:latin typeface="IBM Plex Sans" panose="020B0503050203000203" pitchFamily="34" charset="0"/>
              </a:rPr>
              <a:t> for Junior/Intermediate or Intermediate/Senior stream</a:t>
            </a:r>
          </a:p>
          <a:p>
            <a:pPr marL="425450" indent="-285750"/>
            <a:r>
              <a:rPr lang="en-CA" sz="1700" dirty="0" err="1">
                <a:latin typeface="IBM Plex Sans" panose="020B0503050203000203" pitchFamily="34" charset="0"/>
              </a:rPr>
              <a:t>CASPer</a:t>
            </a:r>
            <a:r>
              <a:rPr lang="en-CA" sz="1700" dirty="0">
                <a:latin typeface="IBM Plex Sans" panose="020B0503050203000203" pitchFamily="34" charset="0"/>
              </a:rPr>
              <a:t> (Computer-Based Assessment for Sampling Personal Characteristics)</a:t>
            </a:r>
          </a:p>
        </p:txBody>
      </p:sp>
      <p:sp>
        <p:nvSpPr>
          <p:cNvPr id="2" name="Google Shape;111;p19">
            <a:extLst>
              <a:ext uri="{FF2B5EF4-FFF2-40B4-BE49-F238E27FC236}">
                <a16:creationId xmlns:a16="http://schemas.microsoft.com/office/drawing/2014/main" id="{6B3768AC-5BB1-F219-C64D-C3F05409C0A8}"/>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https://brocku.ca/admissions/consecutive/</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654524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0DE232A0-5565-2A6D-6916-13DCC15DF63C}"/>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493D0A0A-4B62-B847-C75A-34CF8E58DA30}"/>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Brock – Consecutive Program Selection</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353865E6-FD00-BE9E-43B8-615830123FE4}"/>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472E5938-EE31-3E89-81A7-38B7F20C101E}"/>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AE00C519-2AD8-53DC-AB11-0AA8148E2DA9}"/>
              </a:ext>
            </a:extLst>
          </p:cNvPr>
          <p:cNvSpPr>
            <a:spLocks noGrp="1"/>
          </p:cNvSpPr>
          <p:nvPr>
            <p:ph type="body" idx="1"/>
          </p:nvPr>
        </p:nvSpPr>
        <p:spPr>
          <a:xfrm>
            <a:off x="311700" y="1338442"/>
            <a:ext cx="8189518" cy="3317210"/>
          </a:xfrm>
        </p:spPr>
        <p:txBody>
          <a:bodyPr>
            <a:normAutofit/>
          </a:bodyPr>
          <a:lstStyle/>
          <a:p>
            <a:pPr marL="139700" indent="0">
              <a:buNone/>
            </a:pPr>
            <a:r>
              <a:rPr lang="en-CA" sz="1700" b="1" dirty="0">
                <a:latin typeface="IBM Plex Sans" panose="020B0503050203000203" pitchFamily="34" charset="0"/>
              </a:rPr>
              <a:t>Selection:</a:t>
            </a:r>
          </a:p>
          <a:p>
            <a:pPr marL="425450" indent="-285750"/>
            <a:r>
              <a:rPr lang="en-CA" sz="1700" dirty="0">
                <a:latin typeface="IBM Plex Sans" panose="020B0503050203000203" pitchFamily="34" charset="0"/>
              </a:rPr>
              <a:t>Based on academic requirements (70%) and </a:t>
            </a:r>
            <a:r>
              <a:rPr lang="en-CA" sz="1700" dirty="0" err="1">
                <a:latin typeface="IBM Plex Sans" panose="020B0503050203000203" pitchFamily="34" charset="0"/>
              </a:rPr>
              <a:t>CASPer</a:t>
            </a:r>
            <a:r>
              <a:rPr lang="en-CA" sz="1700" dirty="0">
                <a:latin typeface="IBM Plex Sans" panose="020B0503050203000203" pitchFamily="34" charset="0"/>
              </a:rPr>
              <a:t> test (30%)</a:t>
            </a:r>
          </a:p>
          <a:p>
            <a:pPr marL="425450" indent="-285750" algn="ctr"/>
            <a:endParaRPr lang="en-CA" sz="1400" dirty="0">
              <a:latin typeface="IBM Plex Sans" panose="020B0503050203000203" pitchFamily="34" charset="0"/>
            </a:endParaRPr>
          </a:p>
          <a:p>
            <a:pPr marL="139700" indent="0" algn="ctr">
              <a:buNone/>
            </a:pPr>
            <a:r>
              <a:rPr lang="en-CA" sz="1700" dirty="0">
                <a:latin typeface="IBM Plex Sans" panose="020B0503050203000203" pitchFamily="34" charset="0"/>
              </a:rPr>
              <a:t>** Each school/program has its own selection method**</a:t>
            </a:r>
            <a:endParaRPr lang="en-CA" sz="1300" dirty="0">
              <a:latin typeface="IBM Plex Sans" panose="020B0503050203000203" pitchFamily="34" charset="0"/>
            </a:endParaRPr>
          </a:p>
        </p:txBody>
      </p:sp>
      <p:sp>
        <p:nvSpPr>
          <p:cNvPr id="2" name="Google Shape;111;p19">
            <a:extLst>
              <a:ext uri="{FF2B5EF4-FFF2-40B4-BE49-F238E27FC236}">
                <a16:creationId xmlns:a16="http://schemas.microsoft.com/office/drawing/2014/main" id="{2D262D2E-156F-AAA4-487E-0150B82926DB}"/>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https://brocku.ca/admissions/consecutive/</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pic>
        <p:nvPicPr>
          <p:cNvPr id="13314" name="Picture 2" descr="Brock University readies for Burlington residency | INhalton">
            <a:extLst>
              <a:ext uri="{FF2B5EF4-FFF2-40B4-BE49-F238E27FC236}">
                <a16:creationId xmlns:a16="http://schemas.microsoft.com/office/drawing/2014/main" id="{293065D1-C7D8-1F10-E75F-004C6947E1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71077" y="2695132"/>
            <a:ext cx="3754499" cy="1915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1602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0F6A5D5E-84C1-D957-9A89-BB3CAC70790A}"/>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AC598442-D0FA-439B-CD15-F90B299C9B5A}"/>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Brock – Division Requirements</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7F251051-9A2A-E3A1-CF26-3A294C20C901}"/>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4059E008-5270-A8E2-2367-E14310B464B3}"/>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4928F3C4-7007-A638-72BC-8C36AC58028A}"/>
              </a:ext>
            </a:extLst>
          </p:cNvPr>
          <p:cNvSpPr>
            <a:spLocks noGrp="1"/>
          </p:cNvSpPr>
          <p:nvPr>
            <p:ph type="body" idx="1"/>
          </p:nvPr>
        </p:nvSpPr>
        <p:spPr>
          <a:xfrm>
            <a:off x="311700" y="1338442"/>
            <a:ext cx="8724724" cy="3317210"/>
          </a:xfrm>
        </p:spPr>
        <p:txBody>
          <a:bodyPr>
            <a:normAutofit/>
          </a:bodyPr>
          <a:lstStyle/>
          <a:p>
            <a:pPr marL="139700" indent="0">
              <a:buNone/>
            </a:pPr>
            <a:r>
              <a:rPr lang="en-CA" sz="1700" b="1" dirty="0">
                <a:solidFill>
                  <a:srgbClr val="FF0000"/>
                </a:solidFill>
                <a:latin typeface="IBM Plex Sans" panose="020B0503050203000203" pitchFamily="34" charset="0"/>
              </a:rPr>
              <a:t>Primary/Junior</a:t>
            </a:r>
          </a:p>
          <a:p>
            <a:pPr marL="425450" indent="-285750"/>
            <a:r>
              <a:rPr lang="en-CA" sz="1700" b="1" i="0" u="none" strike="noStrike" dirty="0">
                <a:solidFill>
                  <a:srgbClr val="585858"/>
                </a:solidFill>
                <a:effectLst/>
                <a:latin typeface="IBM Plex Sans" panose="020B0503050203000203" pitchFamily="34" charset="0"/>
              </a:rPr>
              <a:t>In addition to the minimum admissions requirements, those applying to the Primary – Junior program are encouraged to have an area of concentration related to school curriculum. </a:t>
            </a:r>
          </a:p>
          <a:p>
            <a:pPr marL="425450" indent="-285750"/>
            <a:r>
              <a:rPr lang="en-CA" sz="1700" b="1" i="0" u="none" strike="noStrike" dirty="0">
                <a:solidFill>
                  <a:srgbClr val="585858"/>
                </a:solidFill>
                <a:effectLst/>
                <a:latin typeface="IBM Plex Sans" panose="020B0503050203000203" pitchFamily="34" charset="0"/>
              </a:rPr>
              <a:t>Additionally, some preference is given to Primary/Junior applicants with:</a:t>
            </a:r>
          </a:p>
          <a:p>
            <a:pPr marL="882650" lvl="1" indent="-285750"/>
            <a:r>
              <a:rPr lang="en-CA" b="0" i="0" u="none" strike="noStrike" dirty="0">
                <a:solidFill>
                  <a:srgbClr val="585858"/>
                </a:solidFill>
                <a:effectLst/>
                <a:latin typeface="IBM Plex Sans" panose="020B0503050203000203" pitchFamily="34" charset="0"/>
              </a:rPr>
              <a:t>a major/degree in Child and Youth Studies or Early Childhood Education</a:t>
            </a:r>
          </a:p>
          <a:p>
            <a:pPr marL="882650" lvl="1" indent="-285750"/>
            <a:r>
              <a:rPr lang="en-CA" b="0" i="0" u="none" strike="noStrike" dirty="0">
                <a:solidFill>
                  <a:srgbClr val="585858"/>
                </a:solidFill>
                <a:effectLst/>
                <a:latin typeface="IBM Plex Sans" panose="020B0503050203000203" pitchFamily="34" charset="0"/>
              </a:rPr>
              <a:t>completed university degree level courses (half or full credit) in one or more of Mathematics, Science and/or English</a:t>
            </a:r>
          </a:p>
          <a:p>
            <a:pPr marL="882650" lvl="1" indent="-285750"/>
            <a:r>
              <a:rPr lang="en-CA" b="0" i="0" u="none" strike="noStrike" dirty="0">
                <a:solidFill>
                  <a:srgbClr val="585858"/>
                </a:solidFill>
                <a:effectLst/>
                <a:latin typeface="IBM Plex Sans" panose="020B0503050203000203" pitchFamily="34" charset="0"/>
              </a:rPr>
              <a:t>completed university degree level courses (half or full credit) in Indigenous Studies</a:t>
            </a:r>
          </a:p>
          <a:p>
            <a:pPr marL="882650" lvl="1" indent="-285750"/>
            <a:endParaRPr lang="en-CA" sz="1300" b="1" dirty="0">
              <a:latin typeface="IBM Plex Sans" panose="020B0503050203000203" pitchFamily="34" charset="0"/>
            </a:endParaRPr>
          </a:p>
        </p:txBody>
      </p:sp>
      <p:sp>
        <p:nvSpPr>
          <p:cNvPr id="2" name="Google Shape;111;p19">
            <a:extLst>
              <a:ext uri="{FF2B5EF4-FFF2-40B4-BE49-F238E27FC236}">
                <a16:creationId xmlns:a16="http://schemas.microsoft.com/office/drawing/2014/main" id="{53A3C6F9-55DB-8E15-A246-9D439EFFF5FE}"/>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https://brocku.ca/admissions/academic-requirements-primary-junior/</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36872887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FDC538BE-ED0E-CB14-D1DF-F601E3CDC5FE}"/>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BD213716-C1F3-AC11-03D0-975DDE15E593}"/>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Brock – Division Requirements</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63E69F20-83C6-A5DB-16A7-CEA8555B9038}"/>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6A5B7598-3895-894C-0BCF-897A579B85BA}"/>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DC25745B-8FB5-59A5-C468-BCC24171F59A}"/>
              </a:ext>
            </a:extLst>
          </p:cNvPr>
          <p:cNvSpPr>
            <a:spLocks noGrp="1"/>
          </p:cNvSpPr>
          <p:nvPr>
            <p:ph type="body" idx="1"/>
          </p:nvPr>
        </p:nvSpPr>
        <p:spPr>
          <a:xfrm>
            <a:off x="311700" y="1338442"/>
            <a:ext cx="8724724" cy="3317210"/>
          </a:xfrm>
        </p:spPr>
        <p:txBody>
          <a:bodyPr>
            <a:normAutofit lnSpcReduction="10000"/>
          </a:bodyPr>
          <a:lstStyle/>
          <a:p>
            <a:pPr marL="139700" indent="0">
              <a:buNone/>
            </a:pPr>
            <a:r>
              <a:rPr lang="en-CA" sz="1700" b="1" dirty="0">
                <a:solidFill>
                  <a:srgbClr val="FF0000"/>
                </a:solidFill>
                <a:latin typeface="IBM Plex Sans" panose="020B0503050203000203" pitchFamily="34" charset="0"/>
              </a:rPr>
              <a:t>Junior/Intermediate</a:t>
            </a:r>
          </a:p>
          <a:p>
            <a:pPr marL="425450" indent="-285750"/>
            <a:r>
              <a:rPr lang="en-CA" sz="1600" b="1" i="0" u="none" strike="noStrike" dirty="0">
                <a:solidFill>
                  <a:srgbClr val="585858"/>
                </a:solidFill>
                <a:effectLst/>
                <a:latin typeface="IBM Plex Sans" panose="020B0503050203000203" pitchFamily="34" charset="0"/>
              </a:rPr>
              <a:t>In addition to the minimum admissions requirements, those applying to the Junior – Intermediate division must have the equivalent of at least 3.0 full undergraduate credits (18 York Credits) , averaging 70%, in one teaching subject area where:</a:t>
            </a:r>
          </a:p>
          <a:p>
            <a:pPr marL="882650" lvl="1" indent="-285750"/>
            <a:r>
              <a:rPr lang="en-CA" b="0" i="0" u="none" strike="noStrike" dirty="0">
                <a:solidFill>
                  <a:srgbClr val="585858"/>
                </a:solidFill>
                <a:effectLst/>
                <a:latin typeface="IBM Plex Sans" panose="020B0503050203000203" pitchFamily="34" charset="0"/>
              </a:rPr>
              <a:t>At least 1.0 full undergraduate credit (equivalent of 6 York credits – 1 Y course) must be at the second year level or above.</a:t>
            </a:r>
          </a:p>
          <a:p>
            <a:pPr marL="882650" lvl="1" indent="-285750"/>
            <a:r>
              <a:rPr lang="en-CA" b="0" i="0" u="none" strike="noStrike" dirty="0">
                <a:solidFill>
                  <a:srgbClr val="585858"/>
                </a:solidFill>
                <a:effectLst/>
                <a:latin typeface="IBM Plex Sans" panose="020B0503050203000203" pitchFamily="34" charset="0"/>
              </a:rPr>
              <a:t>At a minimum, 2.0 out of 3.0 teaching subject credits must be complete at the time of application.</a:t>
            </a:r>
          </a:p>
          <a:p>
            <a:pPr marL="425450" indent="-285750"/>
            <a:r>
              <a:rPr lang="en-CA" sz="1700" b="1" dirty="0">
                <a:solidFill>
                  <a:srgbClr val="585858"/>
                </a:solidFill>
                <a:latin typeface="IBM Plex Sans" panose="020B0503050203000203" pitchFamily="34" charset="0"/>
              </a:rPr>
              <a:t>Some preference is given to applicants who present</a:t>
            </a:r>
          </a:p>
          <a:p>
            <a:pPr marL="882650" lvl="1" indent="-285750"/>
            <a:r>
              <a:rPr lang="en-CA" dirty="0">
                <a:solidFill>
                  <a:srgbClr val="585858"/>
                </a:solidFill>
                <a:latin typeface="IBM Plex Sans" panose="020B0503050203000203" pitchFamily="34" charset="0"/>
              </a:rPr>
              <a:t>C</a:t>
            </a:r>
            <a:r>
              <a:rPr lang="en-CA" b="0" i="0" u="none" strike="noStrike" dirty="0">
                <a:solidFill>
                  <a:srgbClr val="585858"/>
                </a:solidFill>
                <a:effectLst/>
                <a:latin typeface="IBM Plex Sans" panose="020B0503050203000203" pitchFamily="34" charset="0"/>
              </a:rPr>
              <a:t>ompleted university degree-level courses (half or full credit) in one or more of Mathematics, Science and/or English.</a:t>
            </a:r>
          </a:p>
          <a:p>
            <a:pPr marL="882650" lvl="1" indent="-285750"/>
            <a:r>
              <a:rPr lang="en-CA" dirty="0">
                <a:solidFill>
                  <a:srgbClr val="585858"/>
                </a:solidFill>
                <a:latin typeface="IBM Plex Sans" panose="020B0503050203000203" pitchFamily="34" charset="0"/>
              </a:rPr>
              <a:t>C</a:t>
            </a:r>
            <a:r>
              <a:rPr lang="en-CA" b="0" i="0" u="none" strike="noStrike" dirty="0">
                <a:solidFill>
                  <a:srgbClr val="585858"/>
                </a:solidFill>
                <a:effectLst/>
                <a:latin typeface="IBM Plex Sans" panose="020B0503050203000203" pitchFamily="34" charset="0"/>
              </a:rPr>
              <a:t>ompleted university degree-level courses (half or full credit) in Indigenous Studies</a:t>
            </a:r>
          </a:p>
          <a:p>
            <a:pPr marL="882650" lvl="1" indent="-285750"/>
            <a:endParaRPr lang="en-CA" b="0" i="0" u="none" strike="noStrike" dirty="0">
              <a:solidFill>
                <a:srgbClr val="585858"/>
              </a:solidFill>
              <a:effectLst/>
              <a:latin typeface="IBM Plex Sans" panose="020B0503050203000203" pitchFamily="34" charset="0"/>
            </a:endParaRPr>
          </a:p>
          <a:p>
            <a:pPr marL="882650" lvl="1" indent="-285750"/>
            <a:endParaRPr lang="en-CA" sz="1300" b="1" dirty="0">
              <a:latin typeface="IBM Plex Sans" panose="020B0503050203000203" pitchFamily="34" charset="0"/>
            </a:endParaRPr>
          </a:p>
        </p:txBody>
      </p:sp>
      <p:sp>
        <p:nvSpPr>
          <p:cNvPr id="2" name="Google Shape;111;p19">
            <a:extLst>
              <a:ext uri="{FF2B5EF4-FFF2-40B4-BE49-F238E27FC236}">
                <a16:creationId xmlns:a16="http://schemas.microsoft.com/office/drawing/2014/main" id="{34C18426-0609-B35B-F1D0-90FB804CC014}"/>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https://brocku.ca/admissions/academic-requirements-junior-intermediate/</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24899291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95111B5C-F8C3-2F0A-EDB6-9200C57B560D}"/>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FE824A38-FAA0-AAE5-1235-844CFFDEBA64}"/>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Brock – Division Requirements</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3C3568DA-F7BD-3064-624B-606C1FB5A167}"/>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16C2ED1B-0AE7-4FEE-6218-B579358B84C2}"/>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D965329D-F8C6-D331-B3B3-A1C7B3429A2F}"/>
              </a:ext>
            </a:extLst>
          </p:cNvPr>
          <p:cNvSpPr>
            <a:spLocks noGrp="1"/>
          </p:cNvSpPr>
          <p:nvPr>
            <p:ph type="body" idx="1"/>
          </p:nvPr>
        </p:nvSpPr>
        <p:spPr>
          <a:xfrm>
            <a:off x="311700" y="1245554"/>
            <a:ext cx="8724724" cy="3317210"/>
          </a:xfrm>
        </p:spPr>
        <p:txBody>
          <a:bodyPr>
            <a:normAutofit/>
          </a:bodyPr>
          <a:lstStyle/>
          <a:p>
            <a:pPr marL="139700" indent="0">
              <a:buNone/>
            </a:pPr>
            <a:r>
              <a:rPr lang="en-CA" sz="1700" b="1" dirty="0">
                <a:solidFill>
                  <a:srgbClr val="FF0000"/>
                </a:solidFill>
                <a:latin typeface="IBM Plex Sans" panose="020B0503050203000203" pitchFamily="34" charset="0"/>
              </a:rPr>
              <a:t>Junior/Intermediate Teachable Subjects</a:t>
            </a:r>
          </a:p>
          <a:p>
            <a:pPr marL="425450" indent="-285750"/>
            <a:r>
              <a:rPr lang="en-CA" sz="1600" b="1" dirty="0">
                <a:solidFill>
                  <a:srgbClr val="585858"/>
                </a:solidFill>
                <a:latin typeface="IBM Plex Sans" panose="020B0503050203000203" pitchFamily="34" charset="0"/>
              </a:rPr>
              <a:t>Dramatic Arts</a:t>
            </a:r>
          </a:p>
          <a:p>
            <a:pPr marL="425450" indent="-285750"/>
            <a:r>
              <a:rPr lang="en-CA" sz="1600" b="1" i="0" u="none" strike="noStrike" dirty="0">
                <a:solidFill>
                  <a:srgbClr val="585858"/>
                </a:solidFill>
                <a:effectLst/>
                <a:latin typeface="IBM Plex Sans" panose="020B0503050203000203" pitchFamily="34" charset="0"/>
              </a:rPr>
              <a:t>English</a:t>
            </a:r>
          </a:p>
          <a:p>
            <a:pPr marL="425450" indent="-285750"/>
            <a:r>
              <a:rPr lang="en-CA" sz="1600" b="1" dirty="0">
                <a:solidFill>
                  <a:srgbClr val="585858"/>
                </a:solidFill>
                <a:latin typeface="IBM Plex Sans" panose="020B0503050203000203" pitchFamily="34" charset="0"/>
              </a:rPr>
              <a:t>French as a Second Language</a:t>
            </a:r>
          </a:p>
          <a:p>
            <a:pPr marL="425450" indent="-285750"/>
            <a:r>
              <a:rPr lang="en-CA" sz="1600" b="1" i="0" u="none" strike="noStrike" dirty="0">
                <a:solidFill>
                  <a:srgbClr val="585858"/>
                </a:solidFill>
                <a:effectLst/>
                <a:latin typeface="IBM Plex Sans" panose="020B0503050203000203" pitchFamily="34" charset="0"/>
              </a:rPr>
              <a:t>Geography </a:t>
            </a:r>
          </a:p>
          <a:p>
            <a:pPr marL="425450" indent="-285750"/>
            <a:r>
              <a:rPr lang="en-CA" sz="1600" b="1" dirty="0">
                <a:solidFill>
                  <a:srgbClr val="585858"/>
                </a:solidFill>
                <a:latin typeface="IBM Plex Sans" panose="020B0503050203000203" pitchFamily="34" charset="0"/>
              </a:rPr>
              <a:t>Health and Physical Education</a:t>
            </a:r>
          </a:p>
          <a:p>
            <a:pPr marL="425450" indent="-285750"/>
            <a:r>
              <a:rPr lang="en-CA" sz="1600" b="1" i="0" u="none" strike="noStrike" dirty="0">
                <a:solidFill>
                  <a:srgbClr val="585858"/>
                </a:solidFill>
                <a:effectLst/>
                <a:latin typeface="IBM Plex Sans" panose="020B0503050203000203" pitchFamily="34" charset="0"/>
              </a:rPr>
              <a:t>History</a:t>
            </a:r>
          </a:p>
          <a:p>
            <a:pPr marL="425450" indent="-285750"/>
            <a:r>
              <a:rPr lang="en-CA" sz="1600" b="1" dirty="0">
                <a:solidFill>
                  <a:srgbClr val="585858"/>
                </a:solidFill>
                <a:latin typeface="IBM Plex Sans" panose="020B0503050203000203" pitchFamily="34" charset="0"/>
              </a:rPr>
              <a:t>Mathematics</a:t>
            </a:r>
          </a:p>
          <a:p>
            <a:pPr marL="425450" indent="-285750"/>
            <a:r>
              <a:rPr lang="en-CA" sz="1600" b="1" i="0" u="none" strike="noStrike" dirty="0">
                <a:solidFill>
                  <a:srgbClr val="585858"/>
                </a:solidFill>
                <a:effectLst/>
                <a:latin typeface="IBM Plex Sans" panose="020B0503050203000203" pitchFamily="34" charset="0"/>
              </a:rPr>
              <a:t>Music, Vocal</a:t>
            </a:r>
          </a:p>
          <a:p>
            <a:pPr marL="425450" indent="-285750"/>
            <a:r>
              <a:rPr lang="en-CA" sz="1600" b="1" dirty="0">
                <a:solidFill>
                  <a:srgbClr val="585858"/>
                </a:solidFill>
                <a:latin typeface="IBM Plex Sans" panose="020B0503050203000203" pitchFamily="34" charset="0"/>
              </a:rPr>
              <a:t>Science, General</a:t>
            </a:r>
          </a:p>
          <a:p>
            <a:pPr marL="425450" indent="-285750"/>
            <a:r>
              <a:rPr lang="en-CA" sz="1600" b="1" i="0" u="none" strike="noStrike" dirty="0">
                <a:solidFill>
                  <a:srgbClr val="585858"/>
                </a:solidFill>
                <a:effectLst/>
                <a:latin typeface="IBM Plex Sans" panose="020B0503050203000203" pitchFamily="34" charset="0"/>
              </a:rPr>
              <a:t>Visual Arts</a:t>
            </a:r>
            <a:endParaRPr lang="en-CA" b="0" i="0" u="none" strike="noStrike" dirty="0">
              <a:solidFill>
                <a:srgbClr val="585858"/>
              </a:solidFill>
              <a:effectLst/>
              <a:latin typeface="IBM Plex Sans" panose="020B0503050203000203" pitchFamily="34" charset="0"/>
            </a:endParaRPr>
          </a:p>
          <a:p>
            <a:pPr marL="882650" lvl="1" indent="-285750"/>
            <a:endParaRPr lang="en-CA" sz="1300" b="1" dirty="0">
              <a:latin typeface="IBM Plex Sans" panose="020B0503050203000203" pitchFamily="34" charset="0"/>
            </a:endParaRPr>
          </a:p>
        </p:txBody>
      </p:sp>
      <p:sp>
        <p:nvSpPr>
          <p:cNvPr id="2" name="Google Shape;111;p19">
            <a:extLst>
              <a:ext uri="{FF2B5EF4-FFF2-40B4-BE49-F238E27FC236}">
                <a16:creationId xmlns:a16="http://schemas.microsoft.com/office/drawing/2014/main" id="{EC8BFA96-541A-8436-45E7-B617074CE4C0}"/>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https://brocku.ca/admissions/academic-requirements-junior-intermediate/</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
        <p:nvSpPr>
          <p:cNvPr id="4" name="Text Placeholder 2">
            <a:extLst>
              <a:ext uri="{FF2B5EF4-FFF2-40B4-BE49-F238E27FC236}">
                <a16:creationId xmlns:a16="http://schemas.microsoft.com/office/drawing/2014/main" id="{0E540A3B-A0B4-C369-BE7D-72ECF4F5A799}"/>
              </a:ext>
            </a:extLst>
          </p:cNvPr>
          <p:cNvSpPr txBox="1">
            <a:spLocks/>
          </p:cNvSpPr>
          <p:nvPr/>
        </p:nvSpPr>
        <p:spPr>
          <a:xfrm>
            <a:off x="5290037" y="2231857"/>
            <a:ext cx="3542263" cy="2238019"/>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39700" indent="0" algn="ctr">
              <a:buNone/>
            </a:pPr>
            <a:r>
              <a:rPr lang="en-CA" sz="1200" dirty="0">
                <a:latin typeface="IBM Plex Sans" panose="020B0503050203000203" pitchFamily="34" charset="0"/>
              </a:rPr>
              <a:t>** Each teachable subject has specific requirements/restrictions. For more information visit the page linked at the bottom of this slide **</a:t>
            </a:r>
          </a:p>
        </p:txBody>
      </p:sp>
    </p:spTree>
    <p:extLst>
      <p:ext uri="{BB962C8B-B14F-4D97-AF65-F5344CB8AC3E}">
        <p14:creationId xmlns:p14="http://schemas.microsoft.com/office/powerpoint/2010/main" val="1414443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F811DA5C-AA70-4B2C-CB01-849800832FA3}"/>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60C1EB33-06C5-51F9-484C-BBB8F1F6E672}"/>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Brock – Division Requirements</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890C8B1C-065F-9EC5-D9C5-6E3BA2A5A32D}"/>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F0669469-4A29-1215-F381-8993788D2D12}"/>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916E2F2E-0FCE-002A-C204-E21BDEF3BCA3}"/>
              </a:ext>
            </a:extLst>
          </p:cNvPr>
          <p:cNvSpPr>
            <a:spLocks noGrp="1"/>
          </p:cNvSpPr>
          <p:nvPr>
            <p:ph type="body" idx="1"/>
          </p:nvPr>
        </p:nvSpPr>
        <p:spPr>
          <a:xfrm>
            <a:off x="311700" y="1241623"/>
            <a:ext cx="8724724" cy="3317210"/>
          </a:xfrm>
        </p:spPr>
        <p:txBody>
          <a:bodyPr>
            <a:normAutofit fontScale="92500" lnSpcReduction="20000"/>
          </a:bodyPr>
          <a:lstStyle/>
          <a:p>
            <a:pPr marL="139700" indent="0">
              <a:buNone/>
            </a:pPr>
            <a:r>
              <a:rPr lang="en-CA" sz="1700" b="1" dirty="0">
                <a:solidFill>
                  <a:srgbClr val="FF0000"/>
                </a:solidFill>
                <a:latin typeface="IBM Plex Sans" panose="020B0503050203000203" pitchFamily="34" charset="0"/>
              </a:rPr>
              <a:t>Intermediate/Senior</a:t>
            </a:r>
          </a:p>
          <a:p>
            <a:pPr marL="425450" indent="-285750"/>
            <a:r>
              <a:rPr lang="en-CA" sz="1600" b="1" i="0" u="none" strike="noStrike" dirty="0">
                <a:solidFill>
                  <a:srgbClr val="585858"/>
                </a:solidFill>
                <a:effectLst/>
                <a:latin typeface="IBM Plex Sans" panose="020B0503050203000203" pitchFamily="34" charset="0"/>
              </a:rPr>
              <a:t>In addition to the minimum admissions requirements, those applying to the Intermediate-Senior division must have two teachable subject areas.</a:t>
            </a:r>
          </a:p>
          <a:p>
            <a:pPr marL="425450" indent="-285750"/>
            <a:r>
              <a:rPr lang="en-CA" b="0" i="0" u="none" strike="noStrike" dirty="0">
                <a:solidFill>
                  <a:srgbClr val="585858"/>
                </a:solidFill>
                <a:effectLst/>
                <a:latin typeface="IBM Plex Sans" panose="020B0503050203000203" pitchFamily="34" charset="0"/>
              </a:rPr>
              <a:t>For the first teachable area, you must have:</a:t>
            </a:r>
          </a:p>
          <a:p>
            <a:pPr marL="882650" lvl="1" indent="-285750"/>
            <a:r>
              <a:rPr lang="en-CA" b="0" i="0" u="none" strike="noStrike" dirty="0">
                <a:solidFill>
                  <a:srgbClr val="585858"/>
                </a:solidFill>
                <a:effectLst/>
                <a:latin typeface="IBM Plex Sans" panose="020B0503050203000203" pitchFamily="34" charset="0"/>
              </a:rPr>
              <a:t>At least 5.0 credits (30 York Credits) , averaging 70% in this subject area,</a:t>
            </a:r>
          </a:p>
          <a:p>
            <a:pPr marL="882650" lvl="1" indent="-285750"/>
            <a:r>
              <a:rPr lang="en-CA" b="0" i="0" u="none" strike="noStrike" dirty="0">
                <a:solidFill>
                  <a:srgbClr val="585858"/>
                </a:solidFill>
                <a:effectLst/>
                <a:latin typeface="IBM Plex Sans" panose="020B0503050203000203" pitchFamily="34" charset="0"/>
              </a:rPr>
              <a:t>At least 3.0 (18 York) of the 5.0 (30 York) credits must be at the year two level or above, and</a:t>
            </a:r>
          </a:p>
          <a:p>
            <a:pPr marL="882650" lvl="1" indent="-285750"/>
            <a:r>
              <a:rPr lang="en-CA" b="0" i="0" u="none" strike="noStrike" dirty="0">
                <a:solidFill>
                  <a:srgbClr val="585858"/>
                </a:solidFill>
                <a:effectLst/>
                <a:latin typeface="IBM Plex Sans" panose="020B0503050203000203" pitchFamily="34" charset="0"/>
              </a:rPr>
              <a:t>At a minimum, 3.0 (18 York) out of 5.0 (30 York) first teaching subject credits must be complete at the time of application.</a:t>
            </a:r>
          </a:p>
          <a:p>
            <a:pPr marL="425450" indent="-285750"/>
            <a:r>
              <a:rPr lang="en-CA" b="1" i="0" u="none" strike="noStrike" dirty="0">
                <a:solidFill>
                  <a:srgbClr val="585858"/>
                </a:solidFill>
                <a:effectLst/>
                <a:latin typeface="IBM Plex Sans" panose="020B0503050203000203" pitchFamily="34" charset="0"/>
              </a:rPr>
              <a:t>For the second teachable area, you must have:</a:t>
            </a:r>
          </a:p>
          <a:p>
            <a:pPr marL="882650" lvl="1" indent="-285750"/>
            <a:r>
              <a:rPr lang="en-CA" b="0" i="0" u="none" strike="noStrike" dirty="0">
                <a:solidFill>
                  <a:srgbClr val="585858"/>
                </a:solidFill>
                <a:effectLst/>
                <a:latin typeface="IBM Plex Sans" panose="020B0503050203000203" pitchFamily="34" charset="0"/>
              </a:rPr>
              <a:t>At least 3.0 (18 York) credits, averaging 70%, in a second teaching subject area,</a:t>
            </a:r>
          </a:p>
          <a:p>
            <a:pPr marL="882650" lvl="1" indent="-285750"/>
            <a:r>
              <a:rPr lang="en-CA" b="0" i="0" u="none" strike="noStrike" dirty="0">
                <a:solidFill>
                  <a:srgbClr val="585858"/>
                </a:solidFill>
                <a:effectLst/>
                <a:latin typeface="IBM Plex Sans" panose="020B0503050203000203" pitchFamily="34" charset="0"/>
              </a:rPr>
              <a:t>At least 1.0 (6 York) of the 3.0 (18 York) credits must be at the year two level or above, and</a:t>
            </a:r>
          </a:p>
          <a:p>
            <a:pPr marL="882650" lvl="1" indent="-285750"/>
            <a:r>
              <a:rPr lang="en-CA" b="0" i="0" u="none" strike="noStrike" dirty="0">
                <a:solidFill>
                  <a:srgbClr val="585858"/>
                </a:solidFill>
                <a:effectLst/>
                <a:latin typeface="IBM Plex Sans" panose="020B0503050203000203" pitchFamily="34" charset="0"/>
              </a:rPr>
              <a:t>At a minimum, 2.0 (12 York) out of 3.0 (18 York) second teaching subject credits must be complete at the time of application.</a:t>
            </a:r>
          </a:p>
          <a:p>
            <a:pPr marL="425450" indent="-285750"/>
            <a:r>
              <a:rPr lang="en-CA" b="1" dirty="0">
                <a:solidFill>
                  <a:srgbClr val="585858"/>
                </a:solidFill>
                <a:latin typeface="IBM Plex Sans" panose="020B0503050203000203" pitchFamily="34" charset="0"/>
              </a:rPr>
              <a:t>Some preference is given to applicants who present</a:t>
            </a:r>
          </a:p>
          <a:p>
            <a:pPr marL="882650" lvl="1" indent="-285750"/>
            <a:r>
              <a:rPr lang="en-CA" dirty="0">
                <a:solidFill>
                  <a:srgbClr val="585858"/>
                </a:solidFill>
                <a:latin typeface="IBM Plex Sans" panose="020B0503050203000203" pitchFamily="34" charset="0"/>
              </a:rPr>
              <a:t>C</a:t>
            </a:r>
            <a:r>
              <a:rPr lang="en-CA" b="0" i="0" u="none" strike="noStrike" dirty="0">
                <a:solidFill>
                  <a:srgbClr val="585858"/>
                </a:solidFill>
                <a:effectLst/>
                <a:latin typeface="IBM Plex Sans" panose="020B0503050203000203" pitchFamily="34" charset="0"/>
              </a:rPr>
              <a:t>ompleted university degree-level courses (half or full credit) in Indigenous Studies</a:t>
            </a:r>
          </a:p>
          <a:p>
            <a:pPr marL="882650" lvl="1" indent="-285750"/>
            <a:endParaRPr lang="en-CA" b="0" i="0" u="none" strike="noStrike" dirty="0">
              <a:solidFill>
                <a:srgbClr val="585858"/>
              </a:solidFill>
              <a:effectLst/>
              <a:latin typeface="IBM Plex Sans" panose="020B0503050203000203" pitchFamily="34" charset="0"/>
            </a:endParaRPr>
          </a:p>
          <a:p>
            <a:pPr marL="882650" lvl="1" indent="-285750"/>
            <a:endParaRPr lang="en-CA" sz="1300" b="1" dirty="0">
              <a:latin typeface="IBM Plex Sans" panose="020B0503050203000203" pitchFamily="34" charset="0"/>
            </a:endParaRPr>
          </a:p>
        </p:txBody>
      </p:sp>
      <p:sp>
        <p:nvSpPr>
          <p:cNvPr id="2" name="Google Shape;111;p19">
            <a:extLst>
              <a:ext uri="{FF2B5EF4-FFF2-40B4-BE49-F238E27FC236}">
                <a16:creationId xmlns:a16="http://schemas.microsoft.com/office/drawing/2014/main" id="{EB239702-BF24-4484-5992-71BF0E75078B}"/>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https://brocku.ca/admissions/academic-requirements-intermediate-senior/</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9029603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7116A42A-5CAE-C48D-C952-E7EFDA690ACB}"/>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4F73C559-F6EF-BA1F-402F-4C2BD425C500}"/>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Brock – Division Requirements</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88C33C5A-B893-2ED0-C9A4-2749417EC433}"/>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98687993-DAD0-397F-B46A-B9D734D12CAC}"/>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83403098-73B1-913B-6242-F8FC70A44B08}"/>
              </a:ext>
            </a:extLst>
          </p:cNvPr>
          <p:cNvSpPr>
            <a:spLocks noGrp="1"/>
          </p:cNvSpPr>
          <p:nvPr>
            <p:ph type="body" idx="1"/>
          </p:nvPr>
        </p:nvSpPr>
        <p:spPr>
          <a:xfrm>
            <a:off x="311700" y="1245554"/>
            <a:ext cx="8724724" cy="3520084"/>
          </a:xfrm>
        </p:spPr>
        <p:txBody>
          <a:bodyPr>
            <a:normAutofit fontScale="92500" lnSpcReduction="10000"/>
          </a:bodyPr>
          <a:lstStyle/>
          <a:p>
            <a:pPr marL="139700" indent="0">
              <a:buNone/>
            </a:pPr>
            <a:r>
              <a:rPr lang="en-CA" sz="1700" b="1" dirty="0">
                <a:solidFill>
                  <a:srgbClr val="FF0000"/>
                </a:solidFill>
                <a:latin typeface="IBM Plex Sans" panose="020B0503050203000203" pitchFamily="34" charset="0"/>
              </a:rPr>
              <a:t>Intermediate/Senior Teachable Subjects</a:t>
            </a:r>
          </a:p>
          <a:p>
            <a:pPr marL="425450" indent="-285750"/>
            <a:r>
              <a:rPr lang="en-CA" sz="1600" b="1" dirty="0">
                <a:solidFill>
                  <a:srgbClr val="585858"/>
                </a:solidFill>
                <a:latin typeface="IBM Plex Sans" panose="020B0503050203000203" pitchFamily="34" charset="0"/>
              </a:rPr>
              <a:t>Dramatic Arts</a:t>
            </a:r>
          </a:p>
          <a:p>
            <a:pPr marL="425450" indent="-285750"/>
            <a:r>
              <a:rPr lang="en-CA" sz="1600" b="1" i="0" u="none" strike="noStrike" dirty="0">
                <a:solidFill>
                  <a:srgbClr val="585858"/>
                </a:solidFill>
                <a:effectLst/>
                <a:latin typeface="IBM Plex Sans" panose="020B0503050203000203" pitchFamily="34" charset="0"/>
              </a:rPr>
              <a:t>English</a:t>
            </a:r>
          </a:p>
          <a:p>
            <a:pPr marL="425450" indent="-285750"/>
            <a:r>
              <a:rPr lang="en-CA" sz="1600" b="1" dirty="0">
                <a:solidFill>
                  <a:srgbClr val="585858"/>
                </a:solidFill>
                <a:latin typeface="IBM Plex Sans" panose="020B0503050203000203" pitchFamily="34" charset="0"/>
              </a:rPr>
              <a:t>French as a Second Language</a:t>
            </a:r>
          </a:p>
          <a:p>
            <a:pPr marL="425450" indent="-285750"/>
            <a:r>
              <a:rPr lang="en-CA" sz="1600" b="1" i="0" u="none" strike="noStrike" dirty="0">
                <a:solidFill>
                  <a:srgbClr val="585858"/>
                </a:solidFill>
                <a:effectLst/>
                <a:latin typeface="IBM Plex Sans" panose="020B0503050203000203" pitchFamily="34" charset="0"/>
              </a:rPr>
              <a:t>Geography </a:t>
            </a:r>
          </a:p>
          <a:p>
            <a:pPr marL="425450" indent="-285750"/>
            <a:r>
              <a:rPr lang="en-CA" sz="1600" b="1" dirty="0">
                <a:solidFill>
                  <a:srgbClr val="585858"/>
                </a:solidFill>
                <a:latin typeface="IBM Plex Sans" panose="020B0503050203000203" pitchFamily="34" charset="0"/>
              </a:rPr>
              <a:t>Health and Physical Education</a:t>
            </a:r>
          </a:p>
          <a:p>
            <a:pPr marL="425450" indent="-285750"/>
            <a:r>
              <a:rPr lang="en-CA" sz="1600" b="1" i="0" u="none" strike="noStrike" dirty="0">
                <a:solidFill>
                  <a:srgbClr val="585858"/>
                </a:solidFill>
                <a:effectLst/>
                <a:latin typeface="IBM Plex Sans" panose="020B0503050203000203" pitchFamily="34" charset="0"/>
              </a:rPr>
              <a:t>History</a:t>
            </a:r>
          </a:p>
          <a:p>
            <a:pPr marL="425450" indent="-285750"/>
            <a:r>
              <a:rPr lang="en-CA" sz="1600" b="1" dirty="0">
                <a:solidFill>
                  <a:srgbClr val="585858"/>
                </a:solidFill>
                <a:latin typeface="IBM Plex Sans" panose="020B0503050203000203" pitchFamily="34" charset="0"/>
              </a:rPr>
              <a:t>Mathematics</a:t>
            </a:r>
          </a:p>
          <a:p>
            <a:pPr marL="425450" indent="-285750"/>
            <a:r>
              <a:rPr lang="en-CA" sz="1600" b="1" i="0" u="none" strike="noStrike" dirty="0">
                <a:solidFill>
                  <a:srgbClr val="585858"/>
                </a:solidFill>
                <a:effectLst/>
                <a:latin typeface="IBM Plex Sans" panose="020B0503050203000203" pitchFamily="34" charset="0"/>
              </a:rPr>
              <a:t>Science, Biology</a:t>
            </a:r>
          </a:p>
          <a:p>
            <a:pPr marL="425450" indent="-285750"/>
            <a:r>
              <a:rPr lang="en-CA" sz="1600" b="1" dirty="0">
                <a:solidFill>
                  <a:srgbClr val="585858"/>
                </a:solidFill>
                <a:latin typeface="IBM Plex Sans" panose="020B0503050203000203" pitchFamily="34" charset="0"/>
              </a:rPr>
              <a:t>Science, Chemistry</a:t>
            </a:r>
          </a:p>
          <a:p>
            <a:pPr marL="425450" indent="-285750"/>
            <a:r>
              <a:rPr lang="en-CA" sz="1600" b="1" i="0" u="none" strike="noStrike" dirty="0">
                <a:solidFill>
                  <a:srgbClr val="585858"/>
                </a:solidFill>
                <a:effectLst/>
                <a:latin typeface="IBM Plex Sans" panose="020B0503050203000203" pitchFamily="34" charset="0"/>
              </a:rPr>
              <a:t>Science, General</a:t>
            </a:r>
          </a:p>
          <a:p>
            <a:pPr marL="425450" indent="-285750"/>
            <a:r>
              <a:rPr lang="en-CA" sz="1600" b="1" dirty="0">
                <a:solidFill>
                  <a:srgbClr val="585858"/>
                </a:solidFill>
                <a:latin typeface="IBM Plex Sans" panose="020B0503050203000203" pitchFamily="34" charset="0"/>
              </a:rPr>
              <a:t>Science, Physics</a:t>
            </a:r>
          </a:p>
          <a:p>
            <a:pPr marL="425450" indent="-285750"/>
            <a:r>
              <a:rPr lang="en-CA" sz="1600" b="1" i="0" u="none" strike="noStrike" dirty="0">
                <a:solidFill>
                  <a:srgbClr val="585858"/>
                </a:solidFill>
                <a:effectLst/>
                <a:latin typeface="IBM Plex Sans" panose="020B0503050203000203" pitchFamily="34" charset="0"/>
              </a:rPr>
              <a:t>Visual Arts</a:t>
            </a:r>
            <a:endParaRPr lang="en-CA" b="0" i="0" u="none" strike="noStrike" dirty="0">
              <a:solidFill>
                <a:srgbClr val="585858"/>
              </a:solidFill>
              <a:effectLst/>
              <a:latin typeface="IBM Plex Sans" panose="020B0503050203000203" pitchFamily="34" charset="0"/>
            </a:endParaRPr>
          </a:p>
          <a:p>
            <a:pPr marL="882650" lvl="1" indent="-285750"/>
            <a:endParaRPr lang="en-CA" sz="1300" b="1" dirty="0">
              <a:latin typeface="IBM Plex Sans" panose="020B0503050203000203" pitchFamily="34" charset="0"/>
            </a:endParaRPr>
          </a:p>
        </p:txBody>
      </p:sp>
      <p:sp>
        <p:nvSpPr>
          <p:cNvPr id="2" name="Google Shape;111;p19">
            <a:extLst>
              <a:ext uri="{FF2B5EF4-FFF2-40B4-BE49-F238E27FC236}">
                <a16:creationId xmlns:a16="http://schemas.microsoft.com/office/drawing/2014/main" id="{414CED7D-360A-FD0A-07D8-146DD5105F0D}"/>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https://brocku.ca/admissions/academic-requirements-intermediate-senior/</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
        <p:nvSpPr>
          <p:cNvPr id="4" name="Text Placeholder 2">
            <a:extLst>
              <a:ext uri="{FF2B5EF4-FFF2-40B4-BE49-F238E27FC236}">
                <a16:creationId xmlns:a16="http://schemas.microsoft.com/office/drawing/2014/main" id="{A1191371-AC30-C36E-A8CB-1106790FEC22}"/>
              </a:ext>
            </a:extLst>
          </p:cNvPr>
          <p:cNvSpPr txBox="1">
            <a:spLocks/>
          </p:cNvSpPr>
          <p:nvPr/>
        </p:nvSpPr>
        <p:spPr>
          <a:xfrm>
            <a:off x="4910360" y="2377052"/>
            <a:ext cx="3542263" cy="2238019"/>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39700" indent="0" algn="ctr">
              <a:buNone/>
            </a:pPr>
            <a:r>
              <a:rPr lang="en-CA" sz="1200" dirty="0">
                <a:latin typeface="IBM Plex Sans" panose="020B0503050203000203" pitchFamily="34" charset="0"/>
              </a:rPr>
              <a:t>** Each teachable subject has specific requirements/restrictions. For more information visit the page linked at the bottom of this slide **</a:t>
            </a:r>
          </a:p>
        </p:txBody>
      </p:sp>
    </p:spTree>
    <p:extLst>
      <p:ext uri="{BB962C8B-B14F-4D97-AF65-F5344CB8AC3E}">
        <p14:creationId xmlns:p14="http://schemas.microsoft.com/office/powerpoint/2010/main" val="32290821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D21C9ABE-3279-56A5-C3BB-22A8DB5BD4C3}"/>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712AF397-E9F9-088C-7DE9-CCB9E8BEE8DD}"/>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Brock – Important Deadlines</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1D2E5B13-58F7-19BA-D999-725907E59027}"/>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BA6CBA1F-4ABA-B216-25AB-60D739217621}"/>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9C3A9CE4-25F2-DBE5-5C2C-652F64BD2D40}"/>
              </a:ext>
            </a:extLst>
          </p:cNvPr>
          <p:cNvSpPr>
            <a:spLocks noGrp="1"/>
          </p:cNvSpPr>
          <p:nvPr>
            <p:ph type="body" idx="1"/>
          </p:nvPr>
        </p:nvSpPr>
        <p:spPr>
          <a:xfrm>
            <a:off x="311699" y="1338442"/>
            <a:ext cx="8423509" cy="3317210"/>
          </a:xfrm>
        </p:spPr>
        <p:txBody>
          <a:bodyPr>
            <a:normAutofit/>
          </a:bodyPr>
          <a:lstStyle/>
          <a:p>
            <a:pPr marL="139700" indent="0">
              <a:buNone/>
            </a:pPr>
            <a:r>
              <a:rPr lang="en-CA" sz="1700" b="1" dirty="0">
                <a:latin typeface="IBM Plex Sans" panose="020B0503050203000203" pitchFamily="34" charset="0"/>
              </a:rPr>
              <a:t>Deadline to apply</a:t>
            </a:r>
            <a:r>
              <a:rPr lang="en-CA" sz="1700" b="1" dirty="0">
                <a:solidFill>
                  <a:srgbClr val="FF0000"/>
                </a:solidFill>
                <a:latin typeface="IBM Plex Sans" panose="020B0503050203000203" pitchFamily="34" charset="0"/>
              </a:rPr>
              <a:t>: December 2, 2024 </a:t>
            </a:r>
            <a:r>
              <a:rPr lang="en-CA" sz="1700" dirty="0">
                <a:latin typeface="IBM Plex Sans" panose="020B0503050203000203" pitchFamily="34" charset="0"/>
              </a:rPr>
              <a:t>(TEAS application)</a:t>
            </a:r>
          </a:p>
          <a:p>
            <a:pPr marL="139700" indent="0">
              <a:buNone/>
            </a:pPr>
            <a:endParaRPr lang="en-CA" sz="1700" b="1" dirty="0">
              <a:solidFill>
                <a:srgbClr val="FF0000"/>
              </a:solidFill>
              <a:latin typeface="IBM Plex Sans" panose="020B0503050203000203" pitchFamily="34" charset="0"/>
            </a:endParaRPr>
          </a:p>
          <a:p>
            <a:pPr marL="139700" indent="0">
              <a:buNone/>
            </a:pPr>
            <a:r>
              <a:rPr lang="en-CA" sz="1700" b="1" dirty="0">
                <a:solidFill>
                  <a:schemeClr val="bg2"/>
                </a:solidFill>
                <a:latin typeface="IBM Plex Sans" panose="020B0503050203000203" pitchFamily="34" charset="0"/>
              </a:rPr>
              <a:t>Deadline to submit all documents: </a:t>
            </a:r>
            <a:r>
              <a:rPr lang="en-CA" sz="1700" b="1" dirty="0">
                <a:solidFill>
                  <a:srgbClr val="FF0000"/>
                </a:solidFill>
                <a:latin typeface="IBM Plex Sans" panose="020B0503050203000203" pitchFamily="34" charset="0"/>
              </a:rPr>
              <a:t>December 10, 2024</a:t>
            </a:r>
          </a:p>
          <a:p>
            <a:pPr marL="139700" indent="0">
              <a:buNone/>
            </a:pPr>
            <a:endParaRPr lang="en-CA" sz="1700" b="1" dirty="0">
              <a:solidFill>
                <a:schemeClr val="bg2"/>
              </a:solidFill>
              <a:latin typeface="IBM Plex Sans" panose="020B0503050203000203" pitchFamily="34" charset="0"/>
            </a:endParaRPr>
          </a:p>
          <a:p>
            <a:pPr marL="139700" indent="0">
              <a:buNone/>
            </a:pPr>
            <a:r>
              <a:rPr lang="en-CA" sz="1700" b="1" dirty="0">
                <a:solidFill>
                  <a:schemeClr val="bg2"/>
                </a:solidFill>
                <a:latin typeface="IBM Plex Sans" panose="020B0503050203000203" pitchFamily="34" charset="0"/>
              </a:rPr>
              <a:t>For more information: </a:t>
            </a:r>
            <a:r>
              <a:rPr lang="en-CA" sz="1700" dirty="0">
                <a:solidFill>
                  <a:srgbClr val="FF0000"/>
                </a:solidFill>
                <a:latin typeface="IBM Plex Sans" panose="020B0503050203000203" pitchFamily="34" charset="0"/>
                <a:hlinkClick r:id="rId5"/>
              </a:rPr>
              <a:t>https://brocku.ca/admissions/consecutive/</a:t>
            </a:r>
            <a:r>
              <a:rPr lang="en-CA" sz="1700" dirty="0">
                <a:solidFill>
                  <a:srgbClr val="FF0000"/>
                </a:solidFill>
                <a:latin typeface="IBM Plex Sans" panose="020B0503050203000203" pitchFamily="34" charset="0"/>
              </a:rPr>
              <a:t> </a:t>
            </a:r>
          </a:p>
        </p:txBody>
      </p:sp>
      <p:sp>
        <p:nvSpPr>
          <p:cNvPr id="2" name="Google Shape;111;p19">
            <a:extLst>
              <a:ext uri="{FF2B5EF4-FFF2-40B4-BE49-F238E27FC236}">
                <a16:creationId xmlns:a16="http://schemas.microsoft.com/office/drawing/2014/main" id="{FDBADA38-48C7-7298-1EB0-261C185B0D3B}"/>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6"/>
              </a:rPr>
              <a:t>https://brocku.ca/admissions/wp-content/uploads/sites/18/Step-by-Step-Application-Guide-FA25-Final.pdf</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23797854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8">
          <a:extLst>
            <a:ext uri="{FF2B5EF4-FFF2-40B4-BE49-F238E27FC236}">
              <a16:creationId xmlns:a16="http://schemas.microsoft.com/office/drawing/2014/main" id="{B991C824-BA7F-94BC-59AC-6F1C1D1DA9A3}"/>
            </a:ext>
          </a:extLst>
        </p:cNvPr>
        <p:cNvGrpSpPr/>
        <p:nvPr/>
      </p:nvGrpSpPr>
      <p:grpSpPr>
        <a:xfrm>
          <a:off x="0" y="0"/>
          <a:ext cx="0" cy="0"/>
          <a:chOff x="0" y="0"/>
          <a:chExt cx="0" cy="0"/>
        </a:xfrm>
      </p:grpSpPr>
      <p:sp>
        <p:nvSpPr>
          <p:cNvPr id="189" name="Google Shape;189;p28">
            <a:extLst>
              <a:ext uri="{FF2B5EF4-FFF2-40B4-BE49-F238E27FC236}">
                <a16:creationId xmlns:a16="http://schemas.microsoft.com/office/drawing/2014/main" id="{AEAA3945-4211-1DAF-4FC1-4CDCD587FC5F}"/>
              </a:ext>
            </a:extLst>
          </p:cNvPr>
          <p:cNvSpPr txBox="1"/>
          <p:nvPr/>
        </p:nvSpPr>
        <p:spPr>
          <a:xfrm>
            <a:off x="782125" y="1504566"/>
            <a:ext cx="7663123" cy="2347432"/>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Ontario Institute for Studies in Education (OISE)</a:t>
            </a:r>
          </a:p>
          <a:p>
            <a:pPr marL="0" lvl="0" indent="0" algn="ctr" rtl="0">
              <a:lnSpc>
                <a:spcPct val="90000"/>
              </a:lnSpc>
              <a:spcBef>
                <a:spcPts val="0"/>
              </a:spcBef>
              <a:spcAft>
                <a:spcPts val="0"/>
              </a:spcAft>
              <a:buNone/>
            </a:pPr>
            <a:r>
              <a:rPr lang="en-CA" sz="4000" b="1" i="1" dirty="0">
                <a:latin typeface="IBM Plex Sans"/>
                <a:ea typeface="IBM Plex Sans"/>
                <a:cs typeface="IBM Plex Sans"/>
                <a:sym typeface="IBM Plex Sans"/>
              </a:rPr>
              <a:t>University of Toronto</a:t>
            </a:r>
          </a:p>
        </p:txBody>
      </p:sp>
      <p:pic>
        <p:nvPicPr>
          <p:cNvPr id="190" name="Google Shape;190;p28">
            <a:extLst>
              <a:ext uri="{FF2B5EF4-FFF2-40B4-BE49-F238E27FC236}">
                <a16:creationId xmlns:a16="http://schemas.microsoft.com/office/drawing/2014/main" id="{8C7E4A34-502E-FD71-D386-046B8585E4AB}"/>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1" name="Google Shape;191;p28">
            <a:extLst>
              <a:ext uri="{FF2B5EF4-FFF2-40B4-BE49-F238E27FC236}">
                <a16:creationId xmlns:a16="http://schemas.microsoft.com/office/drawing/2014/main" id="{3EE7DF24-8031-CA77-AEC5-4B9378138B32}"/>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40259601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3DF9F0B7-A3B4-92A4-128C-644F3301D88B}"/>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049378DD-F67F-DD3F-8A18-81E17C62ABF8}"/>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OISE – University of Toronto Education</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E51C9516-C6A8-1960-9967-10BC280D5762}"/>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E54D64F2-6B4C-6ABB-D168-E2C6D70E560E}"/>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7E1FAED8-C062-7FB6-6B3E-6F0C840B238A}"/>
              </a:ext>
            </a:extLst>
          </p:cNvPr>
          <p:cNvSpPr>
            <a:spLocks noGrp="1"/>
          </p:cNvSpPr>
          <p:nvPr>
            <p:ph type="body" idx="1"/>
          </p:nvPr>
        </p:nvSpPr>
        <p:spPr>
          <a:xfrm>
            <a:off x="311700" y="1260021"/>
            <a:ext cx="5383044" cy="3805059"/>
          </a:xfrm>
        </p:spPr>
        <p:txBody>
          <a:bodyPr>
            <a:normAutofit/>
          </a:bodyPr>
          <a:lstStyle/>
          <a:p>
            <a:pPr marL="139700" indent="0">
              <a:buNone/>
            </a:pPr>
            <a:r>
              <a:rPr lang="en-CA" sz="2000" b="1" dirty="0">
                <a:latin typeface="IBM Plex Sans" panose="020B0503050203000203" pitchFamily="34" charset="0"/>
              </a:rPr>
              <a:t>Faculty of Education</a:t>
            </a:r>
          </a:p>
          <a:p>
            <a:pPr marL="139700" indent="0">
              <a:buNone/>
            </a:pPr>
            <a:r>
              <a:rPr lang="en-CA" sz="1500" b="1" dirty="0">
                <a:solidFill>
                  <a:srgbClr val="002060"/>
                </a:solidFill>
                <a:latin typeface="IBM Plex Sans" panose="020B0503050203000203" pitchFamily="34" charset="0"/>
              </a:rPr>
              <a:t>Ontario Institute for Studies in Education</a:t>
            </a:r>
          </a:p>
          <a:p>
            <a:pPr marL="139700" indent="0">
              <a:buNone/>
            </a:pPr>
            <a:r>
              <a:rPr lang="en-CA" sz="1500" b="1" dirty="0">
                <a:solidFill>
                  <a:srgbClr val="002060"/>
                </a:solidFill>
                <a:latin typeface="IBM Plex Sans" panose="020B0503050203000203" pitchFamily="34" charset="0"/>
              </a:rPr>
              <a:t>University of Toronto</a:t>
            </a:r>
          </a:p>
          <a:p>
            <a:pPr marL="139700" indent="0">
              <a:buNone/>
            </a:pPr>
            <a:r>
              <a:rPr lang="en-CA" sz="1500" dirty="0">
                <a:latin typeface="IBM Plex Sans" panose="020B0503050203000203" pitchFamily="34" charset="0"/>
              </a:rPr>
              <a:t>252 Bloor St W</a:t>
            </a:r>
          </a:p>
          <a:p>
            <a:pPr marL="139700" indent="0">
              <a:buNone/>
            </a:pPr>
            <a:r>
              <a:rPr lang="en-CA" sz="1500" dirty="0">
                <a:latin typeface="IBM Plex Sans" panose="020B0503050203000203" pitchFamily="34" charset="0"/>
              </a:rPr>
              <a:t>Toronto, ON</a:t>
            </a:r>
          </a:p>
          <a:p>
            <a:pPr marL="139700" indent="0">
              <a:buNone/>
            </a:pPr>
            <a:r>
              <a:rPr lang="en-CA" sz="1500" dirty="0">
                <a:latin typeface="IBM Plex Sans" panose="020B0503050203000203" pitchFamily="34" charset="0"/>
              </a:rPr>
              <a:t>M5S 1V6</a:t>
            </a:r>
          </a:p>
          <a:p>
            <a:pPr marL="139700" indent="0">
              <a:buNone/>
            </a:pPr>
            <a:endParaRPr lang="en-CA" sz="1500" dirty="0">
              <a:latin typeface="IBM Plex Sans" panose="020B0503050203000203" pitchFamily="34" charset="0"/>
            </a:endParaRPr>
          </a:p>
          <a:p>
            <a:pPr marL="139700" indent="0">
              <a:buNone/>
            </a:pPr>
            <a:r>
              <a:rPr lang="en-CA" sz="1500" b="1" dirty="0">
                <a:solidFill>
                  <a:srgbClr val="002060"/>
                </a:solidFill>
                <a:latin typeface="IBM Plex Sans" panose="020B0503050203000203" pitchFamily="34" charset="0"/>
              </a:rPr>
              <a:t>Admissions: </a:t>
            </a:r>
          </a:p>
          <a:p>
            <a:pPr marL="139700" indent="0">
              <a:buNone/>
            </a:pPr>
            <a:r>
              <a:rPr lang="en-CA" sz="1500" dirty="0">
                <a:latin typeface="IBM Plex Sans" panose="020B0503050203000203" pitchFamily="34" charset="0"/>
              </a:rPr>
              <a:t>Office of the Registrar &amp; Student Services, 8</a:t>
            </a:r>
            <a:r>
              <a:rPr lang="en-CA" sz="1500" baseline="30000" dirty="0">
                <a:latin typeface="IBM Plex Sans" panose="020B0503050203000203" pitchFamily="34" charset="0"/>
              </a:rPr>
              <a:t>th</a:t>
            </a:r>
            <a:r>
              <a:rPr lang="en-CA" sz="1500" dirty="0">
                <a:latin typeface="IBM Plex Sans" panose="020B0503050203000203" pitchFamily="34" charset="0"/>
              </a:rPr>
              <a:t> Floor</a:t>
            </a:r>
          </a:p>
          <a:p>
            <a:pPr marL="139700" indent="0">
              <a:buNone/>
            </a:pPr>
            <a:endParaRPr lang="en-CA" sz="1700" b="1" dirty="0">
              <a:latin typeface="IBM Plex Sans" panose="020B0503050203000203" pitchFamily="34" charset="0"/>
            </a:endParaRPr>
          </a:p>
          <a:p>
            <a:pPr marL="139700" indent="0">
              <a:buNone/>
            </a:pPr>
            <a:r>
              <a:rPr lang="en-CA" sz="1700" b="1" dirty="0">
                <a:solidFill>
                  <a:srgbClr val="002060"/>
                </a:solidFill>
                <a:latin typeface="IBM Plex Sans" panose="020B0503050203000203" pitchFamily="34" charset="0"/>
              </a:rPr>
              <a:t>Email: </a:t>
            </a:r>
            <a:r>
              <a:rPr lang="en-CA" sz="1700" dirty="0" err="1">
                <a:solidFill>
                  <a:schemeClr val="bg2"/>
                </a:solidFill>
                <a:latin typeface="IBM Plex Sans" panose="020B0503050203000203" pitchFamily="34" charset="0"/>
              </a:rPr>
              <a:t>admissions.oise@utoronto.ca</a:t>
            </a:r>
            <a:endParaRPr lang="en-CA" sz="1700" dirty="0">
              <a:solidFill>
                <a:schemeClr val="bg2"/>
              </a:solidFill>
              <a:latin typeface="IBM Plex Sans" panose="020B0503050203000203" pitchFamily="34" charset="0"/>
            </a:endParaRPr>
          </a:p>
          <a:p>
            <a:pPr marL="139700" indent="0">
              <a:buNone/>
            </a:pPr>
            <a:r>
              <a:rPr lang="en-CA" sz="1700" b="1" dirty="0">
                <a:solidFill>
                  <a:srgbClr val="002060"/>
                </a:solidFill>
                <a:latin typeface="IBM Plex Sans" panose="020B0503050203000203" pitchFamily="34" charset="0"/>
              </a:rPr>
              <a:t>Phone: </a:t>
            </a:r>
            <a:r>
              <a:rPr lang="en-CA" sz="1700" dirty="0">
                <a:latin typeface="IBM Plex Sans" panose="020B0503050203000203" pitchFamily="34" charset="0"/>
              </a:rPr>
              <a:t>416-978-4300</a:t>
            </a:r>
          </a:p>
        </p:txBody>
      </p:sp>
      <p:pic>
        <p:nvPicPr>
          <p:cNvPr id="16386" name="Picture 2" descr="Blog - EC Strategic Plan">
            <a:extLst>
              <a:ext uri="{FF2B5EF4-FFF2-40B4-BE49-F238E27FC236}">
                <a16:creationId xmlns:a16="http://schemas.microsoft.com/office/drawing/2014/main" id="{1E85B8F2-6BCA-554C-BD90-2F03089B3A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1214" y="2004249"/>
            <a:ext cx="4201086" cy="1260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93653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6AB094A6-2657-9D51-84E7-98725828B09B}"/>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3EE20E2F-C8C3-9B9F-C582-EECBC7E66EF5}"/>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OISE – Master’s of Teaching</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4CCB0E4D-291B-B56E-CB7C-075F36EA0100}"/>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C8B8C9CA-DD6F-4E75-7CEE-81367AB93201}"/>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7F872301-9BD1-2AED-BD8B-F9CFCCE748B2}"/>
              </a:ext>
            </a:extLst>
          </p:cNvPr>
          <p:cNvSpPr>
            <a:spLocks noGrp="1"/>
          </p:cNvSpPr>
          <p:nvPr>
            <p:ph type="body" idx="1"/>
          </p:nvPr>
        </p:nvSpPr>
        <p:spPr>
          <a:xfrm>
            <a:off x="308517" y="1387890"/>
            <a:ext cx="8189518" cy="3173352"/>
          </a:xfrm>
        </p:spPr>
        <p:txBody>
          <a:bodyPr>
            <a:normAutofit/>
          </a:bodyPr>
          <a:lstStyle/>
          <a:p>
            <a:pPr marL="425450" indent="-285750"/>
            <a:r>
              <a:rPr lang="en-CA" sz="1700" dirty="0">
                <a:latin typeface="IBM Plex Sans" panose="020B0503050203000203" pitchFamily="34" charset="0"/>
              </a:rPr>
              <a:t>The University of Toronto’s pathway to teaching is different from all other programs in Ontario</a:t>
            </a:r>
          </a:p>
          <a:p>
            <a:pPr marL="425450" indent="-285750"/>
            <a:r>
              <a:rPr lang="en-CA" sz="1700" dirty="0">
                <a:latin typeface="IBM Plex Sans" panose="020B0503050203000203" pitchFamily="34" charset="0"/>
              </a:rPr>
              <a:t>Where all other programs offer a Bachelor’s of Education, the UofT equivalent that will allow you to move onto the certification process is the Master’s of Teaching program (NOT the Master’s of Education)</a:t>
            </a:r>
          </a:p>
          <a:p>
            <a:pPr marL="139700" indent="0">
              <a:buNone/>
            </a:pPr>
            <a:endParaRPr lang="en-CA" sz="1700" dirty="0">
              <a:latin typeface="IBM Plex Sans" panose="020B0503050203000203" pitchFamily="34" charset="0"/>
            </a:endParaRPr>
          </a:p>
          <a:p>
            <a:pPr marL="139700" indent="0">
              <a:buNone/>
            </a:pPr>
            <a:r>
              <a:rPr lang="en-CA" sz="1700" b="1" i="1" dirty="0">
                <a:latin typeface="IBM Plex Sans" panose="020B0503050203000203" pitchFamily="34" charset="0"/>
              </a:rPr>
              <a:t>What’s the difference?</a:t>
            </a:r>
          </a:p>
          <a:p>
            <a:pPr marL="425450" indent="-285750"/>
            <a:r>
              <a:rPr lang="en-CA" sz="1700" dirty="0">
                <a:latin typeface="IBM Plex Sans" panose="020B0503050203000203" pitchFamily="34" charset="0"/>
              </a:rPr>
              <a:t>The Master’s program:</a:t>
            </a:r>
          </a:p>
          <a:p>
            <a:pPr marL="882650" lvl="1" indent="-285750"/>
            <a:r>
              <a:rPr lang="en-CA" sz="1500" dirty="0">
                <a:latin typeface="IBM Plex Sans" panose="020B0503050203000203" pitchFamily="34" charset="0"/>
              </a:rPr>
              <a:t>Is a research-based degree</a:t>
            </a:r>
          </a:p>
          <a:p>
            <a:pPr marL="882650" lvl="1" indent="-285750"/>
            <a:r>
              <a:rPr lang="en-CA" sz="1500" dirty="0">
                <a:latin typeface="IBM Plex Sans" panose="020B0503050203000203" pitchFamily="34" charset="0"/>
              </a:rPr>
              <a:t>Has higher fees</a:t>
            </a:r>
          </a:p>
          <a:p>
            <a:pPr marL="139700" indent="0">
              <a:buNone/>
            </a:pPr>
            <a:endParaRPr lang="en-CA" sz="1700" dirty="0">
              <a:latin typeface="IBM Plex Sans" panose="020B0503050203000203" pitchFamily="34" charset="0"/>
            </a:endParaRPr>
          </a:p>
        </p:txBody>
      </p:sp>
      <p:sp>
        <p:nvSpPr>
          <p:cNvPr id="2" name="Google Shape;111;p19">
            <a:extLst>
              <a:ext uri="{FF2B5EF4-FFF2-40B4-BE49-F238E27FC236}">
                <a16:creationId xmlns:a16="http://schemas.microsoft.com/office/drawing/2014/main" id="{923D2A84-7385-845A-65B4-105BF9077AD4}"/>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https://www.oise.utoronto.ca/ctl/masters-degrees/master-teaching#:~:text=An%20appropriate%20honours%20bachelor's%20degree,SGS%20calendar%20for%20more%20details</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40964118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352A1BD8-7623-EEDB-5CEF-D990F3DD58B0}"/>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9D3879A0-DCB9-FDF3-AD50-BB5E7778D9A3}"/>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OISE – Program Admissions</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1781D991-DCD1-A0FE-B736-BEBA38B10750}"/>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2915EAD5-856F-99F0-EC0D-FB9D9F2544DD}"/>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872A08BA-8800-B0E3-7AA2-AEEAB2C39142}"/>
              </a:ext>
            </a:extLst>
          </p:cNvPr>
          <p:cNvSpPr>
            <a:spLocks noGrp="1"/>
          </p:cNvSpPr>
          <p:nvPr>
            <p:ph type="body" idx="1"/>
          </p:nvPr>
        </p:nvSpPr>
        <p:spPr>
          <a:xfrm>
            <a:off x="308517" y="1387890"/>
            <a:ext cx="8189518" cy="3173352"/>
          </a:xfrm>
        </p:spPr>
        <p:txBody>
          <a:bodyPr>
            <a:normAutofit/>
          </a:bodyPr>
          <a:lstStyle/>
          <a:p>
            <a:pPr marL="139700" indent="0">
              <a:buNone/>
            </a:pPr>
            <a:r>
              <a:rPr lang="en-CA" sz="1700" b="1" dirty="0">
                <a:latin typeface="IBM Plex Sans" panose="020B0503050203000203" pitchFamily="34" charset="0"/>
              </a:rPr>
              <a:t>Admissions Requirements:</a:t>
            </a:r>
          </a:p>
          <a:p>
            <a:pPr marL="425450" indent="-285750"/>
            <a:r>
              <a:rPr lang="en-CA" sz="1700" b="1" dirty="0">
                <a:latin typeface="IBM Plex Sans" panose="020B0503050203000203" pitchFamily="34" charset="0"/>
              </a:rPr>
              <a:t>Honours bachelor’s degree (4-year) </a:t>
            </a:r>
            <a:r>
              <a:rPr lang="en-CA" sz="1700" dirty="0">
                <a:latin typeface="IBM Plex Sans" panose="020B0503050203000203" pitchFamily="34" charset="0"/>
              </a:rPr>
              <a:t>or equivalent with a </a:t>
            </a:r>
            <a:r>
              <a:rPr lang="en-CA" sz="1700" b="1" dirty="0">
                <a:latin typeface="IBM Plex Sans" panose="020B0503050203000203" pitchFamily="34" charset="0"/>
              </a:rPr>
              <a:t>mid-B or better average</a:t>
            </a:r>
            <a:r>
              <a:rPr lang="en-CA" sz="1700" dirty="0">
                <a:latin typeface="IBM Plex Sans" panose="020B0503050203000203" pitchFamily="34" charset="0"/>
              </a:rPr>
              <a:t> in the final year or over senior courses</a:t>
            </a:r>
          </a:p>
          <a:p>
            <a:pPr marL="425450" indent="-285750"/>
            <a:r>
              <a:rPr lang="en-CA" sz="1700" b="1" dirty="0">
                <a:latin typeface="IBM Plex Sans" panose="020B0503050203000203" pitchFamily="34" charset="0"/>
              </a:rPr>
              <a:t>Prerequisite courses </a:t>
            </a:r>
            <a:r>
              <a:rPr lang="en-CA" sz="1700" dirty="0">
                <a:latin typeface="IBM Plex Sans" panose="020B0503050203000203" pitchFamily="34" charset="0"/>
              </a:rPr>
              <a:t>for J/I or I/S streams:</a:t>
            </a:r>
          </a:p>
          <a:p>
            <a:pPr marL="882650" lvl="1" indent="-285750"/>
            <a:r>
              <a:rPr lang="en-CA" sz="1300" dirty="0">
                <a:latin typeface="IBM Plex Sans" panose="020B0503050203000203" pitchFamily="34" charset="0"/>
              </a:rPr>
              <a:t>J/I: the required number of prerequisite courses for ONE teachable</a:t>
            </a:r>
          </a:p>
          <a:p>
            <a:pPr marL="882650" lvl="1" indent="-285750"/>
            <a:r>
              <a:rPr lang="en-CA" sz="1300" dirty="0">
                <a:latin typeface="IBM Plex Sans" panose="020B0503050203000203" pitchFamily="34" charset="0"/>
              </a:rPr>
              <a:t>I/S: the required number of prerequisite courses for TWO </a:t>
            </a:r>
            <a:r>
              <a:rPr lang="en-CA" sz="1300" dirty="0" err="1">
                <a:latin typeface="IBM Plex Sans" panose="020B0503050203000203" pitchFamily="34" charset="0"/>
              </a:rPr>
              <a:t>teachables</a:t>
            </a:r>
            <a:r>
              <a:rPr lang="en-CA" sz="1300" dirty="0">
                <a:latin typeface="IBM Plex Sans" panose="020B0503050203000203" pitchFamily="34" charset="0"/>
              </a:rPr>
              <a:t> (1</a:t>
            </a:r>
            <a:r>
              <a:rPr lang="en-CA" sz="1300" baseline="30000" dirty="0">
                <a:latin typeface="IBM Plex Sans" panose="020B0503050203000203" pitchFamily="34" charset="0"/>
              </a:rPr>
              <a:t>st</a:t>
            </a:r>
            <a:r>
              <a:rPr lang="en-CA" sz="1300" dirty="0">
                <a:latin typeface="IBM Plex Sans" panose="020B0503050203000203" pitchFamily="34" charset="0"/>
              </a:rPr>
              <a:t> and 2</a:t>
            </a:r>
            <a:r>
              <a:rPr lang="en-CA" sz="1300" baseline="30000" dirty="0">
                <a:latin typeface="IBM Plex Sans" panose="020B0503050203000203" pitchFamily="34" charset="0"/>
              </a:rPr>
              <a:t>nd</a:t>
            </a:r>
            <a:r>
              <a:rPr lang="en-CA" sz="1300" dirty="0">
                <a:latin typeface="IBM Plex Sans" panose="020B0503050203000203" pitchFamily="34" charset="0"/>
              </a:rPr>
              <a:t>)</a:t>
            </a:r>
          </a:p>
          <a:p>
            <a:pPr marL="425450" indent="-285750"/>
            <a:r>
              <a:rPr lang="en-CA" sz="1700" b="1" dirty="0">
                <a:latin typeface="IBM Plex Sans" panose="020B0503050203000203" pitchFamily="34" charset="0"/>
              </a:rPr>
              <a:t>Faculty Questions: CTL</a:t>
            </a:r>
          </a:p>
          <a:p>
            <a:pPr marL="425450" indent="-285750"/>
            <a:r>
              <a:rPr lang="en-CA" sz="1700" b="1" dirty="0">
                <a:latin typeface="IBM Plex Sans" panose="020B0503050203000203" pitchFamily="34" charset="0"/>
              </a:rPr>
              <a:t>Resumé/CV</a:t>
            </a:r>
          </a:p>
          <a:p>
            <a:pPr marL="425450" indent="-285750"/>
            <a:r>
              <a:rPr lang="en-CA" sz="1700" b="1" dirty="0">
                <a:latin typeface="IBM Plex Sans" panose="020B0503050203000203" pitchFamily="34" charset="0"/>
              </a:rPr>
              <a:t>Reference Letters</a:t>
            </a:r>
          </a:p>
          <a:p>
            <a:pPr marL="425450" indent="-285750"/>
            <a:r>
              <a:rPr lang="en-CA" sz="1700" b="1" dirty="0">
                <a:latin typeface="IBM Plex Sans" panose="020B0503050203000203" pitchFamily="34" charset="0"/>
              </a:rPr>
              <a:t>Instructional Experience Chart</a:t>
            </a:r>
          </a:p>
          <a:p>
            <a:pPr marL="425450" indent="-285750"/>
            <a:endParaRPr lang="en-CA" sz="1700" dirty="0">
              <a:latin typeface="IBM Plex Sans" panose="020B0503050203000203" pitchFamily="34" charset="0"/>
            </a:endParaRPr>
          </a:p>
        </p:txBody>
      </p:sp>
      <p:sp>
        <p:nvSpPr>
          <p:cNvPr id="2" name="Google Shape;111;p19">
            <a:extLst>
              <a:ext uri="{FF2B5EF4-FFF2-40B4-BE49-F238E27FC236}">
                <a16:creationId xmlns:a16="http://schemas.microsoft.com/office/drawing/2014/main" id="{BA3EA7CF-9DAF-4670-0D98-017B4E1B767E}"/>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https://www.oise.utoronto.ca/ctl/masters-degrees/master-teaching#:~:text=An%20appropriate%20honours%20bachelor's%20degree,SGS%20calendar%20for%20more%20details</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23149346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516A6154-E670-889B-B116-0F6F8BF12000}"/>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68F3A0D3-45ED-2040-FA47-B58FBF049081}"/>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000" b="1" dirty="0">
                <a:latin typeface="IBM Plex Sans"/>
                <a:ea typeface="IBM Plex Sans"/>
                <a:cs typeface="IBM Plex Sans"/>
                <a:sym typeface="IBM Plex Sans"/>
              </a:rPr>
              <a:t>OISE – MT Admissions, Faculty Questions</a:t>
            </a:r>
            <a:endParaRPr sz="20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C9719B1C-4EE1-8CA3-319A-DDA4B4E7EF0E}"/>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25AE338F-EB65-7649-9C83-03C7D04342B4}"/>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893E2FC3-3FD9-ADAD-A4EB-4CDECB1B5521}"/>
              </a:ext>
            </a:extLst>
          </p:cNvPr>
          <p:cNvSpPr>
            <a:spLocks noGrp="1"/>
          </p:cNvSpPr>
          <p:nvPr>
            <p:ph type="body" idx="1"/>
          </p:nvPr>
        </p:nvSpPr>
        <p:spPr>
          <a:xfrm>
            <a:off x="311700" y="1086045"/>
            <a:ext cx="8189518" cy="3663508"/>
          </a:xfrm>
        </p:spPr>
        <p:txBody>
          <a:bodyPr>
            <a:normAutofit fontScale="92500" lnSpcReduction="20000"/>
          </a:bodyPr>
          <a:lstStyle/>
          <a:p>
            <a:pPr marL="139700" indent="0">
              <a:buNone/>
            </a:pPr>
            <a:r>
              <a:rPr lang="en-CA" sz="1700" b="1" dirty="0">
                <a:latin typeface="IBM Plex Sans" panose="020B0503050203000203" pitchFamily="34" charset="0"/>
              </a:rPr>
              <a:t>Faculty Questions: CTL (3 Questions)</a:t>
            </a:r>
          </a:p>
          <a:p>
            <a:pPr marL="482600">
              <a:buFont typeface="+mj-lt"/>
              <a:buAutoNum type="arabicPeriod"/>
            </a:pPr>
            <a:r>
              <a:rPr lang="en-CA" sz="1700" dirty="0">
                <a:latin typeface="IBM Plex Sans" panose="020B0503050203000203" pitchFamily="34" charset="0"/>
              </a:rPr>
              <a:t>Describe significant teaching and/or teaching-related experiences (up to a maximum of three experiences, at least one with a group) you have had with learners in school, work, or community settings. Reflecting on the insights that you have gained; how can you contribute to supporting and teaching students in school? How does this relate to what you can bring to the teaching profession? (max. 500 words)</a:t>
            </a:r>
          </a:p>
          <a:p>
            <a:pPr marL="482600">
              <a:buFont typeface="+mj-lt"/>
              <a:buAutoNum type="arabicPeriod"/>
            </a:pPr>
            <a:r>
              <a:rPr lang="en-CA" sz="1700" dirty="0">
                <a:latin typeface="IBM Plex Sans" panose="020B0503050203000203" pitchFamily="34" charset="0"/>
              </a:rPr>
              <a:t>Describe a challenging situation you had with a learner or group of learners during one of the experiences mentioned in Question 1 above. How did the challenging situation impact the learner(s)? What did you learn about teaching and learning from this specific situation? (max. 500 words)</a:t>
            </a:r>
          </a:p>
          <a:p>
            <a:pPr marL="482600">
              <a:buFont typeface="+mj-lt"/>
              <a:buAutoNum type="arabicPeriod"/>
            </a:pPr>
            <a:r>
              <a:rPr lang="en-CA" sz="1700" dirty="0">
                <a:latin typeface="IBM Plex Sans" panose="020B0503050203000203" pitchFamily="34" charset="0"/>
              </a:rPr>
              <a:t>Describe an experience that deepened your understanding of equity and social justice (you may wish to reference your own identities). How might this knowledge enable you to support the growth and success of diverse classrooms, schools, communities and/or learners? (max. 500 words)</a:t>
            </a:r>
          </a:p>
        </p:txBody>
      </p:sp>
      <p:sp>
        <p:nvSpPr>
          <p:cNvPr id="2" name="Google Shape;111;p19">
            <a:extLst>
              <a:ext uri="{FF2B5EF4-FFF2-40B4-BE49-F238E27FC236}">
                <a16:creationId xmlns:a16="http://schemas.microsoft.com/office/drawing/2014/main" id="{AC0C37AA-D3BF-0512-4897-979764965942}"/>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https://www.oise.utoronto.ca/ctl/masters-degrees/master-teaching#:~:text=An%20appropriate%20honours%20bachelor's%20degree,SGS%20calendar%20for%20more%20details</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36878372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9AFA2E3A-6C34-0EAC-81BB-F5158B73E0BC}"/>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A713957A-2650-BABF-23C8-F11524FDEA5B}"/>
              </a:ext>
            </a:extLst>
          </p:cNvPr>
          <p:cNvSpPr txBox="1">
            <a:spLocks noGrp="1"/>
          </p:cNvSpPr>
          <p:nvPr>
            <p:ph type="title"/>
          </p:nvPr>
        </p:nvSpPr>
        <p:spPr>
          <a:xfrm>
            <a:off x="311700" y="700258"/>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000" b="1" dirty="0">
                <a:latin typeface="IBM Plex Sans"/>
                <a:ea typeface="IBM Plex Sans"/>
                <a:cs typeface="IBM Plex Sans"/>
                <a:sym typeface="IBM Plex Sans"/>
              </a:rPr>
              <a:t>OISE – MT Admissions, References + Instructional Experience Chart</a:t>
            </a:r>
            <a:endParaRPr sz="20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90D683DD-B975-E6F2-189F-351A49491288}"/>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CD58B4A7-A480-8DEF-81C3-1537EE1ACB9F}"/>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2CF32C94-FD6A-0DED-3D4E-CD46A5E00070}"/>
              </a:ext>
            </a:extLst>
          </p:cNvPr>
          <p:cNvSpPr>
            <a:spLocks noGrp="1"/>
          </p:cNvSpPr>
          <p:nvPr>
            <p:ph type="body" idx="1"/>
          </p:nvPr>
        </p:nvSpPr>
        <p:spPr>
          <a:xfrm>
            <a:off x="311700" y="1277590"/>
            <a:ext cx="8189518" cy="3463085"/>
          </a:xfrm>
        </p:spPr>
        <p:txBody>
          <a:bodyPr>
            <a:normAutofit fontScale="85000" lnSpcReduction="10000"/>
          </a:bodyPr>
          <a:lstStyle/>
          <a:p>
            <a:pPr marL="139700" indent="0">
              <a:buNone/>
            </a:pPr>
            <a:r>
              <a:rPr lang="en-CA" sz="1900" b="1" dirty="0">
                <a:latin typeface="IBM Plex Sans" panose="020B0503050203000203" pitchFamily="34" charset="0"/>
              </a:rPr>
              <a:t>2 Reference Letters (1 professional and 1 academic)</a:t>
            </a:r>
          </a:p>
          <a:p>
            <a:pPr marL="425450" indent="-285750"/>
            <a:r>
              <a:rPr lang="en-CA" sz="1700" dirty="0">
                <a:latin typeface="IBM Plex Sans" panose="020B0503050203000203" pitchFamily="34" charset="0"/>
              </a:rPr>
              <a:t>The professional reference should be a person who supervised you during one of the teaching-related experiences described in the responses to the questions above. </a:t>
            </a:r>
          </a:p>
          <a:p>
            <a:pPr marL="425450" indent="-285750"/>
            <a:r>
              <a:rPr lang="en-CA" sz="1700" dirty="0">
                <a:latin typeface="IBM Plex Sans" panose="020B0503050203000203" pitchFamily="34" charset="0"/>
              </a:rPr>
              <a:t>The academic letter should come from a a University professor who has taught you in the past.</a:t>
            </a:r>
          </a:p>
          <a:p>
            <a:pPr marL="139700" indent="0">
              <a:buNone/>
            </a:pPr>
            <a:endParaRPr lang="en-CA" sz="1900" b="1" dirty="0">
              <a:latin typeface="IBM Plex Sans" panose="020B0503050203000203" pitchFamily="34" charset="0"/>
            </a:endParaRPr>
          </a:p>
          <a:p>
            <a:pPr marL="139700" indent="0">
              <a:buNone/>
            </a:pPr>
            <a:r>
              <a:rPr lang="en-CA" sz="1900" b="1" dirty="0">
                <a:latin typeface="IBM Plex Sans" panose="020B0503050203000203" pitchFamily="34" charset="0"/>
              </a:rPr>
              <a:t>Instructional Experience chart</a:t>
            </a:r>
          </a:p>
          <a:p>
            <a:pPr marL="425450" indent="-285750"/>
            <a:r>
              <a:rPr lang="en-CA" sz="1700" dirty="0">
                <a:latin typeface="IBM Plex Sans" panose="020B0503050203000203" pitchFamily="34" charset="0"/>
              </a:rPr>
              <a:t>A MS Word document that described your past formal/informal instructional experiences.</a:t>
            </a:r>
          </a:p>
          <a:p>
            <a:pPr marL="425450" indent="-285750"/>
            <a:r>
              <a:rPr lang="en-CA" sz="1700" dirty="0">
                <a:latin typeface="IBM Plex Sans" panose="020B0503050203000203" pitchFamily="34" charset="0"/>
              </a:rPr>
              <a:t>Include dates, number of hours working with learners, locations of experience and role.</a:t>
            </a:r>
          </a:p>
          <a:p>
            <a:pPr marL="425450" indent="-285750"/>
            <a:r>
              <a:rPr lang="en-CA" sz="1700" dirty="0">
                <a:latin typeface="IBM Plex Sans" panose="020B0503050203000203" pitchFamily="34" charset="0"/>
              </a:rPr>
              <a:t>Ideally, you should have experience working with groups of learners at the age level you wish to teach.</a:t>
            </a:r>
          </a:p>
        </p:txBody>
      </p:sp>
      <p:sp>
        <p:nvSpPr>
          <p:cNvPr id="2" name="Google Shape;111;p19">
            <a:extLst>
              <a:ext uri="{FF2B5EF4-FFF2-40B4-BE49-F238E27FC236}">
                <a16:creationId xmlns:a16="http://schemas.microsoft.com/office/drawing/2014/main" id="{97866A59-E286-9D66-E52B-9C6E8727F130}"/>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https://www.oise.utoronto.ca/ctl/masters-degrees/master-teaching#:~:text=An%20appropriate%20honours%20bachelor's%20degree,SGS%20calendar%20for%20more%20details</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29101615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ADB8DF1E-A49F-724E-F541-2EEDE724D2EA}"/>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3FA8E5A8-3AAB-EDC2-DC2D-61ECE4D57153}"/>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OISE – Teachable Subjects</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10308D59-78C7-8FAC-9AB8-3FDB8642BB76}"/>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BF148C45-3060-7710-52C3-6D048C9FAA6F}"/>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42799B97-CECB-720D-6706-225D48A62BB0}"/>
              </a:ext>
            </a:extLst>
          </p:cNvPr>
          <p:cNvSpPr>
            <a:spLocks noGrp="1"/>
          </p:cNvSpPr>
          <p:nvPr>
            <p:ph type="body" idx="1"/>
          </p:nvPr>
        </p:nvSpPr>
        <p:spPr>
          <a:xfrm>
            <a:off x="311700" y="1245554"/>
            <a:ext cx="8724724" cy="3317210"/>
          </a:xfrm>
        </p:spPr>
        <p:txBody>
          <a:bodyPr>
            <a:normAutofit lnSpcReduction="10000"/>
          </a:bodyPr>
          <a:lstStyle/>
          <a:p>
            <a:pPr marL="139700" indent="0">
              <a:buNone/>
            </a:pPr>
            <a:r>
              <a:rPr lang="en-CA" sz="1700" b="1" dirty="0">
                <a:solidFill>
                  <a:srgbClr val="002060"/>
                </a:solidFill>
                <a:latin typeface="IBM Plex Sans" panose="020B0503050203000203" pitchFamily="34" charset="0"/>
              </a:rPr>
              <a:t>Junior/Intermediate Teachable Subjects (need 1)</a:t>
            </a:r>
          </a:p>
          <a:p>
            <a:pPr marL="425450" indent="-285750"/>
            <a:r>
              <a:rPr lang="en-CA" sz="1600" b="1" dirty="0">
                <a:solidFill>
                  <a:srgbClr val="585858"/>
                </a:solidFill>
                <a:latin typeface="IBM Plex Sans" panose="020B0503050203000203" pitchFamily="34" charset="0"/>
              </a:rPr>
              <a:t>Dramatic Arts</a:t>
            </a:r>
          </a:p>
          <a:p>
            <a:pPr marL="425450" indent="-285750"/>
            <a:r>
              <a:rPr lang="en-CA" sz="1600" b="1" i="0" u="none" strike="noStrike" dirty="0">
                <a:solidFill>
                  <a:srgbClr val="585858"/>
                </a:solidFill>
                <a:effectLst/>
                <a:latin typeface="IBM Plex Sans" panose="020B0503050203000203" pitchFamily="34" charset="0"/>
              </a:rPr>
              <a:t>English (First Language)</a:t>
            </a:r>
          </a:p>
          <a:p>
            <a:pPr marL="425450" indent="-285750"/>
            <a:r>
              <a:rPr lang="en-CA" sz="1600" b="1" dirty="0">
                <a:solidFill>
                  <a:srgbClr val="585858"/>
                </a:solidFill>
                <a:latin typeface="IBM Plex Sans" panose="020B0503050203000203" pitchFamily="34" charset="0"/>
              </a:rPr>
              <a:t>French (Second Language)</a:t>
            </a:r>
          </a:p>
          <a:p>
            <a:pPr marL="425450" indent="-285750"/>
            <a:r>
              <a:rPr lang="en-CA" sz="1600" b="1" i="0" u="none" strike="noStrike" dirty="0">
                <a:solidFill>
                  <a:srgbClr val="585858"/>
                </a:solidFill>
                <a:effectLst/>
                <a:latin typeface="IBM Plex Sans" panose="020B0503050203000203" pitchFamily="34" charset="0"/>
              </a:rPr>
              <a:t>Geography </a:t>
            </a:r>
          </a:p>
          <a:p>
            <a:pPr marL="425450" indent="-285750"/>
            <a:r>
              <a:rPr lang="en-CA" sz="1600" b="1" dirty="0">
                <a:solidFill>
                  <a:srgbClr val="585858"/>
                </a:solidFill>
                <a:latin typeface="IBM Plex Sans" panose="020B0503050203000203" pitchFamily="34" charset="0"/>
              </a:rPr>
              <a:t>Health and Physical Education</a:t>
            </a:r>
          </a:p>
          <a:p>
            <a:pPr marL="425450" indent="-285750"/>
            <a:r>
              <a:rPr lang="en-CA" sz="1600" b="1" i="0" u="none" strike="noStrike" dirty="0">
                <a:solidFill>
                  <a:srgbClr val="585858"/>
                </a:solidFill>
                <a:effectLst/>
                <a:latin typeface="IBM Plex Sans" panose="020B0503050203000203" pitchFamily="34" charset="0"/>
              </a:rPr>
              <a:t>History</a:t>
            </a:r>
          </a:p>
          <a:p>
            <a:pPr marL="425450" indent="-285750"/>
            <a:r>
              <a:rPr lang="en-CA" sz="1600" b="1" dirty="0">
                <a:solidFill>
                  <a:srgbClr val="585858"/>
                </a:solidFill>
                <a:latin typeface="IBM Plex Sans" panose="020B0503050203000203" pitchFamily="34" charset="0"/>
              </a:rPr>
              <a:t>Mathematics</a:t>
            </a:r>
          </a:p>
          <a:p>
            <a:pPr marL="425450" indent="-285750"/>
            <a:r>
              <a:rPr lang="en-CA" sz="1600" b="1" i="0" u="none" strike="noStrike" dirty="0">
                <a:solidFill>
                  <a:srgbClr val="585858"/>
                </a:solidFill>
                <a:effectLst/>
                <a:latin typeface="IBM Plex Sans" panose="020B0503050203000203" pitchFamily="34" charset="0"/>
              </a:rPr>
              <a:t>Music, Instrumental</a:t>
            </a:r>
          </a:p>
          <a:p>
            <a:pPr marL="425450" indent="-285750"/>
            <a:r>
              <a:rPr lang="en-CA" sz="1600" b="1" i="0" u="none" strike="noStrike" dirty="0">
                <a:solidFill>
                  <a:srgbClr val="585858"/>
                </a:solidFill>
                <a:effectLst/>
                <a:latin typeface="IBM Plex Sans" panose="020B0503050203000203" pitchFamily="34" charset="0"/>
              </a:rPr>
              <a:t>Music, Vocal</a:t>
            </a:r>
          </a:p>
          <a:p>
            <a:pPr marL="425450" indent="-285750"/>
            <a:r>
              <a:rPr lang="en-CA" sz="1600" b="1" dirty="0">
                <a:solidFill>
                  <a:srgbClr val="585858"/>
                </a:solidFill>
                <a:latin typeface="IBM Plex Sans" panose="020B0503050203000203" pitchFamily="34" charset="0"/>
              </a:rPr>
              <a:t>Science, General</a:t>
            </a:r>
          </a:p>
          <a:p>
            <a:pPr marL="425450" indent="-285750"/>
            <a:r>
              <a:rPr lang="en-CA" sz="1600" b="1" i="0" u="none" strike="noStrike" dirty="0">
                <a:solidFill>
                  <a:srgbClr val="585858"/>
                </a:solidFill>
                <a:effectLst/>
                <a:latin typeface="IBM Plex Sans" panose="020B0503050203000203" pitchFamily="34" charset="0"/>
              </a:rPr>
              <a:t>Visual Arts</a:t>
            </a:r>
            <a:endParaRPr lang="en-CA" b="0" i="0" u="none" strike="noStrike" dirty="0">
              <a:solidFill>
                <a:srgbClr val="585858"/>
              </a:solidFill>
              <a:effectLst/>
              <a:latin typeface="IBM Plex Sans" panose="020B0503050203000203" pitchFamily="34" charset="0"/>
            </a:endParaRPr>
          </a:p>
          <a:p>
            <a:pPr marL="882650" lvl="1" indent="-285750"/>
            <a:endParaRPr lang="en-CA" sz="1300" b="1" dirty="0">
              <a:latin typeface="IBM Plex Sans" panose="020B0503050203000203" pitchFamily="34" charset="0"/>
            </a:endParaRPr>
          </a:p>
        </p:txBody>
      </p:sp>
      <p:sp>
        <p:nvSpPr>
          <p:cNvPr id="2" name="Google Shape;111;p19">
            <a:extLst>
              <a:ext uri="{FF2B5EF4-FFF2-40B4-BE49-F238E27FC236}">
                <a16:creationId xmlns:a16="http://schemas.microsoft.com/office/drawing/2014/main" id="{8CE8B321-01F6-8FC6-6C67-48ACD7C260ED}"/>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https://www.oise.utoronto.ca/ctl/masters-degrees/master-teaching/juniorintermediate-teaching-subject-prerequisites</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
        <p:nvSpPr>
          <p:cNvPr id="4" name="Text Placeholder 2">
            <a:extLst>
              <a:ext uri="{FF2B5EF4-FFF2-40B4-BE49-F238E27FC236}">
                <a16:creationId xmlns:a16="http://schemas.microsoft.com/office/drawing/2014/main" id="{BF3140BF-C3BF-334F-9FF9-5210D33E374B}"/>
              </a:ext>
            </a:extLst>
          </p:cNvPr>
          <p:cNvSpPr txBox="1">
            <a:spLocks/>
          </p:cNvSpPr>
          <p:nvPr/>
        </p:nvSpPr>
        <p:spPr>
          <a:xfrm>
            <a:off x="5290037" y="1429756"/>
            <a:ext cx="3542263" cy="246819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39700" indent="0">
              <a:buNone/>
            </a:pPr>
            <a:endParaRPr lang="en-CA" sz="1300" dirty="0">
              <a:latin typeface="IBM Plex Sans" panose="020B0503050203000203" pitchFamily="34" charset="0"/>
            </a:endParaRPr>
          </a:p>
          <a:p>
            <a:pPr marL="425450" indent="-285750"/>
            <a:r>
              <a:rPr lang="en-CA" sz="1300" b="1" dirty="0">
                <a:latin typeface="IBM Plex Sans" panose="020B0503050203000203" pitchFamily="34" charset="0"/>
              </a:rPr>
              <a:t>Each teachable subject has specific requirements/restrictions. For more information visit the page linked at the bottom of this slide</a:t>
            </a:r>
          </a:p>
          <a:p>
            <a:pPr marL="425450" indent="-285750"/>
            <a:r>
              <a:rPr lang="en-CA" sz="1300" dirty="0">
                <a:latin typeface="IBM Plex Sans" panose="020B0503050203000203" pitchFamily="34" charset="0"/>
              </a:rPr>
              <a:t>Each subject, with the exception of French requires 3 full-year university courses in that subject</a:t>
            </a:r>
          </a:p>
          <a:p>
            <a:pPr marL="425450" indent="-285750"/>
            <a:r>
              <a:rPr lang="en-CA" sz="1300" dirty="0">
                <a:latin typeface="IBM Plex Sans" panose="020B0503050203000203" pitchFamily="34" charset="0"/>
              </a:rPr>
              <a:t>French requires 5 full-year university courses in French and demonstrated written and oral proficiency</a:t>
            </a:r>
          </a:p>
        </p:txBody>
      </p:sp>
    </p:spTree>
    <p:extLst>
      <p:ext uri="{BB962C8B-B14F-4D97-AF65-F5344CB8AC3E}">
        <p14:creationId xmlns:p14="http://schemas.microsoft.com/office/powerpoint/2010/main" val="20843667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AFCAC285-E366-BD75-60DE-616AF270ACBC}"/>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25C71B96-AE8E-3595-B910-0C9DCBC40F43}"/>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OISE – Teachable Subjects</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AC28177F-FA82-36D9-4E12-DC03392C9219}"/>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29D9186E-C222-522D-BDD6-A550F84BE908}"/>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623F52FE-54FD-4850-321F-6940B488F966}"/>
              </a:ext>
            </a:extLst>
          </p:cNvPr>
          <p:cNvSpPr>
            <a:spLocks noGrp="1"/>
          </p:cNvSpPr>
          <p:nvPr>
            <p:ph type="body" idx="1"/>
          </p:nvPr>
        </p:nvSpPr>
        <p:spPr>
          <a:xfrm>
            <a:off x="151902" y="1218322"/>
            <a:ext cx="8015082" cy="3317210"/>
          </a:xfrm>
        </p:spPr>
        <p:txBody>
          <a:bodyPr>
            <a:normAutofit/>
          </a:bodyPr>
          <a:lstStyle/>
          <a:p>
            <a:pPr marL="139700" indent="0">
              <a:buNone/>
            </a:pPr>
            <a:r>
              <a:rPr lang="en-CA" sz="1700" b="1" dirty="0">
                <a:solidFill>
                  <a:srgbClr val="002060"/>
                </a:solidFill>
                <a:latin typeface="IBM Plex Sans" panose="020B0503050203000203" pitchFamily="34" charset="0"/>
              </a:rPr>
              <a:t>Intermediate/Senior Teachable Subjects (need 2)</a:t>
            </a:r>
          </a:p>
          <a:p>
            <a:pPr marL="425450" indent="-285750"/>
            <a:r>
              <a:rPr lang="en-CA" sz="1500" b="1" dirty="0">
                <a:solidFill>
                  <a:srgbClr val="585858"/>
                </a:solidFill>
                <a:latin typeface="IBM Plex Sans" panose="020B0503050203000203" pitchFamily="34" charset="0"/>
              </a:rPr>
              <a:t>Business Studies, General</a:t>
            </a:r>
          </a:p>
          <a:p>
            <a:pPr marL="425450" indent="-285750"/>
            <a:r>
              <a:rPr lang="en-CA" sz="1500" b="1" dirty="0">
                <a:solidFill>
                  <a:srgbClr val="585858"/>
                </a:solidFill>
                <a:latin typeface="IBM Plex Sans" panose="020B0503050203000203" pitchFamily="34" charset="0"/>
              </a:rPr>
              <a:t>Business Studies, Accounting</a:t>
            </a:r>
          </a:p>
          <a:p>
            <a:pPr marL="425450" indent="-285750"/>
            <a:r>
              <a:rPr lang="en-CA" sz="1500" b="1" dirty="0">
                <a:solidFill>
                  <a:srgbClr val="585858"/>
                </a:solidFill>
                <a:latin typeface="IBM Plex Sans" panose="020B0503050203000203" pitchFamily="34" charset="0"/>
              </a:rPr>
              <a:t>Dramatic Arts</a:t>
            </a:r>
          </a:p>
          <a:p>
            <a:pPr marL="425450" indent="-285750"/>
            <a:r>
              <a:rPr lang="en-CA" sz="1500" b="1" i="0" u="none" strike="noStrike" dirty="0">
                <a:solidFill>
                  <a:srgbClr val="585858"/>
                </a:solidFill>
                <a:effectLst/>
                <a:latin typeface="IBM Plex Sans" panose="020B0503050203000203" pitchFamily="34" charset="0"/>
              </a:rPr>
              <a:t>English (First Language)</a:t>
            </a:r>
          </a:p>
          <a:p>
            <a:pPr marL="425450" indent="-285750"/>
            <a:r>
              <a:rPr lang="en-CA" sz="1500" b="1" dirty="0">
                <a:solidFill>
                  <a:srgbClr val="585858"/>
                </a:solidFill>
                <a:latin typeface="IBM Plex Sans" panose="020B0503050203000203" pitchFamily="34" charset="0"/>
              </a:rPr>
              <a:t>French (Second Language)</a:t>
            </a:r>
          </a:p>
          <a:p>
            <a:pPr marL="425450" indent="-285750"/>
            <a:r>
              <a:rPr lang="en-CA" sz="1500" b="1" i="0" u="none" strike="noStrike" dirty="0">
                <a:solidFill>
                  <a:srgbClr val="585858"/>
                </a:solidFill>
                <a:effectLst/>
                <a:latin typeface="IBM Plex Sans" panose="020B0503050203000203" pitchFamily="34" charset="0"/>
              </a:rPr>
              <a:t>Geography </a:t>
            </a:r>
          </a:p>
          <a:p>
            <a:pPr marL="425450" indent="-285750"/>
            <a:r>
              <a:rPr lang="en-CA" sz="1500" b="1" dirty="0">
                <a:solidFill>
                  <a:srgbClr val="585858"/>
                </a:solidFill>
                <a:latin typeface="IBM Plex Sans" panose="020B0503050203000203" pitchFamily="34" charset="0"/>
              </a:rPr>
              <a:t>Health and Physical Education</a:t>
            </a:r>
          </a:p>
          <a:p>
            <a:pPr marL="425450" indent="-285750"/>
            <a:r>
              <a:rPr lang="en-CA" sz="1500" b="1" i="0" u="none" strike="noStrike" dirty="0">
                <a:solidFill>
                  <a:srgbClr val="585858"/>
                </a:solidFill>
                <a:effectLst/>
                <a:latin typeface="IBM Plex Sans" panose="020B0503050203000203" pitchFamily="34" charset="0"/>
              </a:rPr>
              <a:t>History</a:t>
            </a:r>
          </a:p>
          <a:p>
            <a:pPr marL="425450" indent="-285750"/>
            <a:r>
              <a:rPr lang="en-CA" sz="1500" b="1" dirty="0">
                <a:solidFill>
                  <a:srgbClr val="585858"/>
                </a:solidFill>
                <a:latin typeface="IBM Plex Sans" panose="020B0503050203000203" pitchFamily="34" charset="0"/>
              </a:rPr>
              <a:t>Mathematics</a:t>
            </a:r>
          </a:p>
          <a:p>
            <a:pPr marL="882650" lvl="1" indent="-285750"/>
            <a:endParaRPr lang="en-CA" sz="1300" b="1" dirty="0">
              <a:latin typeface="IBM Plex Sans" panose="020B0503050203000203" pitchFamily="34" charset="0"/>
            </a:endParaRPr>
          </a:p>
        </p:txBody>
      </p:sp>
      <p:sp>
        <p:nvSpPr>
          <p:cNvPr id="4" name="Text Placeholder 2">
            <a:extLst>
              <a:ext uri="{FF2B5EF4-FFF2-40B4-BE49-F238E27FC236}">
                <a16:creationId xmlns:a16="http://schemas.microsoft.com/office/drawing/2014/main" id="{14ED5A6F-2A6B-63F5-E2B9-717D1D631B40}"/>
              </a:ext>
            </a:extLst>
          </p:cNvPr>
          <p:cNvSpPr txBox="1">
            <a:spLocks/>
          </p:cNvSpPr>
          <p:nvPr/>
        </p:nvSpPr>
        <p:spPr>
          <a:xfrm>
            <a:off x="295571" y="4263013"/>
            <a:ext cx="8305909" cy="89299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39700" indent="0">
              <a:buNone/>
            </a:pPr>
            <a:endParaRPr lang="en-CA" sz="1300" dirty="0">
              <a:latin typeface="IBM Plex Sans" panose="020B0503050203000203" pitchFamily="34" charset="0"/>
            </a:endParaRPr>
          </a:p>
          <a:p>
            <a:pPr marL="139700" indent="0">
              <a:buNone/>
            </a:pPr>
            <a:r>
              <a:rPr lang="en-CA" sz="1000" b="1" dirty="0">
                <a:latin typeface="IBM Plex Sans" panose="020B0503050203000203" pitchFamily="34" charset="0"/>
              </a:rPr>
              <a:t>** Each teachable subject has specific requirements/restrictions. For more information visit: </a:t>
            </a:r>
            <a:r>
              <a:rPr lang="en-CA" sz="1000" dirty="0">
                <a:latin typeface="IBM Plex Sans" panose="020B0503050203000203" pitchFamily="34" charset="0"/>
                <a:hlinkClick r:id="rId5"/>
              </a:rPr>
              <a:t>https://www.oise.utoronto.ca/ctl/masters-degrees/master-teaching/intermediatesenior-teaching-subject-prerequisites</a:t>
            </a:r>
            <a:endParaRPr lang="en-CA" sz="1000" dirty="0">
              <a:latin typeface="IBM Plex Sans" panose="020B0503050203000203" pitchFamily="34" charset="0"/>
            </a:endParaRPr>
          </a:p>
          <a:p>
            <a:pPr marL="139700" indent="0">
              <a:buNone/>
            </a:pPr>
            <a:endParaRPr lang="en-CA" sz="1300" b="1" dirty="0">
              <a:latin typeface="IBM Plex Sans" panose="020B0503050203000203" pitchFamily="34" charset="0"/>
            </a:endParaRPr>
          </a:p>
        </p:txBody>
      </p:sp>
      <p:sp>
        <p:nvSpPr>
          <p:cNvPr id="5" name="Text Placeholder 2">
            <a:extLst>
              <a:ext uri="{FF2B5EF4-FFF2-40B4-BE49-F238E27FC236}">
                <a16:creationId xmlns:a16="http://schemas.microsoft.com/office/drawing/2014/main" id="{401869EA-B31E-21CA-412B-30233502BD7A}"/>
              </a:ext>
            </a:extLst>
          </p:cNvPr>
          <p:cNvSpPr txBox="1">
            <a:spLocks/>
          </p:cNvSpPr>
          <p:nvPr/>
        </p:nvSpPr>
        <p:spPr>
          <a:xfrm>
            <a:off x="4572000" y="1604165"/>
            <a:ext cx="4469416" cy="331721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425450" indent="-285750"/>
            <a:r>
              <a:rPr lang="en-CA" sz="1500" b="1" dirty="0">
                <a:solidFill>
                  <a:srgbClr val="585858"/>
                </a:solidFill>
                <a:latin typeface="IBM Plex Sans" panose="020B0503050203000203" pitchFamily="34" charset="0"/>
              </a:rPr>
              <a:t>Music, Instrumental</a:t>
            </a:r>
          </a:p>
          <a:p>
            <a:pPr marL="425450" indent="-285750"/>
            <a:r>
              <a:rPr lang="en-CA" sz="1500" b="1" dirty="0">
                <a:solidFill>
                  <a:srgbClr val="585858"/>
                </a:solidFill>
                <a:latin typeface="IBM Plex Sans" panose="020B0503050203000203" pitchFamily="34" charset="0"/>
              </a:rPr>
              <a:t>Music, Vocal</a:t>
            </a:r>
          </a:p>
          <a:p>
            <a:pPr marL="425450" indent="-285750"/>
            <a:r>
              <a:rPr lang="en-CA" sz="1500" b="1" dirty="0">
                <a:solidFill>
                  <a:srgbClr val="585858"/>
                </a:solidFill>
                <a:latin typeface="IBM Plex Sans" panose="020B0503050203000203" pitchFamily="34" charset="0"/>
              </a:rPr>
              <a:t>Religious Education in Catholic Schools</a:t>
            </a:r>
          </a:p>
          <a:p>
            <a:pPr marL="425450" indent="-285750"/>
            <a:r>
              <a:rPr lang="en-CA" sz="1500" b="1" dirty="0">
                <a:solidFill>
                  <a:srgbClr val="585858"/>
                </a:solidFill>
                <a:latin typeface="IBM Plex Sans" panose="020B0503050203000203" pitchFamily="34" charset="0"/>
              </a:rPr>
              <a:t>Science, Biology</a:t>
            </a:r>
          </a:p>
          <a:p>
            <a:pPr marL="425450" indent="-285750"/>
            <a:r>
              <a:rPr lang="en-CA" sz="1500" b="1" dirty="0">
                <a:solidFill>
                  <a:srgbClr val="585858"/>
                </a:solidFill>
                <a:latin typeface="IBM Plex Sans" panose="020B0503050203000203" pitchFamily="34" charset="0"/>
              </a:rPr>
              <a:t>Science, Chemistry</a:t>
            </a:r>
          </a:p>
          <a:p>
            <a:pPr marL="425450" indent="-285750"/>
            <a:r>
              <a:rPr lang="en-CA" sz="1500" b="1" dirty="0">
                <a:solidFill>
                  <a:srgbClr val="585858"/>
                </a:solidFill>
                <a:latin typeface="IBM Plex Sans" panose="020B0503050203000203" pitchFamily="34" charset="0"/>
              </a:rPr>
              <a:t>Science, General</a:t>
            </a:r>
          </a:p>
          <a:p>
            <a:pPr marL="425450" indent="-285750"/>
            <a:r>
              <a:rPr lang="en-CA" sz="1500" b="1" dirty="0">
                <a:solidFill>
                  <a:srgbClr val="585858"/>
                </a:solidFill>
                <a:latin typeface="IBM Plex Sans" panose="020B0503050203000203" pitchFamily="34" charset="0"/>
              </a:rPr>
              <a:t>Science, Physics</a:t>
            </a:r>
          </a:p>
          <a:p>
            <a:pPr marL="425450" indent="-285750"/>
            <a:r>
              <a:rPr lang="en-CA" sz="1500" b="1" dirty="0">
                <a:solidFill>
                  <a:srgbClr val="585858"/>
                </a:solidFill>
                <a:latin typeface="IBM Plex Sans" panose="020B0503050203000203" pitchFamily="34" charset="0"/>
              </a:rPr>
              <a:t>Social Science, General</a:t>
            </a:r>
          </a:p>
          <a:p>
            <a:pPr marL="425450" indent="-285750"/>
            <a:r>
              <a:rPr lang="en-CA" sz="1500" b="1" dirty="0">
                <a:solidFill>
                  <a:srgbClr val="585858"/>
                </a:solidFill>
                <a:latin typeface="IBM Plex Sans" panose="020B0503050203000203" pitchFamily="34" charset="0"/>
              </a:rPr>
              <a:t>Visual Arts</a:t>
            </a:r>
            <a:endParaRPr lang="en-CA" sz="1500" dirty="0">
              <a:solidFill>
                <a:srgbClr val="585858"/>
              </a:solidFill>
              <a:latin typeface="IBM Plex Sans" panose="020B0503050203000203" pitchFamily="34" charset="0"/>
            </a:endParaRPr>
          </a:p>
          <a:p>
            <a:pPr marL="882650" lvl="1" indent="-285750"/>
            <a:endParaRPr lang="en-CA" sz="1300" b="1" dirty="0">
              <a:latin typeface="IBM Plex Sans" panose="020B0503050203000203" pitchFamily="34" charset="0"/>
            </a:endParaRPr>
          </a:p>
        </p:txBody>
      </p:sp>
    </p:spTree>
    <p:extLst>
      <p:ext uri="{BB962C8B-B14F-4D97-AF65-F5344CB8AC3E}">
        <p14:creationId xmlns:p14="http://schemas.microsoft.com/office/powerpoint/2010/main" val="17151630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2A56D969-2788-812D-87C8-B10ADF742B5B}"/>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CE8883FE-D5F0-5194-CD1F-E0D81BF0A216}"/>
              </a:ext>
            </a:extLst>
          </p:cNvPr>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OISE – Important Deadlines</a:t>
            </a:r>
            <a:endParaRPr sz="1600" b="1" dirty="0">
              <a:latin typeface="IBM Plex Sans"/>
              <a:ea typeface="IBM Plex Sans"/>
              <a:cs typeface="IBM Plex Sans"/>
              <a:sym typeface="IBM Plex Sans"/>
            </a:endParaRPr>
          </a:p>
        </p:txBody>
      </p:sp>
      <p:pic>
        <p:nvPicPr>
          <p:cNvPr id="112" name="Google Shape;112;p19">
            <a:extLst>
              <a:ext uri="{FF2B5EF4-FFF2-40B4-BE49-F238E27FC236}">
                <a16:creationId xmlns:a16="http://schemas.microsoft.com/office/drawing/2014/main" id="{C8FE0B35-128F-1AF5-D8EE-3842A64B1288}"/>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a:extLst>
              <a:ext uri="{FF2B5EF4-FFF2-40B4-BE49-F238E27FC236}">
                <a16:creationId xmlns:a16="http://schemas.microsoft.com/office/drawing/2014/main" id="{1E41E547-4B23-2024-7D1C-836F8A2D5E3A}"/>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86BF8079-62F6-160C-7B70-050E6B073240}"/>
              </a:ext>
            </a:extLst>
          </p:cNvPr>
          <p:cNvSpPr>
            <a:spLocks noGrp="1"/>
          </p:cNvSpPr>
          <p:nvPr>
            <p:ph type="body" idx="1"/>
          </p:nvPr>
        </p:nvSpPr>
        <p:spPr>
          <a:xfrm>
            <a:off x="311699" y="1338442"/>
            <a:ext cx="8423509" cy="3317210"/>
          </a:xfrm>
        </p:spPr>
        <p:txBody>
          <a:bodyPr>
            <a:normAutofit/>
          </a:bodyPr>
          <a:lstStyle/>
          <a:p>
            <a:pPr marL="139700" indent="0">
              <a:buNone/>
            </a:pPr>
            <a:r>
              <a:rPr lang="en-CA" sz="1700" b="1" dirty="0">
                <a:latin typeface="IBM Plex Sans" panose="020B0503050203000203" pitchFamily="34" charset="0"/>
              </a:rPr>
              <a:t>Deadline to apply</a:t>
            </a:r>
            <a:r>
              <a:rPr lang="en-CA" sz="1700" b="1" dirty="0">
                <a:solidFill>
                  <a:schemeClr val="bg2"/>
                </a:solidFill>
                <a:latin typeface="IBM Plex Sans" panose="020B0503050203000203" pitchFamily="34" charset="0"/>
              </a:rPr>
              <a:t>:</a:t>
            </a:r>
            <a:r>
              <a:rPr lang="en-CA" sz="1700" b="1" dirty="0">
                <a:solidFill>
                  <a:srgbClr val="FF0000"/>
                </a:solidFill>
                <a:latin typeface="IBM Plex Sans" panose="020B0503050203000203" pitchFamily="34" charset="0"/>
              </a:rPr>
              <a:t> </a:t>
            </a:r>
            <a:r>
              <a:rPr lang="en-CA" sz="1700" b="1" dirty="0">
                <a:solidFill>
                  <a:srgbClr val="002060"/>
                </a:solidFill>
                <a:latin typeface="IBM Plex Sans" panose="020B0503050203000203" pitchFamily="34" charset="0"/>
              </a:rPr>
              <a:t>November 4, 2024 5:00PM ET</a:t>
            </a:r>
          </a:p>
          <a:p>
            <a:pPr marL="139700" indent="0">
              <a:buNone/>
            </a:pPr>
            <a:endParaRPr lang="en-CA" sz="1700" b="1" dirty="0">
              <a:solidFill>
                <a:srgbClr val="FF0000"/>
              </a:solidFill>
              <a:latin typeface="IBM Plex Sans" panose="020B0503050203000203" pitchFamily="34" charset="0"/>
            </a:endParaRPr>
          </a:p>
          <a:p>
            <a:pPr marL="139700" indent="0">
              <a:buNone/>
            </a:pPr>
            <a:r>
              <a:rPr lang="en-CA" sz="1700" b="1" dirty="0">
                <a:solidFill>
                  <a:schemeClr val="bg2"/>
                </a:solidFill>
                <a:latin typeface="IBM Plex Sans" panose="020B0503050203000203" pitchFamily="34" charset="0"/>
              </a:rPr>
              <a:t>Deadline to submit all documents: </a:t>
            </a:r>
            <a:r>
              <a:rPr lang="en-CA" sz="1700" b="1" dirty="0">
                <a:solidFill>
                  <a:srgbClr val="002060"/>
                </a:solidFill>
                <a:latin typeface="IBM Plex Sans" panose="020B0503050203000203" pitchFamily="34" charset="0"/>
              </a:rPr>
              <a:t>within 10 days after an application is officially submitted </a:t>
            </a:r>
          </a:p>
          <a:p>
            <a:pPr marL="139700" indent="0">
              <a:buNone/>
            </a:pPr>
            <a:endParaRPr lang="en-CA" sz="1700" b="1" dirty="0">
              <a:solidFill>
                <a:schemeClr val="bg2"/>
              </a:solidFill>
              <a:latin typeface="IBM Plex Sans" panose="020B0503050203000203" pitchFamily="34" charset="0"/>
            </a:endParaRPr>
          </a:p>
          <a:p>
            <a:pPr marL="139700" indent="0">
              <a:buNone/>
            </a:pPr>
            <a:r>
              <a:rPr lang="en-CA" sz="1700" b="1" dirty="0">
                <a:solidFill>
                  <a:schemeClr val="bg2"/>
                </a:solidFill>
                <a:latin typeface="IBM Plex Sans" panose="020B0503050203000203" pitchFamily="34" charset="0"/>
              </a:rPr>
              <a:t>For more information: </a:t>
            </a:r>
            <a:r>
              <a:rPr lang="en-CA" sz="1700" dirty="0">
                <a:solidFill>
                  <a:srgbClr val="FF0000"/>
                </a:solidFill>
                <a:latin typeface="IBM Plex Sans" panose="020B0503050203000203" pitchFamily="34" charset="0"/>
                <a:hlinkClick r:id="rId5"/>
              </a:rPr>
              <a:t>https://www.oise.utoronto.ca/registrar-students/admissions/deadlines-closing-dates</a:t>
            </a:r>
            <a:r>
              <a:rPr lang="en-CA" sz="1700" dirty="0">
                <a:solidFill>
                  <a:srgbClr val="FF0000"/>
                </a:solidFill>
                <a:latin typeface="IBM Plex Sans" panose="020B0503050203000203" pitchFamily="34" charset="0"/>
              </a:rPr>
              <a:t> </a:t>
            </a:r>
          </a:p>
        </p:txBody>
      </p:sp>
      <p:sp>
        <p:nvSpPr>
          <p:cNvPr id="2" name="Google Shape;111;p19">
            <a:extLst>
              <a:ext uri="{FF2B5EF4-FFF2-40B4-BE49-F238E27FC236}">
                <a16:creationId xmlns:a16="http://schemas.microsoft.com/office/drawing/2014/main" id="{9E510A20-D6DD-0249-BC04-1572115E9B63}"/>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https://www.oise.utoronto.ca/registrar-students/admissions/deadlines-closing-dates</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23390738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b="1" dirty="0">
                <a:latin typeface="IBM Plex Sans"/>
                <a:ea typeface="IBM Plex Sans"/>
                <a:cs typeface="IBM Plex Sans"/>
                <a:sym typeface="IBM Plex Sans"/>
              </a:rPr>
              <a:t>Need Application Writing Help?</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700" y="1368066"/>
            <a:ext cx="6914723" cy="4052073"/>
          </a:xfrm>
          <a:prstGeom prst="rect">
            <a:avLst/>
          </a:prstGeom>
        </p:spPr>
        <p:txBody>
          <a:bodyPr spcFirstLastPara="1" wrap="square" lIns="91425" tIns="91425" rIns="91425" bIns="91425" anchor="t" anchorCtr="0">
            <a:normAutofit/>
          </a:bodyPr>
          <a:lstStyle/>
          <a:p>
            <a:r>
              <a:rPr lang="en-CA" sz="1900" b="1" dirty="0">
                <a:latin typeface="IBM Plex Sans" panose="020B0503050203000203" pitchFamily="34" charset="0"/>
              </a:rPr>
              <a:t>Bethune Writing Centre with Kathryn</a:t>
            </a:r>
          </a:p>
          <a:p>
            <a:pPr marL="114300" indent="0">
              <a:buNone/>
            </a:pPr>
            <a:r>
              <a:rPr lang="en-CA" sz="1300" dirty="0">
                <a:latin typeface="IBM Plex Sans" panose="020B0503050203000203" pitchFamily="34" charset="0"/>
                <a:hlinkClick r:id="rId3"/>
              </a:rPr>
              <a:t>https://www.yorku.ca/colleges/bethune/writing/?gad_source=1&amp;gclid=Cj0KCQjw6oi4BhD1ARIsAL6pox3Z7JSFY49ycj0Cjs1s0rZOvepC6TPkQ88dl2KYqMy4A7IQQOCUHeIaAs3fEALw_wcB&amp;gclsrc=aw.ds</a:t>
            </a:r>
            <a:r>
              <a:rPr lang="en-CA" sz="1300" dirty="0">
                <a:latin typeface="IBM Plex Sans" panose="020B0503050203000203" pitchFamily="34" charset="0"/>
              </a:rPr>
              <a:t> </a:t>
            </a:r>
          </a:p>
          <a:p>
            <a:pPr lvl="1"/>
            <a:r>
              <a:rPr lang="en-CA" sz="1500" b="1" dirty="0">
                <a:latin typeface="IBM Plex Sans" panose="020B0503050203000203" pitchFamily="34" charset="0"/>
              </a:rPr>
              <a:t>Offer help with writing: </a:t>
            </a:r>
            <a:r>
              <a:rPr lang="en-CA" sz="1500" b="1" dirty="0">
                <a:solidFill>
                  <a:srgbClr val="002060"/>
                </a:solidFill>
                <a:latin typeface="IBM Plex Sans" panose="020B0503050203000203" pitchFamily="34" charset="0"/>
              </a:rPr>
              <a:t>personal statements, applications, </a:t>
            </a:r>
            <a:r>
              <a:rPr lang="en-CA" sz="1500" dirty="0">
                <a:latin typeface="IBM Plex Sans" panose="020B0503050203000203" pitchFamily="34" charset="0"/>
              </a:rPr>
              <a:t>assignments, thesis, lab reports, essays, citations, </a:t>
            </a:r>
            <a:endParaRPr lang="en-CA" sz="1500" b="1" dirty="0">
              <a:solidFill>
                <a:srgbClr val="002060"/>
              </a:solidFill>
              <a:latin typeface="IBM Plex Sans" panose="020B0503050203000203" pitchFamily="34" charset="0"/>
            </a:endParaRPr>
          </a:p>
          <a:p>
            <a:pPr lvl="1"/>
            <a:r>
              <a:rPr lang="en-CA" sz="1500" b="1" dirty="0">
                <a:latin typeface="IBM Plex Sans" panose="020B0503050203000203" pitchFamily="34" charset="0"/>
              </a:rPr>
              <a:t>Drop-in at </a:t>
            </a:r>
            <a:r>
              <a:rPr lang="en-CA" sz="1500" b="1" dirty="0" err="1">
                <a:latin typeface="IBM Plex Sans" panose="020B0503050203000203" pitchFamily="34" charset="0"/>
              </a:rPr>
              <a:t>Steacie</a:t>
            </a:r>
            <a:r>
              <a:rPr lang="en-CA" sz="1500" b="1" dirty="0">
                <a:latin typeface="IBM Plex Sans" panose="020B0503050203000203" pitchFamily="34" charset="0"/>
              </a:rPr>
              <a:t>, </a:t>
            </a:r>
            <a:r>
              <a:rPr lang="en-CA" sz="1500" dirty="0">
                <a:latin typeface="IBM Plex Sans" panose="020B0503050203000203" pitchFamily="34" charset="0"/>
              </a:rPr>
              <a:t>Study Room A (Wed 1:00 – 2:30, 10 mins max.)</a:t>
            </a:r>
          </a:p>
          <a:p>
            <a:pPr lvl="1"/>
            <a:r>
              <a:rPr lang="en-CA" sz="1500" b="1" dirty="0">
                <a:latin typeface="IBM Plex Sans" panose="020B0503050203000203" pitchFamily="34" charset="0"/>
              </a:rPr>
              <a:t>Appointments</a:t>
            </a:r>
          </a:p>
          <a:p>
            <a:pPr lvl="2"/>
            <a:r>
              <a:rPr lang="en-CA" sz="1500" dirty="0">
                <a:latin typeface="IBM Plex Sans" panose="020B0503050203000203" pitchFamily="34" charset="0"/>
              </a:rPr>
              <a:t>In-person BC 206</a:t>
            </a:r>
          </a:p>
          <a:p>
            <a:pPr lvl="2"/>
            <a:r>
              <a:rPr lang="en-CA" sz="1500" dirty="0">
                <a:latin typeface="IBM Plex Sans" panose="020B0503050203000203" pitchFamily="34" charset="0"/>
              </a:rPr>
              <a:t>Virtual on Zoom</a:t>
            </a:r>
            <a:endParaRPr lang="en-CA" dirty="0">
              <a:latin typeface="IBM Plex Sans" panose="020B0503050203000203" pitchFamily="34" charset="0"/>
            </a:endParaRPr>
          </a:p>
          <a:p>
            <a:pPr marL="114300" indent="0">
              <a:buNone/>
            </a:pPr>
            <a:r>
              <a:rPr lang="en-CA" b="1" dirty="0">
                <a:latin typeface="IBM Plex Sans" panose="020B0503050203000203" pitchFamily="34" charset="0"/>
              </a:rPr>
              <a:t> </a:t>
            </a:r>
            <a:endParaRPr lang="en-CA" b="1" dirty="0">
              <a:latin typeface="IBM Plex Sans"/>
              <a:ea typeface="IBM Plex Sans"/>
              <a:cs typeface="IBM Plex Sans"/>
              <a:sym typeface="IBM Plex Sans"/>
            </a:endParaRPr>
          </a:p>
        </p:txBody>
      </p:sp>
      <p:pic>
        <p:nvPicPr>
          <p:cNvPr id="74" name="Google Shape;74;p15"/>
          <p:cNvPicPr preferRelativeResize="0"/>
          <p:nvPr/>
        </p:nvPicPr>
        <p:blipFill rotWithShape="1">
          <a:blip r:embed="rId4">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5">
            <a:alphaModFix/>
          </a:blip>
          <a:srcRect/>
          <a:stretch/>
        </p:blipFill>
        <p:spPr>
          <a:xfrm>
            <a:off x="8326782" y="-273"/>
            <a:ext cx="817218" cy="817218"/>
          </a:xfrm>
          <a:prstGeom prst="rect">
            <a:avLst/>
          </a:prstGeom>
          <a:noFill/>
          <a:ln>
            <a:noFill/>
          </a:ln>
        </p:spPr>
      </p:pic>
      <p:pic>
        <p:nvPicPr>
          <p:cNvPr id="28674" name="Picture 2">
            <a:extLst>
              <a:ext uri="{FF2B5EF4-FFF2-40B4-BE49-F238E27FC236}">
                <a16:creationId xmlns:a16="http://schemas.microsoft.com/office/drawing/2014/main" id="{C3DC290A-C38E-0F6C-3B50-9C12015F25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35719" y="2190801"/>
            <a:ext cx="1468584" cy="1468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658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311700" y="6736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a:latin typeface="IBM Plex Sans"/>
                <a:ea typeface="IBM Plex Sans"/>
                <a:cs typeface="IBM Plex Sans"/>
                <a:sym typeface="IBM Plex Sans"/>
              </a:rPr>
              <a:t>Summary</a:t>
            </a:r>
            <a:endParaRPr b="1">
              <a:latin typeface="IBM Plex Sans"/>
              <a:ea typeface="IBM Plex Sans"/>
              <a:cs typeface="IBM Plex Sans"/>
              <a:sym typeface="IBM Plex Sans"/>
            </a:endParaRPr>
          </a:p>
        </p:txBody>
      </p:sp>
      <p:sp>
        <p:nvSpPr>
          <p:cNvPr id="181" name="Google Shape;181;p27"/>
          <p:cNvSpPr txBox="1">
            <a:spLocks noGrp="1"/>
          </p:cNvSpPr>
          <p:nvPr>
            <p:ph type="body" idx="1"/>
          </p:nvPr>
        </p:nvSpPr>
        <p:spPr>
          <a:xfrm>
            <a:off x="311700" y="1228674"/>
            <a:ext cx="5797626" cy="3740367"/>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Consecutive teacher pathways are typically Bachelor’s programs, except OISE (MT)</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Admissions requirements differ slightly from school to school but generally include completion of an undergraduate degree, with a ~70% average</a:t>
            </a:r>
          </a:p>
          <a:p>
            <a:r>
              <a:rPr lang="en-CA" b="1" dirty="0">
                <a:latin typeface="IBM Plex Sans"/>
                <a:ea typeface="IBM Plex Sans"/>
                <a:cs typeface="IBM Plex Sans"/>
                <a:sym typeface="IBM Plex Sans"/>
              </a:rPr>
              <a:t>Always check requirements online as they may change year-to-year</a:t>
            </a:r>
          </a:p>
          <a:p>
            <a:r>
              <a:rPr lang="en-CA" b="1" dirty="0">
                <a:latin typeface="IBM Plex Sans"/>
                <a:ea typeface="IBM Plex Sans"/>
                <a:cs typeface="IBM Plex Sans"/>
                <a:sym typeface="IBM Plex Sans"/>
              </a:rPr>
              <a:t>Meeting minimum requirements does not guarantee admission</a:t>
            </a:r>
          </a:p>
          <a:p>
            <a:pPr>
              <a:buFont typeface="IBM Plex Sans"/>
              <a:buChar char="●"/>
            </a:pPr>
            <a:endParaRPr b="1" dirty="0">
              <a:latin typeface="IBM Plex Sans"/>
              <a:ea typeface="IBM Plex Sans"/>
              <a:cs typeface="IBM Plex Sans"/>
              <a:sym typeface="IBM Plex Sans"/>
            </a:endParaRPr>
          </a:p>
          <a:p>
            <a:pPr marL="0" lvl="0" indent="0" algn="l" rtl="0">
              <a:spcBef>
                <a:spcPts val="1200"/>
              </a:spcBef>
              <a:spcAft>
                <a:spcPts val="1200"/>
              </a:spcAft>
              <a:buNone/>
            </a:pPr>
            <a:endParaRPr dirty="0">
              <a:latin typeface="IBM Plex Sans"/>
              <a:ea typeface="IBM Plex Sans"/>
              <a:cs typeface="IBM Plex Sans"/>
              <a:sym typeface="IBM Plex Sans"/>
            </a:endParaRPr>
          </a:p>
        </p:txBody>
      </p:sp>
      <p:pic>
        <p:nvPicPr>
          <p:cNvPr id="182" name="Google Shape;182;p27"/>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83" name="Google Shape;183;p27"/>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184" name="Google Shape;184;p27" title="a yellow smiley face with black eyes is smiling (Provided by Tenor)"/>
          <p:cNvPicPr preferRelativeResize="0"/>
          <p:nvPr/>
        </p:nvPicPr>
        <p:blipFill>
          <a:blip r:embed="rId5">
            <a:alphaModFix/>
          </a:blip>
          <a:stretch>
            <a:fillRect/>
          </a:stretch>
        </p:blipFill>
        <p:spPr>
          <a:xfrm>
            <a:off x="6324116" y="1631116"/>
            <a:ext cx="2411275" cy="2411275"/>
          </a:xfrm>
          <a:prstGeom prst="rect">
            <a:avLst/>
          </a:prstGeom>
          <a:noFill/>
          <a:ln>
            <a:noFill/>
          </a:ln>
        </p:spPr>
      </p:pic>
    </p:spTree>
    <p:extLst>
      <p:ext uri="{BB962C8B-B14F-4D97-AF65-F5344CB8AC3E}">
        <p14:creationId xmlns:p14="http://schemas.microsoft.com/office/powerpoint/2010/main" val="33054680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311700" y="109678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CA" b="1" dirty="0">
                <a:latin typeface="IBM Plex Sans"/>
                <a:ea typeface="IBM Plex Sans"/>
                <a:cs typeface="IBM Plex Sans"/>
                <a:sym typeface="IBM Plex Sans"/>
              </a:rPr>
              <a:t>Upcoming Seminars + Slides Access</a:t>
            </a:r>
            <a:endParaRPr b="1" dirty="0">
              <a:latin typeface="IBM Plex Sans"/>
              <a:ea typeface="IBM Plex Sans"/>
              <a:cs typeface="IBM Plex Sans"/>
              <a:sym typeface="IBM Plex Sans"/>
            </a:endParaRPr>
          </a:p>
        </p:txBody>
      </p:sp>
      <p:pic>
        <p:nvPicPr>
          <p:cNvPr id="182" name="Google Shape;182;p27"/>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83" name="Google Shape;183;p27"/>
          <p:cNvPicPr preferRelativeResize="0"/>
          <p:nvPr/>
        </p:nvPicPr>
        <p:blipFill rotWithShape="1">
          <a:blip r:embed="rId4">
            <a:alphaModFix/>
          </a:blip>
          <a:srcRect/>
          <a:stretch/>
        </p:blipFill>
        <p:spPr>
          <a:xfrm>
            <a:off x="8326782" y="-273"/>
            <a:ext cx="817218" cy="817218"/>
          </a:xfrm>
          <a:prstGeom prst="rect">
            <a:avLst/>
          </a:prstGeom>
          <a:noFill/>
          <a:ln>
            <a:noFill/>
          </a:ln>
        </p:spPr>
      </p:pic>
      <p:graphicFrame>
        <p:nvGraphicFramePr>
          <p:cNvPr id="2" name="Table 1">
            <a:extLst>
              <a:ext uri="{FF2B5EF4-FFF2-40B4-BE49-F238E27FC236}">
                <a16:creationId xmlns:a16="http://schemas.microsoft.com/office/drawing/2014/main" id="{324606D7-DC41-A89F-BBA4-3191B8B81162}"/>
              </a:ext>
            </a:extLst>
          </p:cNvPr>
          <p:cNvGraphicFramePr>
            <a:graphicFrameLocks noGrp="1"/>
          </p:cNvGraphicFramePr>
          <p:nvPr>
            <p:extLst>
              <p:ext uri="{D42A27DB-BD31-4B8C-83A1-F6EECF244321}">
                <p14:modId xmlns:p14="http://schemas.microsoft.com/office/powerpoint/2010/main" val="2955351040"/>
              </p:ext>
            </p:extLst>
          </p:nvPr>
        </p:nvGraphicFramePr>
        <p:xfrm>
          <a:off x="311700" y="1982050"/>
          <a:ext cx="6391275" cy="1733012"/>
        </p:xfrm>
        <a:graphic>
          <a:graphicData uri="http://schemas.openxmlformats.org/drawingml/2006/table">
            <a:tbl>
              <a:tblPr>
                <a:tableStyleId>{5940675A-B579-460E-94D1-54222C63F5DA}</a:tableStyleId>
              </a:tblPr>
              <a:tblGrid>
                <a:gridCol w="1473833">
                  <a:extLst>
                    <a:ext uri="{9D8B030D-6E8A-4147-A177-3AD203B41FA5}">
                      <a16:colId xmlns:a16="http://schemas.microsoft.com/office/drawing/2014/main" val="2078972323"/>
                    </a:ext>
                  </a:extLst>
                </a:gridCol>
                <a:gridCol w="1744579">
                  <a:extLst>
                    <a:ext uri="{9D8B030D-6E8A-4147-A177-3AD203B41FA5}">
                      <a16:colId xmlns:a16="http://schemas.microsoft.com/office/drawing/2014/main" val="1260981546"/>
                    </a:ext>
                  </a:extLst>
                </a:gridCol>
                <a:gridCol w="3172863">
                  <a:extLst>
                    <a:ext uri="{9D8B030D-6E8A-4147-A177-3AD203B41FA5}">
                      <a16:colId xmlns:a16="http://schemas.microsoft.com/office/drawing/2014/main" val="2234348307"/>
                    </a:ext>
                  </a:extLst>
                </a:gridCol>
              </a:tblGrid>
              <a:tr h="433253">
                <a:tc>
                  <a:txBody>
                    <a:bodyPr/>
                    <a:lstStyle/>
                    <a:p>
                      <a:pPr algn="l" fontAlgn="t"/>
                      <a:r>
                        <a:rPr lang="en-CA" sz="1400" dirty="0">
                          <a:effectLst/>
                          <a:latin typeface="IBM Plex Sans" panose="020B0503050203000203" pitchFamily="34" charset="0"/>
                        </a:rPr>
                        <a:t>Oct 30 5:30 pm</a:t>
                      </a:r>
                    </a:p>
                  </a:txBody>
                  <a:tcPr marL="76456" marR="76456" marT="38228" marB="38228"/>
                </a:tc>
                <a:tc>
                  <a:txBody>
                    <a:bodyPr/>
                    <a:lstStyle/>
                    <a:p>
                      <a:pPr fontAlgn="t"/>
                      <a:r>
                        <a:rPr lang="en-CA" sz="1400" dirty="0">
                          <a:effectLst/>
                          <a:latin typeface="IBM Plex Sans" panose="020B0503050203000203" pitchFamily="34" charset="0"/>
                        </a:rPr>
                        <a:t>BC320 and Zoom</a:t>
                      </a:r>
                    </a:p>
                  </a:txBody>
                  <a:tcPr marL="76456" marR="76456" marT="38228" marB="38228"/>
                </a:tc>
                <a:tc>
                  <a:txBody>
                    <a:bodyPr/>
                    <a:lstStyle/>
                    <a:p>
                      <a:pPr fontAlgn="t"/>
                      <a:r>
                        <a:rPr lang="en-CA" sz="1400" dirty="0">
                          <a:effectLst/>
                          <a:latin typeface="IBM Plex Sans" panose="020B0503050203000203" pitchFamily="34" charset="0"/>
                        </a:rPr>
                        <a:t>Mastering the MCAT</a:t>
                      </a:r>
                    </a:p>
                  </a:txBody>
                  <a:tcPr marL="76456" marR="76456" marT="38228" marB="38228"/>
                </a:tc>
                <a:extLst>
                  <a:ext uri="{0D108BD9-81ED-4DB2-BD59-A6C34878D82A}">
                    <a16:rowId xmlns:a16="http://schemas.microsoft.com/office/drawing/2014/main" val="1034526900"/>
                  </a:ext>
                </a:extLst>
              </a:tr>
              <a:tr h="433253">
                <a:tc>
                  <a:txBody>
                    <a:bodyPr/>
                    <a:lstStyle/>
                    <a:p>
                      <a:pPr algn="l" fontAlgn="t"/>
                      <a:r>
                        <a:rPr lang="en-CA" sz="1400" dirty="0">
                          <a:effectLst/>
                          <a:latin typeface="IBM Plex Sans" panose="020B0503050203000203" pitchFamily="34" charset="0"/>
                        </a:rPr>
                        <a:t>Nov 6 5:30 pm</a:t>
                      </a:r>
                    </a:p>
                  </a:txBody>
                  <a:tcPr marL="76456" marR="76456" marT="38228" marB="38228"/>
                </a:tc>
                <a:tc>
                  <a:txBody>
                    <a:bodyPr/>
                    <a:lstStyle/>
                    <a:p>
                      <a:pPr fontAlgn="t"/>
                      <a:r>
                        <a:rPr lang="en-CA" sz="1400" dirty="0">
                          <a:effectLst/>
                          <a:latin typeface="IBM Plex Sans" panose="020B0503050203000203" pitchFamily="34" charset="0"/>
                        </a:rPr>
                        <a:t>BC320 and Zoom</a:t>
                      </a:r>
                    </a:p>
                  </a:txBody>
                  <a:tcPr marL="76456" marR="76456" marT="38228" marB="38228"/>
                </a:tc>
                <a:tc>
                  <a:txBody>
                    <a:bodyPr/>
                    <a:lstStyle/>
                    <a:p>
                      <a:pPr fontAlgn="t"/>
                      <a:r>
                        <a:rPr lang="en-CA" sz="1400" dirty="0">
                          <a:effectLst/>
                          <a:latin typeface="IBM Plex Sans" panose="020B0503050203000203" pitchFamily="34" charset="0"/>
                        </a:rPr>
                        <a:t>How to Get into Dental School</a:t>
                      </a:r>
                    </a:p>
                  </a:txBody>
                  <a:tcPr marL="76456" marR="76456" marT="38228" marB="38228"/>
                </a:tc>
                <a:extLst>
                  <a:ext uri="{0D108BD9-81ED-4DB2-BD59-A6C34878D82A}">
                    <a16:rowId xmlns:a16="http://schemas.microsoft.com/office/drawing/2014/main" val="234208773"/>
                  </a:ext>
                </a:extLst>
              </a:tr>
              <a:tr h="433253">
                <a:tc>
                  <a:txBody>
                    <a:bodyPr/>
                    <a:lstStyle/>
                    <a:p>
                      <a:pPr algn="l" fontAlgn="t"/>
                      <a:r>
                        <a:rPr lang="en-CA" sz="1400" dirty="0">
                          <a:effectLst/>
                          <a:latin typeface="IBM Plex Sans" panose="020B0503050203000203" pitchFamily="34" charset="0"/>
                        </a:rPr>
                        <a:t>Nov 13 5:30 pm</a:t>
                      </a:r>
                    </a:p>
                  </a:txBody>
                  <a:tcPr marL="76456" marR="76456" marT="38228" marB="38228"/>
                </a:tc>
                <a:tc>
                  <a:txBody>
                    <a:bodyPr/>
                    <a:lstStyle/>
                    <a:p>
                      <a:pPr fontAlgn="t"/>
                      <a:r>
                        <a:rPr lang="en-CA" sz="1400" dirty="0">
                          <a:effectLst/>
                          <a:latin typeface="IBM Plex Sans" panose="020B0503050203000203" pitchFamily="34" charset="0"/>
                        </a:rPr>
                        <a:t>BC 320 and Zoom</a:t>
                      </a:r>
                    </a:p>
                  </a:txBody>
                  <a:tcPr marL="76456" marR="76456" marT="38228" marB="38228"/>
                </a:tc>
                <a:tc>
                  <a:txBody>
                    <a:bodyPr/>
                    <a:lstStyle/>
                    <a:p>
                      <a:pPr fontAlgn="t"/>
                      <a:r>
                        <a:rPr lang="en-CA" sz="1400" dirty="0">
                          <a:effectLst/>
                          <a:latin typeface="IBM Plex Sans" panose="020B0503050203000203" pitchFamily="34" charset="0"/>
                        </a:rPr>
                        <a:t>Study Tips for Exams </a:t>
                      </a:r>
                    </a:p>
                  </a:txBody>
                  <a:tcPr marL="76456" marR="76456" marT="38228" marB="38228"/>
                </a:tc>
                <a:extLst>
                  <a:ext uri="{0D108BD9-81ED-4DB2-BD59-A6C34878D82A}">
                    <a16:rowId xmlns:a16="http://schemas.microsoft.com/office/drawing/2014/main" val="3962393501"/>
                  </a:ext>
                </a:extLst>
              </a:tr>
              <a:tr h="433253">
                <a:tc>
                  <a:txBody>
                    <a:bodyPr/>
                    <a:lstStyle/>
                    <a:p>
                      <a:pPr algn="l" fontAlgn="t"/>
                      <a:r>
                        <a:rPr lang="en-CA" sz="1400" dirty="0">
                          <a:effectLst/>
                          <a:latin typeface="IBM Plex Sans" panose="020B0503050203000203" pitchFamily="34" charset="0"/>
                        </a:rPr>
                        <a:t>Nov 20 5:30 pm</a:t>
                      </a:r>
                    </a:p>
                  </a:txBody>
                  <a:tcPr marL="76456" marR="76456" marT="38228" marB="38228"/>
                </a:tc>
                <a:tc>
                  <a:txBody>
                    <a:bodyPr/>
                    <a:lstStyle/>
                    <a:p>
                      <a:pPr fontAlgn="t"/>
                      <a:r>
                        <a:rPr lang="en-CA" sz="1400" dirty="0">
                          <a:effectLst/>
                          <a:latin typeface="IBM Plex Sans" panose="020B0503050203000203" pitchFamily="34" charset="0"/>
                        </a:rPr>
                        <a:t>BC 320 and Zoom</a:t>
                      </a:r>
                    </a:p>
                  </a:txBody>
                  <a:tcPr marL="76456" marR="76456" marT="38228" marB="38228"/>
                </a:tc>
                <a:tc>
                  <a:txBody>
                    <a:bodyPr/>
                    <a:lstStyle/>
                    <a:p>
                      <a:pPr fontAlgn="t"/>
                      <a:r>
                        <a:rPr lang="en-CA" sz="1400" dirty="0">
                          <a:effectLst/>
                          <a:latin typeface="IBM Plex Sans" panose="020B0503050203000203" pitchFamily="34" charset="0"/>
                        </a:rPr>
                        <a:t>Make your Degree International</a:t>
                      </a:r>
                    </a:p>
                  </a:txBody>
                  <a:tcPr marL="76456" marR="76456" marT="38228" marB="38228"/>
                </a:tc>
                <a:extLst>
                  <a:ext uri="{0D108BD9-81ED-4DB2-BD59-A6C34878D82A}">
                    <a16:rowId xmlns:a16="http://schemas.microsoft.com/office/drawing/2014/main" val="315277632"/>
                  </a:ext>
                </a:extLst>
              </a:tr>
            </a:tbl>
          </a:graphicData>
        </a:graphic>
      </p:graphicFrame>
      <p:pic>
        <p:nvPicPr>
          <p:cNvPr id="5" name="Picture 4" descr="A qr code on a white background&#10;&#10;Description automatically generated">
            <a:extLst>
              <a:ext uri="{FF2B5EF4-FFF2-40B4-BE49-F238E27FC236}">
                <a16:creationId xmlns:a16="http://schemas.microsoft.com/office/drawing/2014/main" id="{5D0F0BB0-9988-4FA9-27DB-EDF7B1F0BD38}"/>
              </a:ext>
            </a:extLst>
          </p:cNvPr>
          <p:cNvPicPr>
            <a:picLocks noChangeAspect="1"/>
          </p:cNvPicPr>
          <p:nvPr/>
        </p:nvPicPr>
        <p:blipFill>
          <a:blip r:embed="rId5"/>
          <a:stretch>
            <a:fillRect/>
          </a:stretch>
        </p:blipFill>
        <p:spPr>
          <a:xfrm>
            <a:off x="6934392" y="1949315"/>
            <a:ext cx="1800999" cy="1800999"/>
          </a:xfrm>
          <a:prstGeom prst="rect">
            <a:avLst/>
          </a:prstGeom>
        </p:spPr>
      </p:pic>
      <p:sp>
        <p:nvSpPr>
          <p:cNvPr id="3" name="Google Shape;180;p27">
            <a:extLst>
              <a:ext uri="{FF2B5EF4-FFF2-40B4-BE49-F238E27FC236}">
                <a16:creationId xmlns:a16="http://schemas.microsoft.com/office/drawing/2014/main" id="{18A1E334-B166-273B-7CBD-93834FF91A9C}"/>
              </a:ext>
            </a:extLst>
          </p:cNvPr>
          <p:cNvSpPr txBox="1">
            <a:spLocks/>
          </p:cNvSpPr>
          <p:nvPr/>
        </p:nvSpPr>
        <p:spPr>
          <a:xfrm>
            <a:off x="311700" y="4068751"/>
            <a:ext cx="8202822" cy="426591"/>
          </a:xfrm>
          <a:prstGeom prst="rect">
            <a:avLst/>
          </a:prstGeom>
          <a:noFill/>
          <a:ln>
            <a:noFill/>
          </a:ln>
        </p:spPr>
        <p:txBody>
          <a:bodyPr spcFirstLastPara="1" wrap="square" lIns="91425" tIns="91425" rIns="91425" bIns="91425" anchor="t" anchorCtr="0">
            <a:normAutofit fontScale="67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CA" b="1" dirty="0">
                <a:solidFill>
                  <a:srgbClr val="FF0000"/>
                </a:solidFill>
                <a:latin typeface="IBM Plex Sans"/>
                <a:ea typeface="IBM Plex Sans"/>
                <a:cs typeface="IBM Plex Sans"/>
                <a:sym typeface="IBM Plex Sans"/>
              </a:rPr>
              <a:t>Slides for this seminar will be posted in the coming days!</a:t>
            </a:r>
          </a:p>
        </p:txBody>
      </p:sp>
    </p:spTree>
    <p:extLst>
      <p:ext uri="{BB962C8B-B14F-4D97-AF65-F5344CB8AC3E}">
        <p14:creationId xmlns:p14="http://schemas.microsoft.com/office/powerpoint/2010/main" val="22537183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8"/>
          <p:cNvSpPr txBox="1"/>
          <p:nvPr/>
        </p:nvSpPr>
        <p:spPr>
          <a:xfrm>
            <a:off x="782125" y="1652000"/>
            <a:ext cx="7544700" cy="17688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Our Guest Speaker</a:t>
            </a:r>
            <a:endParaRPr sz="4500" dirty="0">
              <a:latin typeface="IBM Plex Sans"/>
              <a:ea typeface="IBM Plex Sans"/>
              <a:cs typeface="IBM Plex Sans"/>
              <a:sym typeface="IBM Plex Sans"/>
            </a:endParaRPr>
          </a:p>
        </p:txBody>
      </p:sp>
      <p:pic>
        <p:nvPicPr>
          <p:cNvPr id="190" name="Google Shape;190;p28"/>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1" name="Google Shape;191;p28"/>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4441654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311700" y="673625"/>
            <a:ext cx="8520600" cy="572700"/>
          </a:xfrm>
          <a:prstGeom prst="rect">
            <a:avLst/>
          </a:prstGeom>
        </p:spPr>
        <p:txBody>
          <a:bodyPr spcFirstLastPara="1" wrap="square" lIns="91425" tIns="91425" rIns="91425" bIns="91425" anchor="t" anchorCtr="0">
            <a:normAutofit fontScale="90000"/>
          </a:bodyPr>
          <a:lstStyle/>
          <a:p>
            <a:r>
              <a:rPr lang="en-CA" b="1" dirty="0">
                <a:latin typeface="IBM Plex Sans"/>
                <a:ea typeface="IBM Plex Sans"/>
                <a:cs typeface="IBM Plex Sans"/>
                <a:sym typeface="IBM Plex Sans"/>
              </a:rPr>
              <a:t>Simona </a:t>
            </a:r>
            <a:r>
              <a:rPr lang="en-CA" b="1" dirty="0" err="1">
                <a:latin typeface="IBM Plex Sans"/>
                <a:ea typeface="IBM Plex Sans"/>
                <a:cs typeface="IBM Plex Sans"/>
                <a:sym typeface="IBM Plex Sans"/>
              </a:rPr>
              <a:t>Coletti</a:t>
            </a:r>
            <a:r>
              <a:rPr lang="en-CA" b="1" dirty="0">
                <a:latin typeface="IBM Plex Sans"/>
                <a:ea typeface="IBM Plex Sans"/>
                <a:cs typeface="IBM Plex Sans"/>
                <a:sym typeface="IBM Plex Sans"/>
              </a:rPr>
              <a:t> – 1st </a:t>
            </a:r>
            <a:r>
              <a:rPr lang="en-CA" sz="2800" b="1" dirty="0">
                <a:latin typeface="IBM Plex Sans"/>
                <a:ea typeface="IBM Plex Sans"/>
                <a:cs typeface="IBM Plex Sans"/>
                <a:sym typeface="IBM Plex Sans"/>
              </a:rPr>
              <a:t>Year Teacher’s Ed at Brock</a:t>
            </a:r>
            <a:br>
              <a:rPr lang="en-CA" sz="2800" b="1" dirty="0">
                <a:latin typeface="IBM Plex Sans"/>
                <a:ea typeface="IBM Plex Sans"/>
                <a:cs typeface="IBM Plex Sans"/>
                <a:sym typeface="IBM Plex Sans"/>
              </a:rPr>
            </a:br>
            <a:endParaRPr b="1" dirty="0">
              <a:latin typeface="IBM Plex Sans"/>
              <a:ea typeface="IBM Plex Sans"/>
              <a:cs typeface="IBM Plex Sans"/>
              <a:sym typeface="IBM Plex Sans"/>
            </a:endParaRPr>
          </a:p>
        </p:txBody>
      </p:sp>
      <p:sp>
        <p:nvSpPr>
          <p:cNvPr id="181" name="Google Shape;181;p27"/>
          <p:cNvSpPr txBox="1">
            <a:spLocks noGrp="1"/>
          </p:cNvSpPr>
          <p:nvPr>
            <p:ph type="body" idx="1"/>
          </p:nvPr>
        </p:nvSpPr>
        <p:spPr>
          <a:xfrm>
            <a:off x="192656" y="1246325"/>
            <a:ext cx="6423633" cy="3740367"/>
          </a:xfrm>
          <a:prstGeom prst="rect">
            <a:avLst/>
          </a:prstGeom>
        </p:spPr>
        <p:txBody>
          <a:bodyPr spcFirstLastPara="1" wrap="square" lIns="91425" tIns="91425" rIns="91425" bIns="91425" anchor="t" anchorCtr="0">
            <a:normAutofit fontScale="92500"/>
          </a:bodyPr>
          <a:lstStyle/>
          <a:p>
            <a:pPr marL="457200" lvl="0" indent="-342900" algn="l" rtl="0">
              <a:spcBef>
                <a:spcPts val="0"/>
              </a:spcBef>
              <a:spcAft>
                <a:spcPts val="0"/>
              </a:spcAft>
              <a:buSzPts val="1800"/>
              <a:buFont typeface="IBM Plex Sans"/>
              <a:buChar char="●"/>
            </a:pPr>
            <a:r>
              <a:rPr lang="en-CA" sz="1500" b="1" dirty="0">
                <a:latin typeface="IBM Plex Sans"/>
                <a:ea typeface="IBM Plex Sans"/>
                <a:cs typeface="IBM Plex Sans"/>
                <a:sym typeface="IBM Plex Sans"/>
              </a:rPr>
              <a:t>York Mathematics for Education </a:t>
            </a:r>
            <a:r>
              <a:rPr lang="en-CA" sz="1500" dirty="0">
                <a:latin typeface="IBM Plex Sans"/>
                <a:ea typeface="IBM Plex Sans"/>
                <a:cs typeface="IBM Plex Sans"/>
                <a:sym typeface="IBM Plex Sans"/>
              </a:rPr>
              <a:t>(Major) </a:t>
            </a:r>
            <a:r>
              <a:rPr lang="en-CA" sz="1500" b="1" dirty="0">
                <a:latin typeface="IBM Plex Sans"/>
                <a:ea typeface="IBM Plex Sans"/>
                <a:cs typeface="IBM Plex Sans"/>
                <a:sym typeface="IBM Plex Sans"/>
              </a:rPr>
              <a:t>and Chemistry </a:t>
            </a:r>
            <a:r>
              <a:rPr lang="en-CA" sz="1500" dirty="0">
                <a:latin typeface="IBM Plex Sans"/>
                <a:ea typeface="IBM Plex Sans"/>
                <a:cs typeface="IBM Plex Sans"/>
                <a:sym typeface="IBM Plex Sans"/>
              </a:rPr>
              <a:t>(Minor) </a:t>
            </a:r>
            <a:r>
              <a:rPr lang="en-CA" sz="1500" b="1" dirty="0">
                <a:latin typeface="IBM Plex Sans"/>
                <a:ea typeface="IBM Plex Sans"/>
                <a:cs typeface="IBM Plex Sans"/>
                <a:sym typeface="IBM Plex Sans"/>
              </a:rPr>
              <a:t>Alum</a:t>
            </a:r>
          </a:p>
          <a:p>
            <a:pPr marL="457200" lvl="0" indent="-342900" algn="l" rtl="0">
              <a:spcBef>
                <a:spcPts val="0"/>
              </a:spcBef>
              <a:spcAft>
                <a:spcPts val="0"/>
              </a:spcAft>
              <a:buSzPts val="1800"/>
              <a:buFont typeface="IBM Plex Sans"/>
              <a:buChar char="●"/>
            </a:pPr>
            <a:r>
              <a:rPr lang="en-CA" sz="1500" b="1" dirty="0">
                <a:latin typeface="IBM Plex Sans"/>
                <a:ea typeface="IBM Plex Sans"/>
                <a:cs typeface="IBM Plex Sans"/>
                <a:sym typeface="IBM Plex Sans"/>
              </a:rPr>
              <a:t>Favourite York Courses: </a:t>
            </a:r>
            <a:r>
              <a:rPr lang="en-CA" sz="1500" dirty="0">
                <a:latin typeface="IBM Plex Sans"/>
                <a:ea typeface="IBM Plex Sans"/>
                <a:cs typeface="IBM Plex Sans"/>
                <a:sym typeface="IBM Plex Sans"/>
              </a:rPr>
              <a:t>Organic Chem (CHEM3020!!) and Topics in Math Education (MATH4100!!)</a:t>
            </a:r>
          </a:p>
          <a:p>
            <a:pPr marL="457200" lvl="0" indent="-342900" algn="l" rtl="0">
              <a:spcBef>
                <a:spcPts val="0"/>
              </a:spcBef>
              <a:spcAft>
                <a:spcPts val="0"/>
              </a:spcAft>
              <a:buSzPts val="1800"/>
              <a:buFont typeface="IBM Plex Sans"/>
              <a:buChar char="●"/>
            </a:pPr>
            <a:r>
              <a:rPr lang="en-CA" sz="1500" b="1" dirty="0">
                <a:latin typeface="IBM Plex Sans"/>
                <a:ea typeface="IBM Plex Sans"/>
                <a:cs typeface="IBM Plex Sans"/>
                <a:sym typeface="IBM Plex Sans"/>
              </a:rPr>
              <a:t>Hobbies: </a:t>
            </a:r>
            <a:r>
              <a:rPr lang="en-CA" sz="1500" dirty="0">
                <a:latin typeface="IBM Plex Sans"/>
                <a:ea typeface="IBM Plex Sans"/>
                <a:cs typeface="IBM Plex Sans"/>
                <a:sym typeface="IBM Plex Sans"/>
              </a:rPr>
              <a:t>Swimming, Baking, Scrapbooking</a:t>
            </a:r>
          </a:p>
          <a:p>
            <a:pPr marL="457200" lvl="0" indent="-342900" algn="l" rtl="0">
              <a:spcBef>
                <a:spcPts val="0"/>
              </a:spcBef>
              <a:spcAft>
                <a:spcPts val="0"/>
              </a:spcAft>
              <a:buSzPts val="1800"/>
              <a:buFont typeface="IBM Plex Sans"/>
              <a:buChar char="●"/>
            </a:pPr>
            <a:r>
              <a:rPr lang="en-CA" sz="1500" b="1" dirty="0">
                <a:latin typeface="IBM Plex Sans"/>
                <a:ea typeface="IBM Plex Sans"/>
                <a:cs typeface="IBM Plex Sans"/>
                <a:sym typeface="IBM Plex Sans"/>
              </a:rPr>
              <a:t>Why Teacher’s College? </a:t>
            </a:r>
            <a:r>
              <a:rPr lang="en-CA" sz="1500" dirty="0">
                <a:latin typeface="IBM Plex Sans"/>
                <a:ea typeface="IBM Plex Sans"/>
                <a:cs typeface="IBM Plex Sans"/>
                <a:sym typeface="IBM Plex Sans"/>
              </a:rPr>
              <a:t>I have always wanted to be a teacher to help others and share my knowledge. Sadly I made a mistake not applying correctly to concurrent so I had to apply to teacher’s college during my undergrad.</a:t>
            </a:r>
          </a:p>
          <a:p>
            <a:pPr marL="457200" lvl="0" indent="-342900" algn="l" rtl="0">
              <a:spcBef>
                <a:spcPts val="0"/>
              </a:spcBef>
              <a:spcAft>
                <a:spcPts val="0"/>
              </a:spcAft>
              <a:buSzPts val="1800"/>
              <a:buFont typeface="IBM Plex Sans"/>
              <a:buChar char="●"/>
            </a:pPr>
            <a:r>
              <a:rPr lang="en-CA" sz="1500" b="1" dirty="0">
                <a:latin typeface="IBM Plex Sans"/>
                <a:ea typeface="IBM Plex Sans"/>
                <a:cs typeface="IBM Plex Sans"/>
                <a:sym typeface="IBM Plex Sans"/>
              </a:rPr>
              <a:t>Key piece of advice for undergraduate students: </a:t>
            </a:r>
            <a:r>
              <a:rPr lang="en-CA" sz="1500" dirty="0">
                <a:latin typeface="IBM Plex Sans"/>
                <a:ea typeface="IBM Plex Sans"/>
                <a:cs typeface="IBM Plex Sans"/>
                <a:sym typeface="IBM Plex Sans"/>
              </a:rPr>
              <a:t>There is so much time to change your mind, find a path and make it your own. A professor once said your major is the depth of your undergrad and your electives are the width, so enjoy trying a bunch of different things to expand that!</a:t>
            </a:r>
          </a:p>
          <a:p>
            <a:pPr marL="457200" lvl="0" indent="-342900" algn="l" rtl="0">
              <a:spcBef>
                <a:spcPts val="0"/>
              </a:spcBef>
              <a:spcAft>
                <a:spcPts val="0"/>
              </a:spcAft>
              <a:buSzPts val="1800"/>
              <a:buFont typeface="IBM Plex Sans"/>
              <a:buChar char="●"/>
            </a:pPr>
            <a:r>
              <a:rPr lang="en-CA" sz="1500" b="1" dirty="0">
                <a:latin typeface="IBM Plex Sans"/>
                <a:ea typeface="IBM Plex Sans"/>
                <a:cs typeface="IBM Plex Sans"/>
                <a:sym typeface="IBM Plex Sans"/>
              </a:rPr>
              <a:t>Fun Fact: </a:t>
            </a:r>
            <a:r>
              <a:rPr lang="en-CA" sz="1500" dirty="0">
                <a:latin typeface="IBM Plex Sans"/>
                <a:ea typeface="IBM Plex Sans"/>
                <a:cs typeface="IBM Plex Sans"/>
                <a:sym typeface="IBM Plex Sans"/>
              </a:rPr>
              <a:t>I was a Peer Mentor for my last 2 years at York and loved it!!</a:t>
            </a:r>
          </a:p>
          <a:p>
            <a:pPr marL="457200" lvl="0" indent="-342900" algn="l" rtl="0">
              <a:spcBef>
                <a:spcPts val="0"/>
              </a:spcBef>
              <a:spcAft>
                <a:spcPts val="0"/>
              </a:spcAft>
              <a:buSzPts val="1800"/>
              <a:buFont typeface="IBM Plex Sans"/>
              <a:buChar char="●"/>
            </a:pPr>
            <a:r>
              <a:rPr lang="en-CA" sz="1500" dirty="0">
                <a:latin typeface="IBM Plex Sans"/>
                <a:ea typeface="IBM Plex Sans"/>
                <a:cs typeface="IBM Plex Sans"/>
                <a:sym typeface="IBM Plex Sans"/>
              </a:rPr>
              <a:t>Also applied to: York, Western, Lakehead, </a:t>
            </a:r>
            <a:r>
              <a:rPr lang="en-CA" sz="1500" dirty="0" err="1">
                <a:latin typeface="IBM Plex Sans"/>
                <a:ea typeface="IBM Plex Sans"/>
                <a:cs typeface="IBM Plex Sans"/>
                <a:sym typeface="IBM Plex Sans"/>
              </a:rPr>
              <a:t>OntarioTech</a:t>
            </a:r>
            <a:r>
              <a:rPr lang="en-CA" sz="1500" dirty="0">
                <a:latin typeface="IBM Plex Sans"/>
                <a:ea typeface="IBM Plex Sans"/>
                <a:cs typeface="IBM Plex Sans"/>
                <a:sym typeface="IBM Plex Sans"/>
              </a:rPr>
              <a:t> and UofT</a:t>
            </a:r>
            <a:endParaRPr dirty="0">
              <a:latin typeface="IBM Plex Sans"/>
              <a:ea typeface="IBM Plex Sans"/>
              <a:cs typeface="IBM Plex Sans"/>
              <a:sym typeface="IBM Plex Sans"/>
            </a:endParaRPr>
          </a:p>
          <a:p>
            <a:pPr marL="0" lvl="0" indent="0" algn="l" rtl="0">
              <a:spcBef>
                <a:spcPts val="1200"/>
              </a:spcBef>
              <a:spcAft>
                <a:spcPts val="1200"/>
              </a:spcAft>
              <a:buNone/>
            </a:pPr>
            <a:endParaRPr dirty="0">
              <a:latin typeface="IBM Plex Sans"/>
              <a:ea typeface="IBM Plex Sans"/>
              <a:cs typeface="IBM Plex Sans"/>
              <a:sym typeface="IBM Plex Sans"/>
            </a:endParaRPr>
          </a:p>
        </p:txBody>
      </p:sp>
      <p:pic>
        <p:nvPicPr>
          <p:cNvPr id="182" name="Google Shape;182;p27"/>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83" name="Google Shape;183;p27"/>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4" name="Picture 3" descr="A person in a graduation cap and gown&#10;&#10;Description automatically generated">
            <a:extLst>
              <a:ext uri="{FF2B5EF4-FFF2-40B4-BE49-F238E27FC236}">
                <a16:creationId xmlns:a16="http://schemas.microsoft.com/office/drawing/2014/main" id="{487A5E84-3378-7168-7CBE-4E0D388E65FD}"/>
              </a:ext>
            </a:extLst>
          </p:cNvPr>
          <p:cNvPicPr>
            <a:picLocks noChangeAspect="1"/>
          </p:cNvPicPr>
          <p:nvPr/>
        </p:nvPicPr>
        <p:blipFill>
          <a:blip r:embed="rId5"/>
          <a:stretch>
            <a:fillRect/>
          </a:stretch>
        </p:blipFill>
        <p:spPr>
          <a:xfrm>
            <a:off x="6616289" y="1515194"/>
            <a:ext cx="2216011" cy="2954681"/>
          </a:xfrm>
          <a:prstGeom prst="rect">
            <a:avLst/>
          </a:prstGeom>
        </p:spPr>
      </p:pic>
    </p:spTree>
    <p:extLst>
      <p:ext uri="{BB962C8B-B14F-4D97-AF65-F5344CB8AC3E}">
        <p14:creationId xmlns:p14="http://schemas.microsoft.com/office/powerpoint/2010/main" val="23261927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p:nvPr/>
        </p:nvSpPr>
        <p:spPr>
          <a:xfrm>
            <a:off x="799650" y="1037706"/>
            <a:ext cx="7544700" cy="347444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Questions for Simona:</a:t>
            </a:r>
            <a:endParaRPr sz="4500" b="1" dirty="0">
              <a:latin typeface="IBM Plex Sans"/>
              <a:ea typeface="IBM Plex Sans"/>
              <a:cs typeface="IBM Plex Sans"/>
              <a:sym typeface="IBM Plex Sans"/>
            </a:endParaRPr>
          </a:p>
          <a:p>
            <a:pPr marL="0" lvl="0" indent="0" algn="l" rtl="0">
              <a:lnSpc>
                <a:spcPct val="115000"/>
              </a:lnSpc>
              <a:spcBef>
                <a:spcPts val="0"/>
              </a:spcBef>
              <a:spcAft>
                <a:spcPts val="0"/>
              </a:spcAft>
              <a:buNone/>
            </a:pPr>
            <a:endParaRPr b="1" dirty="0">
              <a:solidFill>
                <a:schemeClr val="dk2"/>
              </a:solidFill>
            </a:endParaRPr>
          </a:p>
        </p:txBody>
      </p:sp>
      <p:pic>
        <p:nvPicPr>
          <p:cNvPr id="197" name="Google Shape;197;p2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8" name="Google Shape;198;p29"/>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3447807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p:nvPr/>
        </p:nvSpPr>
        <p:spPr>
          <a:xfrm>
            <a:off x="799650" y="1037706"/>
            <a:ext cx="7544700" cy="347444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What is one thing you wish someone had told you before Teacher’s College or the application process?</a:t>
            </a:r>
            <a:endParaRPr sz="4500" b="1" dirty="0">
              <a:latin typeface="IBM Plex Sans"/>
              <a:ea typeface="IBM Plex Sans"/>
              <a:cs typeface="IBM Plex Sans"/>
              <a:sym typeface="IBM Plex Sans"/>
            </a:endParaRPr>
          </a:p>
          <a:p>
            <a:pPr marL="0" lvl="0" indent="0" algn="l" rtl="0">
              <a:lnSpc>
                <a:spcPct val="115000"/>
              </a:lnSpc>
              <a:spcBef>
                <a:spcPts val="0"/>
              </a:spcBef>
              <a:spcAft>
                <a:spcPts val="0"/>
              </a:spcAft>
              <a:buNone/>
            </a:pPr>
            <a:endParaRPr b="1" dirty="0">
              <a:solidFill>
                <a:schemeClr val="dk2"/>
              </a:solidFill>
            </a:endParaRPr>
          </a:p>
        </p:txBody>
      </p:sp>
      <p:pic>
        <p:nvPicPr>
          <p:cNvPr id="197" name="Google Shape;197;p2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8" name="Google Shape;198;p29"/>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34679013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p:nvPr/>
        </p:nvSpPr>
        <p:spPr>
          <a:xfrm>
            <a:off x="799650" y="1037706"/>
            <a:ext cx="7544700" cy="347444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000" b="1" dirty="0">
                <a:latin typeface="IBM Plex Sans"/>
                <a:ea typeface="IBM Plex Sans"/>
                <a:cs typeface="IBM Plex Sans"/>
                <a:sym typeface="IBM Plex Sans"/>
              </a:rPr>
              <a:t>The requirements for schools are so different… do I need experience teaching? What are some non-traditional teaching experiences?</a:t>
            </a:r>
            <a:endParaRPr sz="4000" b="1" dirty="0">
              <a:latin typeface="IBM Plex Sans"/>
              <a:ea typeface="IBM Plex Sans"/>
              <a:cs typeface="IBM Plex Sans"/>
              <a:sym typeface="IBM Plex Sans"/>
            </a:endParaRPr>
          </a:p>
          <a:p>
            <a:pPr marL="0" lvl="0" indent="0" algn="l" rtl="0">
              <a:lnSpc>
                <a:spcPct val="115000"/>
              </a:lnSpc>
              <a:spcBef>
                <a:spcPts val="0"/>
              </a:spcBef>
              <a:spcAft>
                <a:spcPts val="0"/>
              </a:spcAft>
              <a:buNone/>
            </a:pPr>
            <a:endParaRPr b="1" dirty="0">
              <a:solidFill>
                <a:schemeClr val="dk2"/>
              </a:solidFill>
            </a:endParaRPr>
          </a:p>
        </p:txBody>
      </p:sp>
      <p:pic>
        <p:nvPicPr>
          <p:cNvPr id="197" name="Google Shape;197;p2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8" name="Google Shape;198;p29"/>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13247737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p:nvPr/>
        </p:nvSpPr>
        <p:spPr>
          <a:xfrm>
            <a:off x="799650" y="1037706"/>
            <a:ext cx="7544700" cy="347444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3800" b="1" dirty="0">
                <a:latin typeface="IBM Plex Sans"/>
                <a:ea typeface="IBM Plex Sans"/>
                <a:cs typeface="IBM Plex Sans"/>
                <a:sym typeface="IBM Plex Sans"/>
              </a:rPr>
              <a:t>What is the difference between MEd and MT? Can I become a teacher with MEd?</a:t>
            </a:r>
            <a:endParaRPr sz="3800" b="1" dirty="0">
              <a:solidFill>
                <a:schemeClr val="dk2"/>
              </a:solidFill>
            </a:endParaRPr>
          </a:p>
        </p:txBody>
      </p:sp>
      <p:pic>
        <p:nvPicPr>
          <p:cNvPr id="197" name="Google Shape;197;p2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8" name="Google Shape;198;p29"/>
          <p:cNvPicPr preferRelativeResize="0"/>
          <p:nvPr/>
        </p:nvPicPr>
        <p:blipFill rotWithShape="1">
          <a:blip r:embed="rId4">
            <a:alphaModFix/>
          </a:blip>
          <a:srcRect/>
          <a:stretch/>
        </p:blipFill>
        <p:spPr>
          <a:xfrm>
            <a:off x="8326782" y="-273"/>
            <a:ext cx="817218" cy="817218"/>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95">
          <a:extLst>
            <a:ext uri="{FF2B5EF4-FFF2-40B4-BE49-F238E27FC236}">
              <a16:creationId xmlns:a16="http://schemas.microsoft.com/office/drawing/2014/main" id="{D0C164F4-DB16-7695-9BC4-EFCBAE4E212F}"/>
            </a:ext>
          </a:extLst>
        </p:cNvPr>
        <p:cNvGrpSpPr/>
        <p:nvPr/>
      </p:nvGrpSpPr>
      <p:grpSpPr>
        <a:xfrm>
          <a:off x="0" y="0"/>
          <a:ext cx="0" cy="0"/>
          <a:chOff x="0" y="0"/>
          <a:chExt cx="0" cy="0"/>
        </a:xfrm>
      </p:grpSpPr>
      <p:sp>
        <p:nvSpPr>
          <p:cNvPr id="196" name="Google Shape;196;p29">
            <a:extLst>
              <a:ext uri="{FF2B5EF4-FFF2-40B4-BE49-F238E27FC236}">
                <a16:creationId xmlns:a16="http://schemas.microsoft.com/office/drawing/2014/main" id="{D5D2801E-D43A-8BCE-BE0D-7168A0E77ACB}"/>
              </a:ext>
            </a:extLst>
          </p:cNvPr>
          <p:cNvSpPr txBox="1"/>
          <p:nvPr/>
        </p:nvSpPr>
        <p:spPr>
          <a:xfrm>
            <a:off x="799650" y="1037706"/>
            <a:ext cx="7544700" cy="347444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What are community placements like?</a:t>
            </a:r>
            <a:endParaRPr b="1" dirty="0">
              <a:solidFill>
                <a:schemeClr val="dk2"/>
              </a:solidFill>
            </a:endParaRPr>
          </a:p>
        </p:txBody>
      </p:sp>
      <p:pic>
        <p:nvPicPr>
          <p:cNvPr id="197" name="Google Shape;197;p29">
            <a:extLst>
              <a:ext uri="{FF2B5EF4-FFF2-40B4-BE49-F238E27FC236}">
                <a16:creationId xmlns:a16="http://schemas.microsoft.com/office/drawing/2014/main" id="{B091BB2B-1B2C-B7A2-DE0E-BB6AB75305D4}"/>
              </a:ext>
            </a:extLst>
          </p:cNvPr>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8" name="Google Shape;198;p29">
            <a:extLst>
              <a:ext uri="{FF2B5EF4-FFF2-40B4-BE49-F238E27FC236}">
                <a16:creationId xmlns:a16="http://schemas.microsoft.com/office/drawing/2014/main" id="{775A1CB8-DEF6-B371-1442-CE365BFA2C7F}"/>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16732060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2"/>
          <p:cNvSpPr txBox="1"/>
          <p:nvPr/>
        </p:nvSpPr>
        <p:spPr>
          <a:xfrm>
            <a:off x="782125" y="1194800"/>
            <a:ext cx="7544700" cy="17688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a:solidFill>
                  <a:srgbClr val="728AB9"/>
                </a:solidFill>
                <a:latin typeface="IBM Plex Sans"/>
                <a:ea typeface="IBM Plex Sans"/>
                <a:cs typeface="IBM Plex Sans"/>
                <a:sym typeface="IBM Plex Sans"/>
              </a:rPr>
              <a:t>HAVE ANY QUESTIONS?</a:t>
            </a:r>
            <a:endParaRPr sz="4500">
              <a:solidFill>
                <a:srgbClr val="728AB9"/>
              </a:solidFill>
              <a:latin typeface="IBM Plex Sans"/>
              <a:ea typeface="IBM Plex Sans"/>
              <a:cs typeface="IBM Plex Sans"/>
              <a:sym typeface="IBM Plex Sans"/>
            </a:endParaRPr>
          </a:p>
        </p:txBody>
      </p:sp>
      <p:pic>
        <p:nvPicPr>
          <p:cNvPr id="218" name="Google Shape;218;p32"/>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219" name="Google Shape;219;p32"/>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220" name="Google Shape;220;p32"/>
          <p:cNvSpPr txBox="1"/>
          <p:nvPr/>
        </p:nvSpPr>
        <p:spPr>
          <a:xfrm>
            <a:off x="2151600" y="2515100"/>
            <a:ext cx="4840800" cy="897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CA" sz="2300" dirty="0">
                <a:solidFill>
                  <a:schemeClr val="dk2"/>
                </a:solidFill>
                <a:latin typeface="IBM Plex Sans"/>
                <a:ea typeface="IBM Plex Sans"/>
                <a:cs typeface="IBM Plex Sans"/>
                <a:sym typeface="IBM Plex Sans"/>
              </a:rPr>
              <a:t>Ask away OR</a:t>
            </a:r>
          </a:p>
          <a:p>
            <a:pPr marL="0" lvl="0" indent="0" algn="ctr" rtl="0">
              <a:spcBef>
                <a:spcPts val="0"/>
              </a:spcBef>
              <a:spcAft>
                <a:spcPts val="0"/>
              </a:spcAft>
              <a:buNone/>
            </a:pPr>
            <a:r>
              <a:rPr lang="en-CA" sz="2300" dirty="0">
                <a:solidFill>
                  <a:schemeClr val="dk2"/>
                </a:solidFill>
                <a:latin typeface="IBM Plex Sans"/>
                <a:ea typeface="IBM Plex Sans"/>
                <a:cs typeface="IBM Plex Sans"/>
                <a:sym typeface="IBM Plex Sans"/>
              </a:rPr>
              <a:t>Send us an email: </a:t>
            </a:r>
            <a:r>
              <a:rPr lang="en-CA" sz="2300" u="sng" dirty="0">
                <a:solidFill>
                  <a:schemeClr val="hlink"/>
                </a:solidFill>
                <a:latin typeface="IBM Plex Sans"/>
                <a:ea typeface="IBM Plex Sans"/>
                <a:cs typeface="IBM Plex Sans"/>
                <a:sym typeface="IBM Plex Sans"/>
                <a:hlinkClick r:id="rId5"/>
              </a:rPr>
              <a:t>BCMENTOR@YORKU.CA</a:t>
            </a:r>
            <a:endParaRPr sz="2300" dirty="0">
              <a:solidFill>
                <a:schemeClr val="dk2"/>
              </a:solidFill>
              <a:latin typeface="IBM Plex Sans"/>
              <a:ea typeface="IBM Plex Sans"/>
              <a:cs typeface="IBM Plex Sans"/>
              <a:sym typeface="IBM Plex Sans"/>
            </a:endParaRPr>
          </a:p>
          <a:p>
            <a:pPr marL="0" lvl="0" indent="0" algn="ctr" rtl="0">
              <a:spcBef>
                <a:spcPts val="0"/>
              </a:spcBef>
              <a:spcAft>
                <a:spcPts val="0"/>
              </a:spcAft>
              <a:buNone/>
            </a:pPr>
            <a:endParaRPr sz="2300" dirty="0">
              <a:solidFill>
                <a:schemeClr val="dk2"/>
              </a:solidFill>
              <a:latin typeface="IBM Plex Sans"/>
              <a:ea typeface="IBM Plex Sans"/>
              <a:cs typeface="IBM Plex Sans"/>
              <a:sym typeface="IBM Plex Sans"/>
            </a:endParaRPr>
          </a:p>
          <a:p>
            <a:pPr marL="0" lvl="0" indent="0" algn="ctr" rtl="0">
              <a:spcBef>
                <a:spcPts val="0"/>
              </a:spcBef>
              <a:spcAft>
                <a:spcPts val="0"/>
              </a:spcAft>
              <a:buNone/>
            </a:pPr>
            <a:r>
              <a:rPr lang="en-CA" sz="2300" dirty="0">
                <a:solidFill>
                  <a:schemeClr val="dk2"/>
                </a:solidFill>
                <a:latin typeface="IBM Plex Sans"/>
                <a:ea typeface="IBM Plex Sans"/>
                <a:cs typeface="IBM Plex Sans"/>
                <a:sym typeface="IBM Plex Sans"/>
              </a:rPr>
              <a:t>Visit:</a:t>
            </a:r>
            <a:endParaRPr sz="2300" dirty="0">
              <a:solidFill>
                <a:schemeClr val="dk2"/>
              </a:solidFill>
              <a:latin typeface="IBM Plex Sans"/>
              <a:ea typeface="IBM Plex Sans"/>
              <a:cs typeface="IBM Plex Sans"/>
              <a:sym typeface="IBM Plex Sans"/>
            </a:endParaRPr>
          </a:p>
          <a:p>
            <a:pPr marL="0" lvl="0" indent="0" algn="ctr" rtl="0">
              <a:spcBef>
                <a:spcPts val="0"/>
              </a:spcBef>
              <a:spcAft>
                <a:spcPts val="0"/>
              </a:spcAft>
              <a:buNone/>
            </a:pPr>
            <a:r>
              <a:rPr lang="en-CA" sz="2300" dirty="0" err="1">
                <a:solidFill>
                  <a:schemeClr val="dk2"/>
                </a:solidFill>
                <a:latin typeface="IBM Plex Sans"/>
                <a:ea typeface="IBM Plex Sans"/>
                <a:cs typeface="IBM Plex Sans"/>
                <a:sym typeface="IBM Plex Sans"/>
              </a:rPr>
              <a:t>bethune.yorku.ca</a:t>
            </a:r>
            <a:endParaRPr sz="2300" dirty="0">
              <a:solidFill>
                <a:schemeClr val="dk2"/>
              </a:solidFill>
              <a:latin typeface="IBM Plex Sans"/>
              <a:ea typeface="IBM Plex Sans"/>
              <a:cs typeface="IBM Plex Sans"/>
              <a:sym typeface="IBM Plex Sans"/>
            </a:endParaRPr>
          </a:p>
          <a:p>
            <a:pPr marL="0" lvl="0" indent="0" algn="ctr" rtl="0">
              <a:spcBef>
                <a:spcPts val="0"/>
              </a:spcBef>
              <a:spcAft>
                <a:spcPts val="0"/>
              </a:spcAft>
              <a:buNone/>
            </a:pPr>
            <a:endParaRPr sz="1800" dirty="0">
              <a:solidFill>
                <a:schemeClr val="dk2"/>
              </a:solidFill>
              <a:latin typeface="IBM Plex Sans"/>
              <a:ea typeface="IBM Plex Sans"/>
              <a:cs typeface="IBM Plex Sans"/>
              <a:sym typeface="IBM Plex San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34420</TotalTime>
  <Words>4064</Words>
  <Application>Microsoft Macintosh PowerPoint</Application>
  <PresentationFormat>On-screen Show (16:9)</PresentationFormat>
  <Paragraphs>452</Paragraphs>
  <Slides>55</Slides>
  <Notes>55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55</vt:i4>
      </vt:variant>
    </vt:vector>
  </HeadingPairs>
  <TitlesOfParts>
    <vt:vector size="59" baseType="lpstr">
      <vt:lpstr>IBM Plex Sans</vt:lpstr>
      <vt:lpstr>Pangolin</vt:lpstr>
      <vt:lpstr>Arial</vt:lpstr>
      <vt:lpstr>Simple Light</vt:lpstr>
      <vt:lpstr>PowerPoint Presentation</vt:lpstr>
      <vt:lpstr>PowerPoint Presentation</vt:lpstr>
      <vt:lpstr>Overview</vt:lpstr>
      <vt:lpstr>Disclaimer</vt:lpstr>
      <vt:lpstr>Start your Research</vt:lpstr>
      <vt:lpstr>General Pathway</vt:lpstr>
      <vt:lpstr>Bachelor’s of Education Streams </vt:lpstr>
      <vt:lpstr>Teaching Levels </vt:lpstr>
      <vt:lpstr>Teachable Subjects</vt:lpstr>
      <vt:lpstr>Schools in Ontario</vt:lpstr>
      <vt:lpstr>PowerPoint Presentation</vt:lpstr>
      <vt:lpstr>York University Education</vt:lpstr>
      <vt:lpstr>YorkU – Consecutive Program Stats + Admissions</vt:lpstr>
      <vt:lpstr>YorkU – Consecutive Program Selection</vt:lpstr>
      <vt:lpstr>YorkU – Teaching Streams</vt:lpstr>
      <vt:lpstr>YorkU – Consecutive Program Important Deadlines</vt:lpstr>
      <vt:lpstr>PowerPoint Presentation</vt:lpstr>
      <vt:lpstr>PowerPoint Presentation</vt:lpstr>
      <vt:lpstr>Western University Education</vt:lpstr>
      <vt:lpstr>Western – Consecutive Program Admissions</vt:lpstr>
      <vt:lpstr>CASPer Test</vt:lpstr>
      <vt:lpstr>CASPer Example</vt:lpstr>
      <vt:lpstr>Western – Specialty Areas</vt:lpstr>
      <vt:lpstr>Western – Program Structure</vt:lpstr>
      <vt:lpstr>Western – Important Deadlines</vt:lpstr>
      <vt:lpstr>PowerPoint Presentation</vt:lpstr>
      <vt:lpstr>Western University Education</vt:lpstr>
      <vt:lpstr>Brock – Consecutive Program Admissions</vt:lpstr>
      <vt:lpstr>Brock – Consecutive Program Selection</vt:lpstr>
      <vt:lpstr>Brock – Division Requirements</vt:lpstr>
      <vt:lpstr>Brock – Division Requirements</vt:lpstr>
      <vt:lpstr>Brock – Division Requirements</vt:lpstr>
      <vt:lpstr>Brock – Division Requirements</vt:lpstr>
      <vt:lpstr>Brock – Division Requirements</vt:lpstr>
      <vt:lpstr>Brock – Important Deadlines</vt:lpstr>
      <vt:lpstr>PowerPoint Presentation</vt:lpstr>
      <vt:lpstr>OISE – University of Toronto Education</vt:lpstr>
      <vt:lpstr>OISE – Master’s of Teaching</vt:lpstr>
      <vt:lpstr>OISE – Program Admissions</vt:lpstr>
      <vt:lpstr>OISE – MT Admissions, Faculty Questions</vt:lpstr>
      <vt:lpstr>OISE – MT Admissions, References + Instructional Experience Chart</vt:lpstr>
      <vt:lpstr>OISE – Teachable Subjects</vt:lpstr>
      <vt:lpstr>OISE – Teachable Subjects</vt:lpstr>
      <vt:lpstr>OISE – Important Deadlines</vt:lpstr>
      <vt:lpstr>Need Application Writing Help?</vt:lpstr>
      <vt:lpstr>Summary</vt:lpstr>
      <vt:lpstr>Upcoming Seminars + Slides Access</vt:lpstr>
      <vt:lpstr>PowerPoint Presentation</vt:lpstr>
      <vt:lpstr>Simona Coletti – 1st Year Teacher’s Ed at Brock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Elia Xhindole</cp:lastModifiedBy>
  <cp:revision>21</cp:revision>
  <dcterms:modified xsi:type="dcterms:W3CDTF">2024-10-19T21:16:35Z</dcterms:modified>
</cp:coreProperties>
</file>