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71"/>
  </p:notesMasterIdLst>
  <p:sldIdLst>
    <p:sldId id="256" r:id="rId2"/>
    <p:sldId id="257" r:id="rId3"/>
    <p:sldId id="258" r:id="rId4"/>
    <p:sldId id="314" r:id="rId5"/>
    <p:sldId id="370" r:id="rId6"/>
    <p:sldId id="262" r:id="rId7"/>
    <p:sldId id="364" r:id="rId8"/>
    <p:sldId id="289" r:id="rId9"/>
    <p:sldId id="310" r:id="rId10"/>
    <p:sldId id="315" r:id="rId11"/>
    <p:sldId id="316" r:id="rId12"/>
    <p:sldId id="318" r:id="rId13"/>
    <p:sldId id="379" r:id="rId14"/>
    <p:sldId id="327" r:id="rId15"/>
    <p:sldId id="376" r:id="rId16"/>
    <p:sldId id="367" r:id="rId17"/>
    <p:sldId id="366" r:id="rId18"/>
    <p:sldId id="317" r:id="rId19"/>
    <p:sldId id="320" r:id="rId20"/>
    <p:sldId id="321" r:id="rId21"/>
    <p:sldId id="322" r:id="rId22"/>
    <p:sldId id="325" r:id="rId23"/>
    <p:sldId id="324" r:id="rId24"/>
    <p:sldId id="326" r:id="rId25"/>
    <p:sldId id="371" r:id="rId26"/>
    <p:sldId id="372" r:id="rId27"/>
    <p:sldId id="330" r:id="rId28"/>
    <p:sldId id="331" r:id="rId29"/>
    <p:sldId id="333" r:id="rId30"/>
    <p:sldId id="334" r:id="rId31"/>
    <p:sldId id="335" r:id="rId32"/>
    <p:sldId id="332" r:id="rId33"/>
    <p:sldId id="373" r:id="rId34"/>
    <p:sldId id="341" r:id="rId35"/>
    <p:sldId id="339" r:id="rId36"/>
    <p:sldId id="340" r:id="rId37"/>
    <p:sldId id="342" r:id="rId38"/>
    <p:sldId id="343" r:id="rId39"/>
    <p:sldId id="344" r:id="rId40"/>
    <p:sldId id="345" r:id="rId41"/>
    <p:sldId id="347" r:id="rId42"/>
    <p:sldId id="348" r:id="rId43"/>
    <p:sldId id="349" r:id="rId44"/>
    <p:sldId id="350" r:id="rId45"/>
    <p:sldId id="351" r:id="rId46"/>
    <p:sldId id="352" r:id="rId47"/>
    <p:sldId id="377" r:id="rId48"/>
    <p:sldId id="378" r:id="rId49"/>
    <p:sldId id="380" r:id="rId50"/>
    <p:sldId id="319" r:id="rId51"/>
    <p:sldId id="270" r:id="rId52"/>
    <p:sldId id="354" r:id="rId53"/>
    <p:sldId id="355" r:id="rId54"/>
    <p:sldId id="356" r:id="rId55"/>
    <p:sldId id="357" r:id="rId56"/>
    <p:sldId id="358" r:id="rId57"/>
    <p:sldId id="353" r:id="rId58"/>
    <p:sldId id="359" r:id="rId59"/>
    <p:sldId id="271" r:id="rId60"/>
    <p:sldId id="374" r:id="rId61"/>
    <p:sldId id="375" r:id="rId62"/>
    <p:sldId id="368" r:id="rId63"/>
    <p:sldId id="272" r:id="rId64"/>
    <p:sldId id="369" r:id="rId65"/>
    <p:sldId id="361" r:id="rId66"/>
    <p:sldId id="365" r:id="rId67"/>
    <p:sldId id="362" r:id="rId68"/>
    <p:sldId id="363" r:id="rId69"/>
    <p:sldId id="275" r:id="rId70"/>
  </p:sldIdLst>
  <p:sldSz cx="9144000" cy="5143500" type="screen16x9"/>
  <p:notesSz cx="6858000" cy="9144000"/>
  <p:embeddedFontLst>
    <p:embeddedFont>
      <p:font typeface="IBM Plex Sans" panose="020B0503050203000203" pitchFamily="34" charset="0"/>
      <p:regular r:id="rId72"/>
      <p:bold r:id="rId73"/>
      <p:italic r:id="rId74"/>
      <p:boldItalic r:id="rId75"/>
    </p:embeddedFont>
    <p:embeddedFont>
      <p:font typeface="Pangolin" pitchFamily="2" charset="77"/>
      <p:regular r:id="rId7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89"/>
    <p:restoredTop sz="94512"/>
  </p:normalViewPr>
  <p:slideViewPr>
    <p:cSldViewPr snapToGrid="0">
      <p:cViewPr>
        <p:scale>
          <a:sx n="158" d="100"/>
          <a:sy n="158" d="100"/>
        </p:scale>
        <p:origin x="144" y="-11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3.fntdata"/><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fntdata"/><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2.fntdata"/><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54525B-4759-084E-8660-A971C8138369}"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en-US"/>
        </a:p>
      </dgm:t>
    </dgm:pt>
    <dgm:pt modelId="{98797ECE-A0C4-F94B-9846-BF7028D659B1}">
      <dgm:prSet phldrT="[Text]" custT="1"/>
      <dgm:spPr/>
      <dgm:t>
        <a:bodyPr/>
        <a:lstStyle/>
        <a:p>
          <a:r>
            <a:rPr lang="en-US" sz="1200" dirty="0"/>
            <a:t>Psychological, Social and Biological Foundations of </a:t>
          </a:r>
          <a:r>
            <a:rPr lang="en-US" sz="1200" dirty="0" err="1"/>
            <a:t>Behaviour</a:t>
          </a:r>
          <a:endParaRPr lang="en-US" sz="1200" dirty="0"/>
        </a:p>
      </dgm:t>
    </dgm:pt>
    <dgm:pt modelId="{8ED180D3-433A-F14C-90CE-E3D5619CAEBE}" type="parTrans" cxnId="{856A3178-932A-8D41-A97E-FD4F14BB0CF6}">
      <dgm:prSet/>
      <dgm:spPr>
        <a:ln>
          <a:solidFill>
            <a:schemeClr val="accent5"/>
          </a:solidFill>
        </a:ln>
      </dgm:spPr>
      <dgm:t>
        <a:bodyPr/>
        <a:lstStyle/>
        <a:p>
          <a:endParaRPr lang="en-US"/>
        </a:p>
      </dgm:t>
    </dgm:pt>
    <dgm:pt modelId="{74C4E4DC-51D8-3E47-87D6-8CF8ADC38BA0}" type="sibTrans" cxnId="{856A3178-932A-8D41-A97E-FD4F14BB0CF6}">
      <dgm:prSet/>
      <dgm:spPr/>
      <dgm:t>
        <a:bodyPr/>
        <a:lstStyle/>
        <a:p>
          <a:endParaRPr lang="en-US"/>
        </a:p>
      </dgm:t>
    </dgm:pt>
    <dgm:pt modelId="{D1729436-D25F-D44D-AEF7-70E1AE50352F}">
      <dgm:prSet phldrT="[Text]" custT="1"/>
      <dgm:spPr>
        <a:solidFill>
          <a:srgbClr val="7030A0"/>
        </a:solidFill>
      </dgm:spPr>
      <dgm:t>
        <a:bodyPr/>
        <a:lstStyle/>
        <a:p>
          <a:r>
            <a:rPr lang="en-US" sz="1200" dirty="0"/>
            <a:t>Critical Analysis and Reasoning Skills (CARS)</a:t>
          </a:r>
        </a:p>
      </dgm:t>
    </dgm:pt>
    <dgm:pt modelId="{0D03C624-7BA8-AC41-B680-57B5D7E41DA4}" type="parTrans" cxnId="{5C0B49B6-A067-3B4F-8696-64A34627FED3}">
      <dgm:prSet/>
      <dgm:spPr>
        <a:ln>
          <a:solidFill>
            <a:schemeClr val="accent5"/>
          </a:solidFill>
        </a:ln>
      </dgm:spPr>
      <dgm:t>
        <a:bodyPr/>
        <a:lstStyle/>
        <a:p>
          <a:endParaRPr lang="en-US"/>
        </a:p>
      </dgm:t>
    </dgm:pt>
    <dgm:pt modelId="{6B617C11-3D95-624D-A7DA-3713AF6CE94B}" type="sibTrans" cxnId="{5C0B49B6-A067-3B4F-8696-64A34627FED3}">
      <dgm:prSet/>
      <dgm:spPr/>
      <dgm:t>
        <a:bodyPr/>
        <a:lstStyle/>
        <a:p>
          <a:endParaRPr lang="en-US"/>
        </a:p>
      </dgm:t>
    </dgm:pt>
    <dgm:pt modelId="{21C67498-4344-D349-B4B3-132C80A6C472}">
      <dgm:prSet phldrT="[Text]" custT="1"/>
      <dgm:spPr>
        <a:solidFill>
          <a:srgbClr val="FFC000"/>
        </a:solidFill>
      </dgm:spPr>
      <dgm:t>
        <a:bodyPr/>
        <a:lstStyle/>
        <a:p>
          <a:r>
            <a:rPr lang="en-US" sz="1000" dirty="0"/>
            <a:t>95 MINS</a:t>
          </a:r>
        </a:p>
        <a:p>
          <a:r>
            <a:rPr lang="en-US" sz="1000" dirty="0"/>
            <a:t>59 Qs</a:t>
          </a:r>
        </a:p>
        <a:p>
          <a:r>
            <a:rPr lang="en-US" sz="800" dirty="0"/>
            <a:t>10 passages with 44 passage-based Qs + 15 discrete questions</a:t>
          </a:r>
        </a:p>
      </dgm:t>
    </dgm:pt>
    <dgm:pt modelId="{818E04DB-287E-5F40-98CB-691820A42E06}" type="parTrans" cxnId="{654E3DE6-3BE3-EF40-B75E-5569BCE04A5E}">
      <dgm:prSet/>
      <dgm:spPr>
        <a:ln>
          <a:solidFill>
            <a:srgbClr val="FFC000"/>
          </a:solidFill>
        </a:ln>
      </dgm:spPr>
      <dgm:t>
        <a:bodyPr/>
        <a:lstStyle/>
        <a:p>
          <a:endParaRPr lang="en-US"/>
        </a:p>
      </dgm:t>
    </dgm:pt>
    <dgm:pt modelId="{268BFE87-CC01-184E-A04D-245E80D35EC7}" type="sibTrans" cxnId="{654E3DE6-3BE3-EF40-B75E-5569BCE04A5E}">
      <dgm:prSet/>
      <dgm:spPr/>
      <dgm:t>
        <a:bodyPr/>
        <a:lstStyle/>
        <a:p>
          <a:endParaRPr lang="en-US"/>
        </a:p>
      </dgm:t>
    </dgm:pt>
    <dgm:pt modelId="{B5F78BE1-AE4B-B543-8D2B-8C43A2D92132}">
      <dgm:prSet phldrT="[Text]" custT="1"/>
      <dgm:spPr/>
      <dgm:t>
        <a:bodyPr/>
        <a:lstStyle/>
        <a:p>
          <a:r>
            <a:rPr lang="en-US" sz="1000" dirty="0"/>
            <a:t>95 MINS</a:t>
          </a:r>
        </a:p>
        <a:p>
          <a:r>
            <a:rPr lang="en-US" sz="1000" dirty="0"/>
            <a:t>59 Qs</a:t>
          </a:r>
        </a:p>
        <a:p>
          <a:r>
            <a:rPr lang="en-US" sz="800" dirty="0"/>
            <a:t>10 passages with 44 passage-based Qs + 15 discrete questions</a:t>
          </a:r>
        </a:p>
      </dgm:t>
    </dgm:pt>
    <dgm:pt modelId="{D38895FF-0B7B-CC4F-BFBE-6365AD7E690A}" type="parTrans" cxnId="{3F1D67C2-699A-1441-AC77-C891F3CB5574}">
      <dgm:prSet/>
      <dgm:spPr/>
      <dgm:t>
        <a:bodyPr/>
        <a:lstStyle/>
        <a:p>
          <a:endParaRPr lang="en-US"/>
        </a:p>
      </dgm:t>
    </dgm:pt>
    <dgm:pt modelId="{858B935B-8907-5144-90F8-0D456B06398C}" type="sibTrans" cxnId="{3F1D67C2-699A-1441-AC77-C891F3CB5574}">
      <dgm:prSet/>
      <dgm:spPr/>
      <dgm:t>
        <a:bodyPr/>
        <a:lstStyle/>
        <a:p>
          <a:endParaRPr lang="en-US"/>
        </a:p>
      </dgm:t>
    </dgm:pt>
    <dgm:pt modelId="{22707257-4070-7349-9F74-D21C3587554F}">
      <dgm:prSet phldrT="[Text]" custT="1"/>
      <dgm:spPr>
        <a:solidFill>
          <a:srgbClr val="7030A0"/>
        </a:solidFill>
      </dgm:spPr>
      <dgm:t>
        <a:bodyPr/>
        <a:lstStyle/>
        <a:p>
          <a:r>
            <a:rPr lang="en-US" sz="1000" dirty="0"/>
            <a:t>90 MINS</a:t>
          </a:r>
          <a:br>
            <a:rPr lang="en-US" sz="1000" dirty="0"/>
          </a:br>
          <a:r>
            <a:rPr lang="en-US" sz="1000" dirty="0"/>
            <a:t>53 Qs</a:t>
          </a:r>
          <a:br>
            <a:rPr lang="en-US" sz="1000" dirty="0"/>
          </a:br>
          <a:r>
            <a:rPr lang="en-US" sz="800" dirty="0"/>
            <a:t>9 Qs, all passage-based</a:t>
          </a:r>
        </a:p>
      </dgm:t>
    </dgm:pt>
    <dgm:pt modelId="{A40D09D3-D0C0-004E-9FEE-EF95BED94E5B}" type="parTrans" cxnId="{08046160-8FDB-3944-B752-904A885844A8}">
      <dgm:prSet/>
      <dgm:spPr>
        <a:ln>
          <a:solidFill>
            <a:srgbClr val="7030A0"/>
          </a:solidFill>
        </a:ln>
      </dgm:spPr>
      <dgm:t>
        <a:bodyPr/>
        <a:lstStyle/>
        <a:p>
          <a:endParaRPr lang="en-US"/>
        </a:p>
      </dgm:t>
    </dgm:pt>
    <dgm:pt modelId="{90419EA5-82B7-EA4C-9AAA-CAB0D0CBF1FE}" type="sibTrans" cxnId="{08046160-8FDB-3944-B752-904A885844A8}">
      <dgm:prSet/>
      <dgm:spPr/>
      <dgm:t>
        <a:bodyPr/>
        <a:lstStyle/>
        <a:p>
          <a:endParaRPr lang="en-US"/>
        </a:p>
      </dgm:t>
    </dgm:pt>
    <dgm:pt modelId="{C6116964-4153-DA46-80A9-84B4CBEFA7E2}">
      <dgm:prSet phldrT="[Text]" custT="1"/>
      <dgm:spPr>
        <a:solidFill>
          <a:srgbClr val="FFC000"/>
        </a:solidFill>
      </dgm:spPr>
      <dgm:t>
        <a:bodyPr/>
        <a:lstStyle/>
        <a:p>
          <a:r>
            <a:rPr lang="en-US" sz="1000" dirty="0"/>
            <a:t>General Chemistry 30%</a:t>
          </a:r>
          <a:br>
            <a:rPr lang="en-US" sz="1000" dirty="0"/>
          </a:br>
          <a:r>
            <a:rPr lang="en-US" sz="1000" dirty="0"/>
            <a:t>Biochemistry 25%</a:t>
          </a:r>
          <a:br>
            <a:rPr lang="en-US" sz="1000" dirty="0"/>
          </a:br>
          <a:r>
            <a:rPr lang="en-US" sz="1000" dirty="0"/>
            <a:t>Physics 25%</a:t>
          </a:r>
          <a:br>
            <a:rPr lang="en-US" sz="1000" dirty="0"/>
          </a:br>
          <a:r>
            <a:rPr lang="en-US" sz="1000" dirty="0"/>
            <a:t>Organic Chemistry 15%</a:t>
          </a:r>
          <a:br>
            <a:rPr lang="en-US" sz="1000" dirty="0"/>
          </a:br>
          <a:r>
            <a:rPr lang="en-US" sz="1000" dirty="0"/>
            <a:t>Biology 5%</a:t>
          </a:r>
        </a:p>
      </dgm:t>
    </dgm:pt>
    <dgm:pt modelId="{DAC7E244-A48A-C340-A4E9-9D9F73DFE256}" type="parTrans" cxnId="{F871C057-C44F-7241-8A01-5069D4E128FB}">
      <dgm:prSet/>
      <dgm:spPr>
        <a:ln>
          <a:solidFill>
            <a:srgbClr val="FFC000"/>
          </a:solidFill>
        </a:ln>
      </dgm:spPr>
      <dgm:t>
        <a:bodyPr/>
        <a:lstStyle/>
        <a:p>
          <a:endParaRPr lang="en-US"/>
        </a:p>
      </dgm:t>
    </dgm:pt>
    <dgm:pt modelId="{1F72E029-3C8A-CA44-827F-25725BABAD0E}" type="sibTrans" cxnId="{F871C057-C44F-7241-8A01-5069D4E128FB}">
      <dgm:prSet/>
      <dgm:spPr/>
      <dgm:t>
        <a:bodyPr/>
        <a:lstStyle/>
        <a:p>
          <a:endParaRPr lang="en-US"/>
        </a:p>
      </dgm:t>
    </dgm:pt>
    <dgm:pt modelId="{CC39A96D-F087-DF4D-903C-C0003F28E2E9}">
      <dgm:prSet phldrT="[Text]" custT="1"/>
      <dgm:spPr/>
      <dgm:t>
        <a:bodyPr/>
        <a:lstStyle/>
        <a:p>
          <a:r>
            <a:rPr lang="en-US" sz="1000" dirty="0"/>
            <a:t>Psychology 65%</a:t>
          </a:r>
          <a:br>
            <a:rPr lang="en-US" sz="1000" dirty="0"/>
          </a:br>
          <a:r>
            <a:rPr lang="en-US" sz="1000" dirty="0"/>
            <a:t>Sociology 30%</a:t>
          </a:r>
          <a:br>
            <a:rPr lang="en-US" sz="1000" dirty="0"/>
          </a:br>
          <a:r>
            <a:rPr lang="en-US" sz="1000" dirty="0"/>
            <a:t>Biology 5%</a:t>
          </a:r>
        </a:p>
      </dgm:t>
    </dgm:pt>
    <dgm:pt modelId="{B596FEDB-6F4D-D845-9583-74C6F0D1464C}" type="sibTrans" cxnId="{585CB717-46ED-F04A-A9DA-026DB95158E3}">
      <dgm:prSet/>
      <dgm:spPr/>
      <dgm:t>
        <a:bodyPr/>
        <a:lstStyle/>
        <a:p>
          <a:endParaRPr lang="en-US"/>
        </a:p>
      </dgm:t>
    </dgm:pt>
    <dgm:pt modelId="{5C2CABC0-963C-0942-B60C-67A8AEE95696}" type="parTrans" cxnId="{585CB717-46ED-F04A-A9DA-026DB95158E3}">
      <dgm:prSet/>
      <dgm:spPr/>
      <dgm:t>
        <a:bodyPr/>
        <a:lstStyle/>
        <a:p>
          <a:endParaRPr lang="en-US"/>
        </a:p>
      </dgm:t>
    </dgm:pt>
    <dgm:pt modelId="{1D6192D7-068F-5645-ADC3-E167BE5349DD}">
      <dgm:prSet phldrT="[Text]" custT="1"/>
      <dgm:spPr>
        <a:solidFill>
          <a:srgbClr val="7030A0"/>
        </a:solidFill>
      </dgm:spPr>
      <dgm:t>
        <a:bodyPr/>
        <a:lstStyle/>
        <a:p>
          <a:r>
            <a:rPr lang="en-US" sz="1000" dirty="0"/>
            <a:t>Humanities 50%</a:t>
          </a:r>
          <a:br>
            <a:rPr lang="en-US" sz="1000" dirty="0"/>
          </a:br>
          <a:r>
            <a:rPr lang="en-US" sz="1000" dirty="0"/>
            <a:t>Social Science 50%</a:t>
          </a:r>
          <a:br>
            <a:rPr lang="en-US" sz="1000" dirty="0"/>
          </a:br>
          <a:r>
            <a:rPr lang="en-US" sz="800" dirty="0"/>
            <a:t>*Passage (reading and analysis) based!</a:t>
          </a:r>
        </a:p>
      </dgm:t>
    </dgm:pt>
    <dgm:pt modelId="{7BDA454A-51DD-234C-8FDC-1D25FD5C81AA}" type="sibTrans" cxnId="{90F538CC-94F7-CB4D-AAEA-ED339FA8B008}">
      <dgm:prSet/>
      <dgm:spPr/>
      <dgm:t>
        <a:bodyPr/>
        <a:lstStyle/>
        <a:p>
          <a:endParaRPr lang="en-US"/>
        </a:p>
      </dgm:t>
    </dgm:pt>
    <dgm:pt modelId="{F81A5C0D-CE22-F344-A1AE-4CF585805220}" type="parTrans" cxnId="{90F538CC-94F7-CB4D-AAEA-ED339FA8B008}">
      <dgm:prSet/>
      <dgm:spPr>
        <a:ln>
          <a:solidFill>
            <a:srgbClr val="7030A0"/>
          </a:solidFill>
        </a:ln>
      </dgm:spPr>
      <dgm:t>
        <a:bodyPr/>
        <a:lstStyle/>
        <a:p>
          <a:endParaRPr lang="en-US"/>
        </a:p>
      </dgm:t>
    </dgm:pt>
    <dgm:pt modelId="{5B83792B-DF51-0749-8624-D90639D55EDA}">
      <dgm:prSet phldrT="[Text]" custT="1"/>
      <dgm:spPr>
        <a:solidFill>
          <a:srgbClr val="92D050"/>
        </a:solidFill>
      </dgm:spPr>
      <dgm:t>
        <a:bodyPr/>
        <a:lstStyle/>
        <a:p>
          <a:r>
            <a:rPr lang="en-US" sz="1000" dirty="0"/>
            <a:t>95 MINS</a:t>
          </a:r>
        </a:p>
        <a:p>
          <a:r>
            <a:rPr lang="en-US" sz="1000" dirty="0"/>
            <a:t>59 Qs</a:t>
          </a:r>
        </a:p>
        <a:p>
          <a:r>
            <a:rPr lang="en-US" sz="800" dirty="0"/>
            <a:t>10 passages with 44 passage-based Qs + 15 discrete questions</a:t>
          </a:r>
        </a:p>
      </dgm:t>
    </dgm:pt>
    <dgm:pt modelId="{461A9C1D-04FE-2543-826F-7F4BA97F31C5}" type="parTrans" cxnId="{176268A1-8A0B-1D45-862A-6C5A2BC2CBB4}">
      <dgm:prSet/>
      <dgm:spPr>
        <a:ln>
          <a:solidFill>
            <a:srgbClr val="92D050"/>
          </a:solidFill>
        </a:ln>
      </dgm:spPr>
      <dgm:t>
        <a:bodyPr/>
        <a:lstStyle/>
        <a:p>
          <a:endParaRPr lang="en-US"/>
        </a:p>
      </dgm:t>
    </dgm:pt>
    <dgm:pt modelId="{D5064F3B-A93A-C94E-983E-9874CB8F2DDF}" type="sibTrans" cxnId="{176268A1-8A0B-1D45-862A-6C5A2BC2CBB4}">
      <dgm:prSet/>
      <dgm:spPr/>
      <dgm:t>
        <a:bodyPr/>
        <a:lstStyle/>
        <a:p>
          <a:endParaRPr lang="en-US"/>
        </a:p>
      </dgm:t>
    </dgm:pt>
    <dgm:pt modelId="{E1E7D3C3-6ECB-814B-B426-559A18ECECA6}">
      <dgm:prSet phldrT="[Text]" custT="1"/>
      <dgm:spPr>
        <a:solidFill>
          <a:srgbClr val="92D050"/>
        </a:solidFill>
      </dgm:spPr>
      <dgm:t>
        <a:bodyPr/>
        <a:lstStyle/>
        <a:p>
          <a:r>
            <a:rPr lang="en-US" sz="1000" dirty="0"/>
            <a:t>Biology 65%</a:t>
          </a:r>
          <a:br>
            <a:rPr lang="en-US" sz="1000" dirty="0"/>
          </a:br>
          <a:r>
            <a:rPr lang="en-US" sz="1000" dirty="0"/>
            <a:t>Biochemistry 25%</a:t>
          </a:r>
          <a:br>
            <a:rPr lang="en-US" sz="1000" dirty="0"/>
          </a:br>
          <a:r>
            <a:rPr lang="en-US" sz="1000" dirty="0"/>
            <a:t>General Chemistry 5%</a:t>
          </a:r>
          <a:br>
            <a:rPr lang="en-US" sz="1000" dirty="0"/>
          </a:br>
          <a:r>
            <a:rPr lang="en-US" sz="1000" dirty="0"/>
            <a:t>Organic Chemistry 5</a:t>
          </a:r>
          <a:r>
            <a:rPr lang="en-US" sz="1300" dirty="0"/>
            <a:t>%</a:t>
          </a:r>
        </a:p>
      </dgm:t>
    </dgm:pt>
    <dgm:pt modelId="{4FF9133D-D0CF-8B4D-95B0-7A83980398BC}" type="parTrans" cxnId="{0CFA5F79-D4ED-5249-88F4-C2147165EAD8}">
      <dgm:prSet/>
      <dgm:spPr>
        <a:ln>
          <a:solidFill>
            <a:srgbClr val="92D050"/>
          </a:solidFill>
        </a:ln>
      </dgm:spPr>
      <dgm:t>
        <a:bodyPr/>
        <a:lstStyle/>
        <a:p>
          <a:endParaRPr lang="en-US"/>
        </a:p>
      </dgm:t>
    </dgm:pt>
    <dgm:pt modelId="{50A7CCB2-5A49-ED44-B656-878FFD49A641}" type="sibTrans" cxnId="{0CFA5F79-D4ED-5249-88F4-C2147165EAD8}">
      <dgm:prSet/>
      <dgm:spPr/>
      <dgm:t>
        <a:bodyPr/>
        <a:lstStyle/>
        <a:p>
          <a:endParaRPr lang="en-US"/>
        </a:p>
      </dgm:t>
    </dgm:pt>
    <dgm:pt modelId="{FB69F284-81CF-A242-93EF-F7BAF31341FC}">
      <dgm:prSet phldrT="[Text]" custT="1"/>
      <dgm:spPr>
        <a:solidFill>
          <a:srgbClr val="92D050"/>
        </a:solidFill>
      </dgm:spPr>
      <dgm:t>
        <a:bodyPr/>
        <a:lstStyle/>
        <a:p>
          <a:r>
            <a:rPr lang="en-US" sz="1200" dirty="0"/>
            <a:t>Biological and Chemical Foundations of Living Systems</a:t>
          </a:r>
        </a:p>
      </dgm:t>
    </dgm:pt>
    <dgm:pt modelId="{373642ED-A35B-424F-87D2-3CF9808D1437}" type="parTrans" cxnId="{FA531FAB-095C-6348-8566-E437CCE7DFE4}">
      <dgm:prSet/>
      <dgm:spPr>
        <a:ln>
          <a:solidFill>
            <a:schemeClr val="accent5"/>
          </a:solidFill>
        </a:ln>
      </dgm:spPr>
      <dgm:t>
        <a:bodyPr/>
        <a:lstStyle/>
        <a:p>
          <a:endParaRPr lang="en-US"/>
        </a:p>
      </dgm:t>
    </dgm:pt>
    <dgm:pt modelId="{B8705AFB-C409-7A4E-86F4-A3800F4C7D25}" type="sibTrans" cxnId="{FA531FAB-095C-6348-8566-E437CCE7DFE4}">
      <dgm:prSet/>
      <dgm:spPr/>
      <dgm:t>
        <a:bodyPr/>
        <a:lstStyle/>
        <a:p>
          <a:endParaRPr lang="en-US"/>
        </a:p>
      </dgm:t>
    </dgm:pt>
    <dgm:pt modelId="{2EAE8F06-2CAA-9742-A1AD-C6828171E1CB}">
      <dgm:prSet phldrT="[Text]" custT="1"/>
      <dgm:spPr>
        <a:solidFill>
          <a:schemeClr val="accent5"/>
        </a:solidFill>
      </dgm:spPr>
      <dgm:t>
        <a:bodyPr/>
        <a:lstStyle/>
        <a:p>
          <a:r>
            <a:rPr lang="en-US" sz="2000" dirty="0"/>
            <a:t>MCAT</a:t>
          </a:r>
        </a:p>
      </dgm:t>
    </dgm:pt>
    <dgm:pt modelId="{C9C287A5-3FE5-F14F-A9C6-0DA70760193D}" type="sibTrans" cxnId="{20061222-2F27-A34F-8319-A2006ADB4CA8}">
      <dgm:prSet/>
      <dgm:spPr/>
      <dgm:t>
        <a:bodyPr/>
        <a:lstStyle/>
        <a:p>
          <a:endParaRPr lang="en-US"/>
        </a:p>
      </dgm:t>
    </dgm:pt>
    <dgm:pt modelId="{C7B56023-7CE8-D347-A858-C09E10B976D4}" type="parTrans" cxnId="{20061222-2F27-A34F-8319-A2006ADB4CA8}">
      <dgm:prSet/>
      <dgm:spPr/>
      <dgm:t>
        <a:bodyPr/>
        <a:lstStyle/>
        <a:p>
          <a:endParaRPr lang="en-US"/>
        </a:p>
      </dgm:t>
    </dgm:pt>
    <dgm:pt modelId="{29F44DA4-F37C-844F-B517-B11F7D332CB2}">
      <dgm:prSet phldrT="[Text]" custT="1"/>
      <dgm:spPr>
        <a:solidFill>
          <a:srgbClr val="FFC000"/>
        </a:solidFill>
      </dgm:spPr>
      <dgm:t>
        <a:bodyPr/>
        <a:lstStyle/>
        <a:p>
          <a:r>
            <a:rPr lang="en-US" sz="1200" dirty="0"/>
            <a:t>Chemical and Physical Foundations of Biological Systems</a:t>
          </a:r>
        </a:p>
      </dgm:t>
    </dgm:pt>
    <dgm:pt modelId="{2EF566AB-2BCA-8447-AFE0-7407B922FB8A}" type="parTrans" cxnId="{0478DF30-E99D-8148-A748-6DE2C7BF489D}">
      <dgm:prSet/>
      <dgm:spPr>
        <a:ln>
          <a:solidFill>
            <a:schemeClr val="accent5"/>
          </a:solidFill>
        </a:ln>
      </dgm:spPr>
      <dgm:t>
        <a:bodyPr/>
        <a:lstStyle/>
        <a:p>
          <a:endParaRPr lang="en-US"/>
        </a:p>
      </dgm:t>
    </dgm:pt>
    <dgm:pt modelId="{2A40ED70-D7C6-C04E-A368-7DE921B2B2C4}" type="sibTrans" cxnId="{0478DF30-E99D-8148-A748-6DE2C7BF489D}">
      <dgm:prSet/>
      <dgm:spPr/>
      <dgm:t>
        <a:bodyPr/>
        <a:lstStyle/>
        <a:p>
          <a:endParaRPr lang="en-US"/>
        </a:p>
      </dgm:t>
    </dgm:pt>
    <dgm:pt modelId="{CCF10710-00F8-0B4C-80D9-34236CC63355}" type="pres">
      <dgm:prSet presAssocID="{2954525B-4759-084E-8660-A971C8138369}" presName="hierChild1" presStyleCnt="0">
        <dgm:presLayoutVars>
          <dgm:orgChart val="1"/>
          <dgm:chPref val="1"/>
          <dgm:dir/>
          <dgm:animOne val="branch"/>
          <dgm:animLvl val="lvl"/>
          <dgm:resizeHandles/>
        </dgm:presLayoutVars>
      </dgm:prSet>
      <dgm:spPr/>
    </dgm:pt>
    <dgm:pt modelId="{FFCD1BC0-F237-FD44-816C-69E4A77F5068}" type="pres">
      <dgm:prSet presAssocID="{2EAE8F06-2CAA-9742-A1AD-C6828171E1CB}" presName="hierRoot1" presStyleCnt="0">
        <dgm:presLayoutVars>
          <dgm:hierBranch val="init"/>
        </dgm:presLayoutVars>
      </dgm:prSet>
      <dgm:spPr/>
    </dgm:pt>
    <dgm:pt modelId="{781A4F41-D4E7-9C4D-82D7-46D0E2488CE6}" type="pres">
      <dgm:prSet presAssocID="{2EAE8F06-2CAA-9742-A1AD-C6828171E1CB}" presName="rootComposite1" presStyleCnt="0"/>
      <dgm:spPr/>
    </dgm:pt>
    <dgm:pt modelId="{95718A64-BFA5-0F48-89D3-7AA28E1793B1}" type="pres">
      <dgm:prSet presAssocID="{2EAE8F06-2CAA-9742-A1AD-C6828171E1CB}" presName="rootText1" presStyleLbl="node0" presStyleIdx="0" presStyleCnt="1" custLinFactNeighborX="3178" custLinFactNeighborY="-57176">
        <dgm:presLayoutVars>
          <dgm:chPref val="3"/>
        </dgm:presLayoutVars>
      </dgm:prSet>
      <dgm:spPr/>
    </dgm:pt>
    <dgm:pt modelId="{71AC6135-66CE-2743-92C4-585976057EFF}" type="pres">
      <dgm:prSet presAssocID="{2EAE8F06-2CAA-9742-A1AD-C6828171E1CB}" presName="rootConnector1" presStyleLbl="node1" presStyleIdx="0" presStyleCnt="0"/>
      <dgm:spPr/>
    </dgm:pt>
    <dgm:pt modelId="{646F93B8-1B94-1144-829E-2B07DB667680}" type="pres">
      <dgm:prSet presAssocID="{2EAE8F06-2CAA-9742-A1AD-C6828171E1CB}" presName="hierChild2" presStyleCnt="0"/>
      <dgm:spPr/>
    </dgm:pt>
    <dgm:pt modelId="{049B644B-A34A-9148-B9C5-1B50265598F1}" type="pres">
      <dgm:prSet presAssocID="{373642ED-A35B-424F-87D2-3CF9808D1437}" presName="Name37" presStyleLbl="parChTrans1D2" presStyleIdx="0" presStyleCnt="4"/>
      <dgm:spPr/>
    </dgm:pt>
    <dgm:pt modelId="{E273384E-006F-D34F-9EEA-86FD5472BAA3}" type="pres">
      <dgm:prSet presAssocID="{FB69F284-81CF-A242-93EF-F7BAF31341FC}" presName="hierRoot2" presStyleCnt="0">
        <dgm:presLayoutVars>
          <dgm:hierBranch val="init"/>
        </dgm:presLayoutVars>
      </dgm:prSet>
      <dgm:spPr/>
    </dgm:pt>
    <dgm:pt modelId="{7A9F6996-C3D8-0141-8F1E-2D2B4BE47E24}" type="pres">
      <dgm:prSet presAssocID="{FB69F284-81CF-A242-93EF-F7BAF31341FC}" presName="rootComposite" presStyleCnt="0"/>
      <dgm:spPr/>
    </dgm:pt>
    <dgm:pt modelId="{94A9DFB5-3CE5-8B43-8FE0-97DD8582A8EF}" type="pres">
      <dgm:prSet presAssocID="{FB69F284-81CF-A242-93EF-F7BAF31341FC}" presName="rootText" presStyleLbl="node2" presStyleIdx="0" presStyleCnt="4">
        <dgm:presLayoutVars>
          <dgm:chPref val="3"/>
        </dgm:presLayoutVars>
      </dgm:prSet>
      <dgm:spPr/>
    </dgm:pt>
    <dgm:pt modelId="{157B4CA7-9C30-3241-ADC5-049DDA5885C2}" type="pres">
      <dgm:prSet presAssocID="{FB69F284-81CF-A242-93EF-F7BAF31341FC}" presName="rootConnector" presStyleLbl="node2" presStyleIdx="0" presStyleCnt="4"/>
      <dgm:spPr/>
    </dgm:pt>
    <dgm:pt modelId="{761D6E58-AD03-514E-96A0-875ADEE1C1AD}" type="pres">
      <dgm:prSet presAssocID="{FB69F284-81CF-A242-93EF-F7BAF31341FC}" presName="hierChild4" presStyleCnt="0"/>
      <dgm:spPr/>
    </dgm:pt>
    <dgm:pt modelId="{4C945C35-A669-5B48-A978-96CFC2943C2C}" type="pres">
      <dgm:prSet presAssocID="{461A9C1D-04FE-2543-826F-7F4BA97F31C5}" presName="Name37" presStyleLbl="parChTrans1D3" presStyleIdx="0" presStyleCnt="8"/>
      <dgm:spPr/>
    </dgm:pt>
    <dgm:pt modelId="{43112087-8797-2F4F-9EA3-260F8F5C76E6}" type="pres">
      <dgm:prSet presAssocID="{5B83792B-DF51-0749-8624-D90639D55EDA}" presName="hierRoot2" presStyleCnt="0">
        <dgm:presLayoutVars>
          <dgm:hierBranch val="init"/>
        </dgm:presLayoutVars>
      </dgm:prSet>
      <dgm:spPr/>
    </dgm:pt>
    <dgm:pt modelId="{A46A08AB-E9F9-9048-A88A-850507A0CC6A}" type="pres">
      <dgm:prSet presAssocID="{5B83792B-DF51-0749-8624-D90639D55EDA}" presName="rootComposite" presStyleCnt="0"/>
      <dgm:spPr/>
    </dgm:pt>
    <dgm:pt modelId="{73CB9074-8042-4E48-9898-E05F83E26E0D}" type="pres">
      <dgm:prSet presAssocID="{5B83792B-DF51-0749-8624-D90639D55EDA}" presName="rootText" presStyleLbl="node3" presStyleIdx="0" presStyleCnt="8">
        <dgm:presLayoutVars>
          <dgm:chPref val="3"/>
        </dgm:presLayoutVars>
      </dgm:prSet>
      <dgm:spPr/>
    </dgm:pt>
    <dgm:pt modelId="{6DDAA2BC-C9D3-F24C-87E4-7F5C00B6E5A5}" type="pres">
      <dgm:prSet presAssocID="{5B83792B-DF51-0749-8624-D90639D55EDA}" presName="rootConnector" presStyleLbl="node3" presStyleIdx="0" presStyleCnt="8"/>
      <dgm:spPr/>
    </dgm:pt>
    <dgm:pt modelId="{E8CCC07B-67C9-6F49-A016-256ED8DF33BD}" type="pres">
      <dgm:prSet presAssocID="{5B83792B-DF51-0749-8624-D90639D55EDA}" presName="hierChild4" presStyleCnt="0"/>
      <dgm:spPr/>
    </dgm:pt>
    <dgm:pt modelId="{1A60BB9F-EE81-E143-8EC8-569EFDC86BA5}" type="pres">
      <dgm:prSet presAssocID="{5B83792B-DF51-0749-8624-D90639D55EDA}" presName="hierChild5" presStyleCnt="0"/>
      <dgm:spPr/>
    </dgm:pt>
    <dgm:pt modelId="{5AA8D944-F5EF-5C4D-A73C-28DDE11301E6}" type="pres">
      <dgm:prSet presAssocID="{4FF9133D-D0CF-8B4D-95B0-7A83980398BC}" presName="Name37" presStyleLbl="parChTrans1D3" presStyleIdx="1" presStyleCnt="8"/>
      <dgm:spPr/>
    </dgm:pt>
    <dgm:pt modelId="{50B35234-C28B-0340-9AC6-AD42ADCE5044}" type="pres">
      <dgm:prSet presAssocID="{E1E7D3C3-6ECB-814B-B426-559A18ECECA6}" presName="hierRoot2" presStyleCnt="0">
        <dgm:presLayoutVars>
          <dgm:hierBranch val="init"/>
        </dgm:presLayoutVars>
      </dgm:prSet>
      <dgm:spPr/>
    </dgm:pt>
    <dgm:pt modelId="{30887009-E0CE-4C44-A8EC-25E1FA2B91B0}" type="pres">
      <dgm:prSet presAssocID="{E1E7D3C3-6ECB-814B-B426-559A18ECECA6}" presName="rootComposite" presStyleCnt="0"/>
      <dgm:spPr/>
    </dgm:pt>
    <dgm:pt modelId="{7FDA23A8-B37C-A24E-B070-7FB5A6A11CA8}" type="pres">
      <dgm:prSet presAssocID="{E1E7D3C3-6ECB-814B-B426-559A18ECECA6}" presName="rootText" presStyleLbl="node3" presStyleIdx="1" presStyleCnt="8">
        <dgm:presLayoutVars>
          <dgm:chPref val="3"/>
        </dgm:presLayoutVars>
      </dgm:prSet>
      <dgm:spPr/>
    </dgm:pt>
    <dgm:pt modelId="{CF9091B5-8B60-A547-9076-7FCDA10242A7}" type="pres">
      <dgm:prSet presAssocID="{E1E7D3C3-6ECB-814B-B426-559A18ECECA6}" presName="rootConnector" presStyleLbl="node3" presStyleIdx="1" presStyleCnt="8"/>
      <dgm:spPr/>
    </dgm:pt>
    <dgm:pt modelId="{B506F187-3849-1241-9068-ECB3EE3C23DE}" type="pres">
      <dgm:prSet presAssocID="{E1E7D3C3-6ECB-814B-B426-559A18ECECA6}" presName="hierChild4" presStyleCnt="0"/>
      <dgm:spPr/>
    </dgm:pt>
    <dgm:pt modelId="{EE592CA4-C43A-8746-8BE6-A7DDF26EB2FC}" type="pres">
      <dgm:prSet presAssocID="{E1E7D3C3-6ECB-814B-B426-559A18ECECA6}" presName="hierChild5" presStyleCnt="0"/>
      <dgm:spPr/>
    </dgm:pt>
    <dgm:pt modelId="{0871EB55-117E-C34B-B60F-164B320B594A}" type="pres">
      <dgm:prSet presAssocID="{FB69F284-81CF-A242-93EF-F7BAF31341FC}" presName="hierChild5" presStyleCnt="0"/>
      <dgm:spPr/>
    </dgm:pt>
    <dgm:pt modelId="{0BD65AA6-7C2C-EC45-8187-76A6898A41FE}" type="pres">
      <dgm:prSet presAssocID="{2EF566AB-2BCA-8447-AFE0-7407B922FB8A}" presName="Name37" presStyleLbl="parChTrans1D2" presStyleIdx="1" presStyleCnt="4"/>
      <dgm:spPr/>
    </dgm:pt>
    <dgm:pt modelId="{E492A1E8-85FF-4642-B03E-F956A02326BC}" type="pres">
      <dgm:prSet presAssocID="{29F44DA4-F37C-844F-B517-B11F7D332CB2}" presName="hierRoot2" presStyleCnt="0">
        <dgm:presLayoutVars>
          <dgm:hierBranch val="init"/>
        </dgm:presLayoutVars>
      </dgm:prSet>
      <dgm:spPr/>
    </dgm:pt>
    <dgm:pt modelId="{7D7E113F-B68A-A145-BE77-7A4928F60197}" type="pres">
      <dgm:prSet presAssocID="{29F44DA4-F37C-844F-B517-B11F7D332CB2}" presName="rootComposite" presStyleCnt="0"/>
      <dgm:spPr/>
    </dgm:pt>
    <dgm:pt modelId="{AFE46C6D-83EE-0843-88F8-6CFD11BCAA34}" type="pres">
      <dgm:prSet presAssocID="{29F44DA4-F37C-844F-B517-B11F7D332CB2}" presName="rootText" presStyleLbl="node2" presStyleIdx="1" presStyleCnt="4">
        <dgm:presLayoutVars>
          <dgm:chPref val="3"/>
        </dgm:presLayoutVars>
      </dgm:prSet>
      <dgm:spPr/>
    </dgm:pt>
    <dgm:pt modelId="{0300CB74-C68C-7642-A46D-513234843DC3}" type="pres">
      <dgm:prSet presAssocID="{29F44DA4-F37C-844F-B517-B11F7D332CB2}" presName="rootConnector" presStyleLbl="node2" presStyleIdx="1" presStyleCnt="4"/>
      <dgm:spPr/>
    </dgm:pt>
    <dgm:pt modelId="{01A491D3-E19B-A642-B2AD-B793475CE5B8}" type="pres">
      <dgm:prSet presAssocID="{29F44DA4-F37C-844F-B517-B11F7D332CB2}" presName="hierChild4" presStyleCnt="0"/>
      <dgm:spPr/>
    </dgm:pt>
    <dgm:pt modelId="{1FD95E7E-D939-3C4E-BC0D-E23DC8BAFDAA}" type="pres">
      <dgm:prSet presAssocID="{818E04DB-287E-5F40-98CB-691820A42E06}" presName="Name37" presStyleLbl="parChTrans1D3" presStyleIdx="2" presStyleCnt="8"/>
      <dgm:spPr/>
    </dgm:pt>
    <dgm:pt modelId="{E1D4ABBB-B52B-8B46-A01E-E4CE323D4DB2}" type="pres">
      <dgm:prSet presAssocID="{21C67498-4344-D349-B4B3-132C80A6C472}" presName="hierRoot2" presStyleCnt="0">
        <dgm:presLayoutVars>
          <dgm:hierBranch val="init"/>
        </dgm:presLayoutVars>
      </dgm:prSet>
      <dgm:spPr/>
    </dgm:pt>
    <dgm:pt modelId="{67A171CA-B54F-474F-BBC5-94D8F227A503}" type="pres">
      <dgm:prSet presAssocID="{21C67498-4344-D349-B4B3-132C80A6C472}" presName="rootComposite" presStyleCnt="0"/>
      <dgm:spPr/>
    </dgm:pt>
    <dgm:pt modelId="{59958C5E-A974-A443-983B-EB05004B676E}" type="pres">
      <dgm:prSet presAssocID="{21C67498-4344-D349-B4B3-132C80A6C472}" presName="rootText" presStyleLbl="node3" presStyleIdx="2" presStyleCnt="8">
        <dgm:presLayoutVars>
          <dgm:chPref val="3"/>
        </dgm:presLayoutVars>
      </dgm:prSet>
      <dgm:spPr/>
    </dgm:pt>
    <dgm:pt modelId="{11AFD8D4-2985-E94A-8AD7-948831F88224}" type="pres">
      <dgm:prSet presAssocID="{21C67498-4344-D349-B4B3-132C80A6C472}" presName="rootConnector" presStyleLbl="node3" presStyleIdx="2" presStyleCnt="8"/>
      <dgm:spPr/>
    </dgm:pt>
    <dgm:pt modelId="{A73EEAC6-4D5B-484F-9C4F-91382EE63560}" type="pres">
      <dgm:prSet presAssocID="{21C67498-4344-D349-B4B3-132C80A6C472}" presName="hierChild4" presStyleCnt="0"/>
      <dgm:spPr/>
    </dgm:pt>
    <dgm:pt modelId="{10525B64-CCF5-3046-B8BE-A544A509B0E9}" type="pres">
      <dgm:prSet presAssocID="{21C67498-4344-D349-B4B3-132C80A6C472}" presName="hierChild5" presStyleCnt="0"/>
      <dgm:spPr/>
    </dgm:pt>
    <dgm:pt modelId="{28317BF0-25F1-2C43-9D90-13299032468C}" type="pres">
      <dgm:prSet presAssocID="{DAC7E244-A48A-C340-A4E9-9D9F73DFE256}" presName="Name37" presStyleLbl="parChTrans1D3" presStyleIdx="3" presStyleCnt="8"/>
      <dgm:spPr/>
    </dgm:pt>
    <dgm:pt modelId="{C3C69998-E5E6-7B4A-9C78-C012C2183982}" type="pres">
      <dgm:prSet presAssocID="{C6116964-4153-DA46-80A9-84B4CBEFA7E2}" presName="hierRoot2" presStyleCnt="0">
        <dgm:presLayoutVars>
          <dgm:hierBranch val="init"/>
        </dgm:presLayoutVars>
      </dgm:prSet>
      <dgm:spPr/>
    </dgm:pt>
    <dgm:pt modelId="{2C2B8AD0-9F89-584C-BAB8-8DDDBDB15799}" type="pres">
      <dgm:prSet presAssocID="{C6116964-4153-DA46-80A9-84B4CBEFA7E2}" presName="rootComposite" presStyleCnt="0"/>
      <dgm:spPr/>
    </dgm:pt>
    <dgm:pt modelId="{3E196A36-B477-6A4B-B6ED-7EB13225BABC}" type="pres">
      <dgm:prSet presAssocID="{C6116964-4153-DA46-80A9-84B4CBEFA7E2}" presName="rootText" presStyleLbl="node3" presStyleIdx="3" presStyleCnt="8">
        <dgm:presLayoutVars>
          <dgm:chPref val="3"/>
        </dgm:presLayoutVars>
      </dgm:prSet>
      <dgm:spPr/>
    </dgm:pt>
    <dgm:pt modelId="{7ADAF1DF-3FA1-F542-9A2F-2A79C665D3F6}" type="pres">
      <dgm:prSet presAssocID="{C6116964-4153-DA46-80A9-84B4CBEFA7E2}" presName="rootConnector" presStyleLbl="node3" presStyleIdx="3" presStyleCnt="8"/>
      <dgm:spPr/>
    </dgm:pt>
    <dgm:pt modelId="{685C8BD5-FF57-BF45-93DC-5E857860ADCD}" type="pres">
      <dgm:prSet presAssocID="{C6116964-4153-DA46-80A9-84B4CBEFA7E2}" presName="hierChild4" presStyleCnt="0"/>
      <dgm:spPr/>
    </dgm:pt>
    <dgm:pt modelId="{CA6D202B-E4FF-6843-9E57-C9F49AAB62F4}" type="pres">
      <dgm:prSet presAssocID="{C6116964-4153-DA46-80A9-84B4CBEFA7E2}" presName="hierChild5" presStyleCnt="0"/>
      <dgm:spPr/>
    </dgm:pt>
    <dgm:pt modelId="{1C9C16BF-486A-4947-AC6D-D1548732DE0E}" type="pres">
      <dgm:prSet presAssocID="{29F44DA4-F37C-844F-B517-B11F7D332CB2}" presName="hierChild5" presStyleCnt="0"/>
      <dgm:spPr/>
    </dgm:pt>
    <dgm:pt modelId="{416C8A0F-0AFB-A54E-989D-F88832A02956}" type="pres">
      <dgm:prSet presAssocID="{8ED180D3-433A-F14C-90CE-E3D5619CAEBE}" presName="Name37" presStyleLbl="parChTrans1D2" presStyleIdx="2" presStyleCnt="4"/>
      <dgm:spPr/>
    </dgm:pt>
    <dgm:pt modelId="{2DDBA7D9-EB2B-C842-8C6E-593CE25C2F17}" type="pres">
      <dgm:prSet presAssocID="{98797ECE-A0C4-F94B-9846-BF7028D659B1}" presName="hierRoot2" presStyleCnt="0">
        <dgm:presLayoutVars>
          <dgm:hierBranch val="init"/>
        </dgm:presLayoutVars>
      </dgm:prSet>
      <dgm:spPr/>
    </dgm:pt>
    <dgm:pt modelId="{A0645539-D086-BA4F-AD01-3719D99093D6}" type="pres">
      <dgm:prSet presAssocID="{98797ECE-A0C4-F94B-9846-BF7028D659B1}" presName="rootComposite" presStyleCnt="0"/>
      <dgm:spPr/>
    </dgm:pt>
    <dgm:pt modelId="{E09EE39D-AC6F-0B4E-8C02-7CD21A370203}" type="pres">
      <dgm:prSet presAssocID="{98797ECE-A0C4-F94B-9846-BF7028D659B1}" presName="rootText" presStyleLbl="node2" presStyleIdx="2" presStyleCnt="4">
        <dgm:presLayoutVars>
          <dgm:chPref val="3"/>
        </dgm:presLayoutVars>
      </dgm:prSet>
      <dgm:spPr/>
    </dgm:pt>
    <dgm:pt modelId="{4C7C497F-3071-6B49-A8C0-8239FED2E035}" type="pres">
      <dgm:prSet presAssocID="{98797ECE-A0C4-F94B-9846-BF7028D659B1}" presName="rootConnector" presStyleLbl="node2" presStyleIdx="2" presStyleCnt="4"/>
      <dgm:spPr/>
    </dgm:pt>
    <dgm:pt modelId="{4A370405-D114-A645-9B66-EE7F322B9D1C}" type="pres">
      <dgm:prSet presAssocID="{98797ECE-A0C4-F94B-9846-BF7028D659B1}" presName="hierChild4" presStyleCnt="0"/>
      <dgm:spPr/>
    </dgm:pt>
    <dgm:pt modelId="{B076C37D-C0C5-9047-B7F3-A6539C229AC2}" type="pres">
      <dgm:prSet presAssocID="{D38895FF-0B7B-CC4F-BFBE-6365AD7E690A}" presName="Name37" presStyleLbl="parChTrans1D3" presStyleIdx="4" presStyleCnt="8"/>
      <dgm:spPr/>
    </dgm:pt>
    <dgm:pt modelId="{C489CF4C-9968-6347-AC9E-DAAA2C9FEE89}" type="pres">
      <dgm:prSet presAssocID="{B5F78BE1-AE4B-B543-8D2B-8C43A2D92132}" presName="hierRoot2" presStyleCnt="0">
        <dgm:presLayoutVars>
          <dgm:hierBranch val="init"/>
        </dgm:presLayoutVars>
      </dgm:prSet>
      <dgm:spPr/>
    </dgm:pt>
    <dgm:pt modelId="{009038BA-69EB-0541-A042-7DEEE9E6C6F8}" type="pres">
      <dgm:prSet presAssocID="{B5F78BE1-AE4B-B543-8D2B-8C43A2D92132}" presName="rootComposite" presStyleCnt="0"/>
      <dgm:spPr/>
    </dgm:pt>
    <dgm:pt modelId="{5EE86827-434D-914B-8920-0CC5FA3CD614}" type="pres">
      <dgm:prSet presAssocID="{B5F78BE1-AE4B-B543-8D2B-8C43A2D92132}" presName="rootText" presStyleLbl="node3" presStyleIdx="4" presStyleCnt="8">
        <dgm:presLayoutVars>
          <dgm:chPref val="3"/>
        </dgm:presLayoutVars>
      </dgm:prSet>
      <dgm:spPr/>
    </dgm:pt>
    <dgm:pt modelId="{A57113FD-EAC1-AB40-BB1C-D40F19912E7F}" type="pres">
      <dgm:prSet presAssocID="{B5F78BE1-AE4B-B543-8D2B-8C43A2D92132}" presName="rootConnector" presStyleLbl="node3" presStyleIdx="4" presStyleCnt="8"/>
      <dgm:spPr/>
    </dgm:pt>
    <dgm:pt modelId="{BAA70E2A-CC2F-1340-AE2C-8E36A0FE1E18}" type="pres">
      <dgm:prSet presAssocID="{B5F78BE1-AE4B-B543-8D2B-8C43A2D92132}" presName="hierChild4" presStyleCnt="0"/>
      <dgm:spPr/>
    </dgm:pt>
    <dgm:pt modelId="{37046467-AC91-A042-88FA-8DD7E64EE50C}" type="pres">
      <dgm:prSet presAssocID="{B5F78BE1-AE4B-B543-8D2B-8C43A2D92132}" presName="hierChild5" presStyleCnt="0"/>
      <dgm:spPr/>
    </dgm:pt>
    <dgm:pt modelId="{5FA9AD46-85DA-274B-84AA-307600C3DAC5}" type="pres">
      <dgm:prSet presAssocID="{5C2CABC0-963C-0942-B60C-67A8AEE95696}" presName="Name37" presStyleLbl="parChTrans1D3" presStyleIdx="5" presStyleCnt="8"/>
      <dgm:spPr/>
    </dgm:pt>
    <dgm:pt modelId="{C5A691FF-144F-2141-86C5-3B5C4CAD7F67}" type="pres">
      <dgm:prSet presAssocID="{CC39A96D-F087-DF4D-903C-C0003F28E2E9}" presName="hierRoot2" presStyleCnt="0">
        <dgm:presLayoutVars>
          <dgm:hierBranch val="init"/>
        </dgm:presLayoutVars>
      </dgm:prSet>
      <dgm:spPr/>
    </dgm:pt>
    <dgm:pt modelId="{5A05A7E5-8BA6-784F-A7B1-C0940D0CC9E7}" type="pres">
      <dgm:prSet presAssocID="{CC39A96D-F087-DF4D-903C-C0003F28E2E9}" presName="rootComposite" presStyleCnt="0"/>
      <dgm:spPr/>
    </dgm:pt>
    <dgm:pt modelId="{37DAB435-D820-AA47-84BB-9900B1164129}" type="pres">
      <dgm:prSet presAssocID="{CC39A96D-F087-DF4D-903C-C0003F28E2E9}" presName="rootText" presStyleLbl="node3" presStyleIdx="5" presStyleCnt="8">
        <dgm:presLayoutVars>
          <dgm:chPref val="3"/>
        </dgm:presLayoutVars>
      </dgm:prSet>
      <dgm:spPr/>
    </dgm:pt>
    <dgm:pt modelId="{40DFA464-A48A-2B4B-A03A-C3BE26AB734C}" type="pres">
      <dgm:prSet presAssocID="{CC39A96D-F087-DF4D-903C-C0003F28E2E9}" presName="rootConnector" presStyleLbl="node3" presStyleIdx="5" presStyleCnt="8"/>
      <dgm:spPr/>
    </dgm:pt>
    <dgm:pt modelId="{0E8D721D-0665-EA49-B5FD-9EEC32456962}" type="pres">
      <dgm:prSet presAssocID="{CC39A96D-F087-DF4D-903C-C0003F28E2E9}" presName="hierChild4" presStyleCnt="0"/>
      <dgm:spPr/>
    </dgm:pt>
    <dgm:pt modelId="{46D6C6F5-EFBD-7644-A95B-6C2199EDD265}" type="pres">
      <dgm:prSet presAssocID="{CC39A96D-F087-DF4D-903C-C0003F28E2E9}" presName="hierChild5" presStyleCnt="0"/>
      <dgm:spPr/>
    </dgm:pt>
    <dgm:pt modelId="{28E1F5E3-A043-2040-9180-BC4CCDC4EC8B}" type="pres">
      <dgm:prSet presAssocID="{98797ECE-A0C4-F94B-9846-BF7028D659B1}" presName="hierChild5" presStyleCnt="0"/>
      <dgm:spPr/>
    </dgm:pt>
    <dgm:pt modelId="{06D5BDB2-7B4F-3349-A9F2-8F1968F78806}" type="pres">
      <dgm:prSet presAssocID="{0D03C624-7BA8-AC41-B680-57B5D7E41DA4}" presName="Name37" presStyleLbl="parChTrans1D2" presStyleIdx="3" presStyleCnt="4"/>
      <dgm:spPr/>
    </dgm:pt>
    <dgm:pt modelId="{4C242946-C83C-5445-8640-9B87EDB9DE3D}" type="pres">
      <dgm:prSet presAssocID="{D1729436-D25F-D44D-AEF7-70E1AE50352F}" presName="hierRoot2" presStyleCnt="0">
        <dgm:presLayoutVars>
          <dgm:hierBranch val="init"/>
        </dgm:presLayoutVars>
      </dgm:prSet>
      <dgm:spPr/>
    </dgm:pt>
    <dgm:pt modelId="{0DD4B38C-6A9B-5745-BE9F-260CC7C01BC3}" type="pres">
      <dgm:prSet presAssocID="{D1729436-D25F-D44D-AEF7-70E1AE50352F}" presName="rootComposite" presStyleCnt="0"/>
      <dgm:spPr/>
    </dgm:pt>
    <dgm:pt modelId="{70AA5500-4A9F-AD4A-A259-FA6F0A86E4F8}" type="pres">
      <dgm:prSet presAssocID="{D1729436-D25F-D44D-AEF7-70E1AE50352F}" presName="rootText" presStyleLbl="node2" presStyleIdx="3" presStyleCnt="4">
        <dgm:presLayoutVars>
          <dgm:chPref val="3"/>
        </dgm:presLayoutVars>
      </dgm:prSet>
      <dgm:spPr/>
    </dgm:pt>
    <dgm:pt modelId="{730C5A7C-9304-2F4E-BCBB-AFB4708B329B}" type="pres">
      <dgm:prSet presAssocID="{D1729436-D25F-D44D-AEF7-70E1AE50352F}" presName="rootConnector" presStyleLbl="node2" presStyleIdx="3" presStyleCnt="4"/>
      <dgm:spPr/>
    </dgm:pt>
    <dgm:pt modelId="{312E95EC-75E7-9843-B666-97AB55D6E3CD}" type="pres">
      <dgm:prSet presAssocID="{D1729436-D25F-D44D-AEF7-70E1AE50352F}" presName="hierChild4" presStyleCnt="0"/>
      <dgm:spPr/>
    </dgm:pt>
    <dgm:pt modelId="{1BDEC4BE-FE80-134C-95EB-0C18CA245998}" type="pres">
      <dgm:prSet presAssocID="{A40D09D3-D0C0-004E-9FEE-EF95BED94E5B}" presName="Name37" presStyleLbl="parChTrans1D3" presStyleIdx="6" presStyleCnt="8"/>
      <dgm:spPr/>
    </dgm:pt>
    <dgm:pt modelId="{A609ACC8-C1AB-6147-B68E-D12B69688AAD}" type="pres">
      <dgm:prSet presAssocID="{22707257-4070-7349-9F74-D21C3587554F}" presName="hierRoot2" presStyleCnt="0">
        <dgm:presLayoutVars>
          <dgm:hierBranch val="init"/>
        </dgm:presLayoutVars>
      </dgm:prSet>
      <dgm:spPr/>
    </dgm:pt>
    <dgm:pt modelId="{ECD0830E-4BF2-CF44-8570-7BF3126908ED}" type="pres">
      <dgm:prSet presAssocID="{22707257-4070-7349-9F74-D21C3587554F}" presName="rootComposite" presStyleCnt="0"/>
      <dgm:spPr/>
    </dgm:pt>
    <dgm:pt modelId="{C293AFFD-87A0-594F-9CB3-0EF2C4592D68}" type="pres">
      <dgm:prSet presAssocID="{22707257-4070-7349-9F74-D21C3587554F}" presName="rootText" presStyleLbl="node3" presStyleIdx="6" presStyleCnt="8">
        <dgm:presLayoutVars>
          <dgm:chPref val="3"/>
        </dgm:presLayoutVars>
      </dgm:prSet>
      <dgm:spPr/>
    </dgm:pt>
    <dgm:pt modelId="{5CFEEAF8-78C9-7F46-951F-44D4FA2C5B47}" type="pres">
      <dgm:prSet presAssocID="{22707257-4070-7349-9F74-D21C3587554F}" presName="rootConnector" presStyleLbl="node3" presStyleIdx="6" presStyleCnt="8"/>
      <dgm:spPr/>
    </dgm:pt>
    <dgm:pt modelId="{33E2F15C-D766-474E-9D9D-1D186EBDD0F2}" type="pres">
      <dgm:prSet presAssocID="{22707257-4070-7349-9F74-D21C3587554F}" presName="hierChild4" presStyleCnt="0"/>
      <dgm:spPr/>
    </dgm:pt>
    <dgm:pt modelId="{4A4FF129-8791-5E40-BB91-CB155340EBF3}" type="pres">
      <dgm:prSet presAssocID="{22707257-4070-7349-9F74-D21C3587554F}" presName="hierChild5" presStyleCnt="0"/>
      <dgm:spPr/>
    </dgm:pt>
    <dgm:pt modelId="{1562FB95-1754-D14B-A285-E65A21A2E07A}" type="pres">
      <dgm:prSet presAssocID="{F81A5C0D-CE22-F344-A1AE-4CF585805220}" presName="Name37" presStyleLbl="parChTrans1D3" presStyleIdx="7" presStyleCnt="8"/>
      <dgm:spPr/>
    </dgm:pt>
    <dgm:pt modelId="{7110F97F-E0B7-FE4B-90B3-28AB5FC0DE90}" type="pres">
      <dgm:prSet presAssocID="{1D6192D7-068F-5645-ADC3-E167BE5349DD}" presName="hierRoot2" presStyleCnt="0">
        <dgm:presLayoutVars>
          <dgm:hierBranch val="init"/>
        </dgm:presLayoutVars>
      </dgm:prSet>
      <dgm:spPr/>
    </dgm:pt>
    <dgm:pt modelId="{7E84DF34-1191-1347-8459-33EA593F7BEC}" type="pres">
      <dgm:prSet presAssocID="{1D6192D7-068F-5645-ADC3-E167BE5349DD}" presName="rootComposite" presStyleCnt="0"/>
      <dgm:spPr/>
    </dgm:pt>
    <dgm:pt modelId="{D3F09823-BB9B-144D-8648-D5CAF2219803}" type="pres">
      <dgm:prSet presAssocID="{1D6192D7-068F-5645-ADC3-E167BE5349DD}" presName="rootText" presStyleLbl="node3" presStyleIdx="7" presStyleCnt="8">
        <dgm:presLayoutVars>
          <dgm:chPref val="3"/>
        </dgm:presLayoutVars>
      </dgm:prSet>
      <dgm:spPr/>
    </dgm:pt>
    <dgm:pt modelId="{DF932ADA-F464-5B44-A410-B565D7E90EA2}" type="pres">
      <dgm:prSet presAssocID="{1D6192D7-068F-5645-ADC3-E167BE5349DD}" presName="rootConnector" presStyleLbl="node3" presStyleIdx="7" presStyleCnt="8"/>
      <dgm:spPr/>
    </dgm:pt>
    <dgm:pt modelId="{E5A6B1D1-139C-7242-98E4-59F54FA70BE2}" type="pres">
      <dgm:prSet presAssocID="{1D6192D7-068F-5645-ADC3-E167BE5349DD}" presName="hierChild4" presStyleCnt="0"/>
      <dgm:spPr/>
    </dgm:pt>
    <dgm:pt modelId="{5A427958-C176-464C-94E4-A099B247187C}" type="pres">
      <dgm:prSet presAssocID="{1D6192D7-068F-5645-ADC3-E167BE5349DD}" presName="hierChild5" presStyleCnt="0"/>
      <dgm:spPr/>
    </dgm:pt>
    <dgm:pt modelId="{1E94522F-ECA3-674B-AF49-E39D1986FFC6}" type="pres">
      <dgm:prSet presAssocID="{D1729436-D25F-D44D-AEF7-70E1AE50352F}" presName="hierChild5" presStyleCnt="0"/>
      <dgm:spPr/>
    </dgm:pt>
    <dgm:pt modelId="{FD675200-6365-E04F-89F7-56A848DC8C18}" type="pres">
      <dgm:prSet presAssocID="{2EAE8F06-2CAA-9742-A1AD-C6828171E1CB}" presName="hierChild3" presStyleCnt="0"/>
      <dgm:spPr/>
    </dgm:pt>
  </dgm:ptLst>
  <dgm:cxnLst>
    <dgm:cxn modelId="{C2C35500-5FDD-2D4C-84F5-EF3981BC89E1}" type="presOf" srcId="{5B83792B-DF51-0749-8624-D90639D55EDA}" destId="{6DDAA2BC-C9D3-F24C-87E4-7F5C00B6E5A5}" srcOrd="1" destOrd="0" presId="urn:microsoft.com/office/officeart/2005/8/layout/orgChart1"/>
    <dgm:cxn modelId="{F957F801-9CA4-B84D-A5C1-5F1766A01826}" type="presOf" srcId="{F81A5C0D-CE22-F344-A1AE-4CF585805220}" destId="{1562FB95-1754-D14B-A285-E65A21A2E07A}" srcOrd="0" destOrd="0" presId="urn:microsoft.com/office/officeart/2005/8/layout/orgChart1"/>
    <dgm:cxn modelId="{B440C903-3D00-624F-B404-F1BECDAD4792}" type="presOf" srcId="{2EAE8F06-2CAA-9742-A1AD-C6828171E1CB}" destId="{95718A64-BFA5-0F48-89D3-7AA28E1793B1}" srcOrd="0" destOrd="0" presId="urn:microsoft.com/office/officeart/2005/8/layout/orgChart1"/>
    <dgm:cxn modelId="{2769E00B-3E98-E949-AFE9-B643B4EE7B48}" type="presOf" srcId="{22707257-4070-7349-9F74-D21C3587554F}" destId="{C293AFFD-87A0-594F-9CB3-0EF2C4592D68}" srcOrd="0" destOrd="0" presId="urn:microsoft.com/office/officeart/2005/8/layout/orgChart1"/>
    <dgm:cxn modelId="{54196E0E-A56C-784E-9DFB-556351A28C15}" type="presOf" srcId="{21C67498-4344-D349-B4B3-132C80A6C472}" destId="{11AFD8D4-2985-E94A-8AD7-948831F88224}" srcOrd="1" destOrd="0" presId="urn:microsoft.com/office/officeart/2005/8/layout/orgChart1"/>
    <dgm:cxn modelId="{1C318912-E271-1D4A-99E3-4767E04E105F}" type="presOf" srcId="{21C67498-4344-D349-B4B3-132C80A6C472}" destId="{59958C5E-A974-A443-983B-EB05004B676E}" srcOrd="0" destOrd="0" presId="urn:microsoft.com/office/officeart/2005/8/layout/orgChart1"/>
    <dgm:cxn modelId="{A2739217-49D9-DB4E-8EC6-336A131E0975}" type="presOf" srcId="{5B83792B-DF51-0749-8624-D90639D55EDA}" destId="{73CB9074-8042-4E48-9898-E05F83E26E0D}" srcOrd="0" destOrd="0" presId="urn:microsoft.com/office/officeart/2005/8/layout/orgChart1"/>
    <dgm:cxn modelId="{585CB717-46ED-F04A-A9DA-026DB95158E3}" srcId="{98797ECE-A0C4-F94B-9846-BF7028D659B1}" destId="{CC39A96D-F087-DF4D-903C-C0003F28E2E9}" srcOrd="1" destOrd="0" parTransId="{5C2CABC0-963C-0942-B60C-67A8AEE95696}" sibTransId="{B596FEDB-6F4D-D845-9583-74C6F0D1464C}"/>
    <dgm:cxn modelId="{299A2C20-1548-6243-BE9C-B15287E65823}" type="presOf" srcId="{461A9C1D-04FE-2543-826F-7F4BA97F31C5}" destId="{4C945C35-A669-5B48-A978-96CFC2943C2C}" srcOrd="0" destOrd="0" presId="urn:microsoft.com/office/officeart/2005/8/layout/orgChart1"/>
    <dgm:cxn modelId="{20061222-2F27-A34F-8319-A2006ADB4CA8}" srcId="{2954525B-4759-084E-8660-A971C8138369}" destId="{2EAE8F06-2CAA-9742-A1AD-C6828171E1CB}" srcOrd="0" destOrd="0" parTransId="{C7B56023-7CE8-D347-A858-C09E10B976D4}" sibTransId="{C9C287A5-3FE5-F14F-A9C6-0DA70760193D}"/>
    <dgm:cxn modelId="{FCD69527-03CC-CA4B-932F-6FD7295691C1}" type="presOf" srcId="{CC39A96D-F087-DF4D-903C-C0003F28E2E9}" destId="{40DFA464-A48A-2B4B-A03A-C3BE26AB734C}" srcOrd="1" destOrd="0" presId="urn:microsoft.com/office/officeart/2005/8/layout/orgChart1"/>
    <dgm:cxn modelId="{3AD81A2F-BDFB-CF47-8EB2-30C3DA242CC0}" type="presOf" srcId="{CC39A96D-F087-DF4D-903C-C0003F28E2E9}" destId="{37DAB435-D820-AA47-84BB-9900B1164129}" srcOrd="0" destOrd="0" presId="urn:microsoft.com/office/officeart/2005/8/layout/orgChart1"/>
    <dgm:cxn modelId="{15D33B30-F21E-534D-B3C3-75B258C23CE7}" type="presOf" srcId="{98797ECE-A0C4-F94B-9846-BF7028D659B1}" destId="{4C7C497F-3071-6B49-A8C0-8239FED2E035}" srcOrd="1" destOrd="0" presId="urn:microsoft.com/office/officeart/2005/8/layout/orgChart1"/>
    <dgm:cxn modelId="{077F3F30-414E-4B48-A7CE-63C696E009A2}" type="presOf" srcId="{0D03C624-7BA8-AC41-B680-57B5D7E41DA4}" destId="{06D5BDB2-7B4F-3349-A9F2-8F1968F78806}" srcOrd="0" destOrd="0" presId="urn:microsoft.com/office/officeart/2005/8/layout/orgChart1"/>
    <dgm:cxn modelId="{0478DF30-E99D-8148-A748-6DE2C7BF489D}" srcId="{2EAE8F06-2CAA-9742-A1AD-C6828171E1CB}" destId="{29F44DA4-F37C-844F-B517-B11F7D332CB2}" srcOrd="1" destOrd="0" parTransId="{2EF566AB-2BCA-8447-AFE0-7407B922FB8A}" sibTransId="{2A40ED70-D7C6-C04E-A368-7DE921B2B2C4}"/>
    <dgm:cxn modelId="{5E3EFE31-B23E-6A41-AD7D-E92317637BAA}" type="presOf" srcId="{E1E7D3C3-6ECB-814B-B426-559A18ECECA6}" destId="{7FDA23A8-B37C-A24E-B070-7FB5A6A11CA8}" srcOrd="0" destOrd="0" presId="urn:microsoft.com/office/officeart/2005/8/layout/orgChart1"/>
    <dgm:cxn modelId="{15DEFB3E-BC7E-4C44-B028-32137C1E1D28}" type="presOf" srcId="{22707257-4070-7349-9F74-D21C3587554F}" destId="{5CFEEAF8-78C9-7F46-951F-44D4FA2C5B47}" srcOrd="1" destOrd="0" presId="urn:microsoft.com/office/officeart/2005/8/layout/orgChart1"/>
    <dgm:cxn modelId="{D3AE4E47-72B7-C54D-8038-4F5B9267E30F}" type="presOf" srcId="{818E04DB-287E-5F40-98CB-691820A42E06}" destId="{1FD95E7E-D939-3C4E-BC0D-E23DC8BAFDAA}" srcOrd="0" destOrd="0" presId="urn:microsoft.com/office/officeart/2005/8/layout/orgChart1"/>
    <dgm:cxn modelId="{AFEF3052-8603-164D-9DA0-BDDFDDB86AB5}" type="presOf" srcId="{DAC7E244-A48A-C340-A4E9-9D9F73DFE256}" destId="{28317BF0-25F1-2C43-9D90-13299032468C}" srcOrd="0" destOrd="0" presId="urn:microsoft.com/office/officeart/2005/8/layout/orgChart1"/>
    <dgm:cxn modelId="{53D19754-E32C-D140-930A-27768DF37F59}" type="presOf" srcId="{2EAE8F06-2CAA-9742-A1AD-C6828171E1CB}" destId="{71AC6135-66CE-2743-92C4-585976057EFF}" srcOrd="1" destOrd="0" presId="urn:microsoft.com/office/officeart/2005/8/layout/orgChart1"/>
    <dgm:cxn modelId="{BB1A8557-91C7-CC49-8E54-CDB504A8D278}" type="presOf" srcId="{D1729436-D25F-D44D-AEF7-70E1AE50352F}" destId="{70AA5500-4A9F-AD4A-A259-FA6F0A86E4F8}" srcOrd="0" destOrd="0" presId="urn:microsoft.com/office/officeart/2005/8/layout/orgChart1"/>
    <dgm:cxn modelId="{F871C057-C44F-7241-8A01-5069D4E128FB}" srcId="{29F44DA4-F37C-844F-B517-B11F7D332CB2}" destId="{C6116964-4153-DA46-80A9-84B4CBEFA7E2}" srcOrd="1" destOrd="0" parTransId="{DAC7E244-A48A-C340-A4E9-9D9F73DFE256}" sibTransId="{1F72E029-3C8A-CA44-827F-25725BABAD0E}"/>
    <dgm:cxn modelId="{5D615360-09AA-4A41-B284-F0C151AE28A9}" type="presOf" srcId="{98797ECE-A0C4-F94B-9846-BF7028D659B1}" destId="{E09EE39D-AC6F-0B4E-8C02-7CD21A370203}" srcOrd="0" destOrd="0" presId="urn:microsoft.com/office/officeart/2005/8/layout/orgChart1"/>
    <dgm:cxn modelId="{08046160-8FDB-3944-B752-904A885844A8}" srcId="{D1729436-D25F-D44D-AEF7-70E1AE50352F}" destId="{22707257-4070-7349-9F74-D21C3587554F}" srcOrd="0" destOrd="0" parTransId="{A40D09D3-D0C0-004E-9FEE-EF95BED94E5B}" sibTransId="{90419EA5-82B7-EA4C-9AAA-CAB0D0CBF1FE}"/>
    <dgm:cxn modelId="{4875B372-3B77-3C4E-AABC-AF629BC8620B}" type="presOf" srcId="{FB69F284-81CF-A242-93EF-F7BAF31341FC}" destId="{94A9DFB5-3CE5-8B43-8FE0-97DD8582A8EF}" srcOrd="0" destOrd="0" presId="urn:microsoft.com/office/officeart/2005/8/layout/orgChart1"/>
    <dgm:cxn modelId="{BCD83976-08AC-2442-BA22-22F887C43E96}" type="presOf" srcId="{29F44DA4-F37C-844F-B517-B11F7D332CB2}" destId="{0300CB74-C68C-7642-A46D-513234843DC3}" srcOrd="1" destOrd="0" presId="urn:microsoft.com/office/officeart/2005/8/layout/orgChart1"/>
    <dgm:cxn modelId="{856A3178-932A-8D41-A97E-FD4F14BB0CF6}" srcId="{2EAE8F06-2CAA-9742-A1AD-C6828171E1CB}" destId="{98797ECE-A0C4-F94B-9846-BF7028D659B1}" srcOrd="2" destOrd="0" parTransId="{8ED180D3-433A-F14C-90CE-E3D5619CAEBE}" sibTransId="{74C4E4DC-51D8-3E47-87D6-8CF8ADC38BA0}"/>
    <dgm:cxn modelId="{0CFA5F79-D4ED-5249-88F4-C2147165EAD8}" srcId="{FB69F284-81CF-A242-93EF-F7BAF31341FC}" destId="{E1E7D3C3-6ECB-814B-B426-559A18ECECA6}" srcOrd="1" destOrd="0" parTransId="{4FF9133D-D0CF-8B4D-95B0-7A83980398BC}" sibTransId="{50A7CCB2-5A49-ED44-B656-878FFD49A641}"/>
    <dgm:cxn modelId="{F0F72D7D-C827-1C44-8C4A-0B77340183E3}" type="presOf" srcId="{2EF566AB-2BCA-8447-AFE0-7407B922FB8A}" destId="{0BD65AA6-7C2C-EC45-8187-76A6898A41FE}" srcOrd="0" destOrd="0" presId="urn:microsoft.com/office/officeart/2005/8/layout/orgChart1"/>
    <dgm:cxn modelId="{F677C380-3896-DD49-B2EA-99F1CDA235C4}" type="presOf" srcId="{C6116964-4153-DA46-80A9-84B4CBEFA7E2}" destId="{3E196A36-B477-6A4B-B6ED-7EB13225BABC}" srcOrd="0" destOrd="0" presId="urn:microsoft.com/office/officeart/2005/8/layout/orgChart1"/>
    <dgm:cxn modelId="{4D49A382-826C-964E-9FEC-CB416F5D81E8}" type="presOf" srcId="{B5F78BE1-AE4B-B543-8D2B-8C43A2D92132}" destId="{A57113FD-EAC1-AB40-BB1C-D40F19912E7F}" srcOrd="1" destOrd="0" presId="urn:microsoft.com/office/officeart/2005/8/layout/orgChart1"/>
    <dgm:cxn modelId="{5E24A39F-5104-2C44-8CEC-D0F9BB98BB7E}" type="presOf" srcId="{E1E7D3C3-6ECB-814B-B426-559A18ECECA6}" destId="{CF9091B5-8B60-A547-9076-7FCDA10242A7}" srcOrd="1" destOrd="0" presId="urn:microsoft.com/office/officeart/2005/8/layout/orgChart1"/>
    <dgm:cxn modelId="{176268A1-8A0B-1D45-862A-6C5A2BC2CBB4}" srcId="{FB69F284-81CF-A242-93EF-F7BAF31341FC}" destId="{5B83792B-DF51-0749-8624-D90639D55EDA}" srcOrd="0" destOrd="0" parTransId="{461A9C1D-04FE-2543-826F-7F4BA97F31C5}" sibTransId="{D5064F3B-A93A-C94E-983E-9874CB8F2DDF}"/>
    <dgm:cxn modelId="{D497E3A7-32D3-3842-A98B-A66A5AC31A0A}" type="presOf" srcId="{5C2CABC0-963C-0942-B60C-67A8AEE95696}" destId="{5FA9AD46-85DA-274B-84AA-307600C3DAC5}" srcOrd="0" destOrd="0" presId="urn:microsoft.com/office/officeart/2005/8/layout/orgChart1"/>
    <dgm:cxn modelId="{FA531FAB-095C-6348-8566-E437CCE7DFE4}" srcId="{2EAE8F06-2CAA-9742-A1AD-C6828171E1CB}" destId="{FB69F284-81CF-A242-93EF-F7BAF31341FC}" srcOrd="0" destOrd="0" parTransId="{373642ED-A35B-424F-87D2-3CF9808D1437}" sibTransId="{B8705AFB-C409-7A4E-86F4-A3800F4C7D25}"/>
    <dgm:cxn modelId="{5C0B49B6-A067-3B4F-8696-64A34627FED3}" srcId="{2EAE8F06-2CAA-9742-A1AD-C6828171E1CB}" destId="{D1729436-D25F-D44D-AEF7-70E1AE50352F}" srcOrd="3" destOrd="0" parTransId="{0D03C624-7BA8-AC41-B680-57B5D7E41DA4}" sibTransId="{6B617C11-3D95-624D-A7DA-3713AF6CE94B}"/>
    <dgm:cxn modelId="{4FEDB4BC-6281-3D44-9A60-1358447AA0D3}" type="presOf" srcId="{B5F78BE1-AE4B-B543-8D2B-8C43A2D92132}" destId="{5EE86827-434D-914B-8920-0CC5FA3CD614}" srcOrd="0" destOrd="0" presId="urn:microsoft.com/office/officeart/2005/8/layout/orgChart1"/>
    <dgm:cxn modelId="{9E264FBF-EFF5-D14B-BEC2-CAAAA59B5584}" type="presOf" srcId="{29F44DA4-F37C-844F-B517-B11F7D332CB2}" destId="{AFE46C6D-83EE-0843-88F8-6CFD11BCAA34}" srcOrd="0" destOrd="0" presId="urn:microsoft.com/office/officeart/2005/8/layout/orgChart1"/>
    <dgm:cxn modelId="{E14A7ABF-267D-FD44-A427-5B77B4A6444A}" type="presOf" srcId="{8ED180D3-433A-F14C-90CE-E3D5619CAEBE}" destId="{416C8A0F-0AFB-A54E-989D-F88832A02956}" srcOrd="0" destOrd="0" presId="urn:microsoft.com/office/officeart/2005/8/layout/orgChart1"/>
    <dgm:cxn modelId="{A05E10C1-F510-E048-B3A2-868DBF2E90B7}" type="presOf" srcId="{C6116964-4153-DA46-80A9-84B4CBEFA7E2}" destId="{7ADAF1DF-3FA1-F542-9A2F-2A79C665D3F6}" srcOrd="1" destOrd="0" presId="urn:microsoft.com/office/officeart/2005/8/layout/orgChart1"/>
    <dgm:cxn modelId="{6FA423C2-ABD3-AE41-AF13-23262FDBC910}" type="presOf" srcId="{1D6192D7-068F-5645-ADC3-E167BE5349DD}" destId="{D3F09823-BB9B-144D-8648-D5CAF2219803}" srcOrd="0" destOrd="0" presId="urn:microsoft.com/office/officeart/2005/8/layout/orgChart1"/>
    <dgm:cxn modelId="{3F1D67C2-699A-1441-AC77-C891F3CB5574}" srcId="{98797ECE-A0C4-F94B-9846-BF7028D659B1}" destId="{B5F78BE1-AE4B-B543-8D2B-8C43A2D92132}" srcOrd="0" destOrd="0" parTransId="{D38895FF-0B7B-CC4F-BFBE-6365AD7E690A}" sibTransId="{858B935B-8907-5144-90F8-0D456B06398C}"/>
    <dgm:cxn modelId="{1C7BF6C9-42A8-164E-8798-65714CCE2040}" type="presOf" srcId="{D1729436-D25F-D44D-AEF7-70E1AE50352F}" destId="{730C5A7C-9304-2F4E-BCBB-AFB4708B329B}" srcOrd="1" destOrd="0" presId="urn:microsoft.com/office/officeart/2005/8/layout/orgChart1"/>
    <dgm:cxn modelId="{90F538CC-94F7-CB4D-AAEA-ED339FA8B008}" srcId="{D1729436-D25F-D44D-AEF7-70E1AE50352F}" destId="{1D6192D7-068F-5645-ADC3-E167BE5349DD}" srcOrd="1" destOrd="0" parTransId="{F81A5C0D-CE22-F344-A1AE-4CF585805220}" sibTransId="{7BDA454A-51DD-234C-8FDC-1D25FD5C81AA}"/>
    <dgm:cxn modelId="{E3C6E8CC-B547-6A49-A0D0-D373977DC627}" type="presOf" srcId="{373642ED-A35B-424F-87D2-3CF9808D1437}" destId="{049B644B-A34A-9148-B9C5-1B50265598F1}" srcOrd="0" destOrd="0" presId="urn:microsoft.com/office/officeart/2005/8/layout/orgChart1"/>
    <dgm:cxn modelId="{548C21CE-62B3-5D4C-96FE-F88005826817}" type="presOf" srcId="{D38895FF-0B7B-CC4F-BFBE-6365AD7E690A}" destId="{B076C37D-C0C5-9047-B7F3-A6539C229AC2}" srcOrd="0" destOrd="0" presId="urn:microsoft.com/office/officeart/2005/8/layout/orgChart1"/>
    <dgm:cxn modelId="{8B1191D0-FFAF-EA43-8C93-64C7AC2CD087}" type="presOf" srcId="{FB69F284-81CF-A242-93EF-F7BAF31341FC}" destId="{157B4CA7-9C30-3241-ADC5-049DDA5885C2}" srcOrd="1" destOrd="0" presId="urn:microsoft.com/office/officeart/2005/8/layout/orgChart1"/>
    <dgm:cxn modelId="{871FA5D8-ACB5-2140-8600-4ADD2A21BB14}" type="presOf" srcId="{4FF9133D-D0CF-8B4D-95B0-7A83980398BC}" destId="{5AA8D944-F5EF-5C4D-A73C-28DDE11301E6}" srcOrd="0" destOrd="0" presId="urn:microsoft.com/office/officeart/2005/8/layout/orgChart1"/>
    <dgm:cxn modelId="{654E3DE6-3BE3-EF40-B75E-5569BCE04A5E}" srcId="{29F44DA4-F37C-844F-B517-B11F7D332CB2}" destId="{21C67498-4344-D349-B4B3-132C80A6C472}" srcOrd="0" destOrd="0" parTransId="{818E04DB-287E-5F40-98CB-691820A42E06}" sibTransId="{268BFE87-CC01-184E-A04D-245E80D35EC7}"/>
    <dgm:cxn modelId="{376DE5E6-D212-1C45-886C-CD705904454A}" type="presOf" srcId="{2954525B-4759-084E-8660-A971C8138369}" destId="{CCF10710-00F8-0B4C-80D9-34236CC63355}" srcOrd="0" destOrd="0" presId="urn:microsoft.com/office/officeart/2005/8/layout/orgChart1"/>
    <dgm:cxn modelId="{2E9DBCE8-C9A9-954A-AC9F-118EC5E61C95}" type="presOf" srcId="{1D6192D7-068F-5645-ADC3-E167BE5349DD}" destId="{DF932ADA-F464-5B44-A410-B565D7E90EA2}" srcOrd="1" destOrd="0" presId="urn:microsoft.com/office/officeart/2005/8/layout/orgChart1"/>
    <dgm:cxn modelId="{EA8FF9EB-D845-B943-9E48-D0685315E040}" type="presOf" srcId="{A40D09D3-D0C0-004E-9FEE-EF95BED94E5B}" destId="{1BDEC4BE-FE80-134C-95EB-0C18CA245998}" srcOrd="0" destOrd="0" presId="urn:microsoft.com/office/officeart/2005/8/layout/orgChart1"/>
    <dgm:cxn modelId="{FB189EF3-8192-1F43-B069-DEFEDAD9560F}" type="presParOf" srcId="{CCF10710-00F8-0B4C-80D9-34236CC63355}" destId="{FFCD1BC0-F237-FD44-816C-69E4A77F5068}" srcOrd="0" destOrd="0" presId="urn:microsoft.com/office/officeart/2005/8/layout/orgChart1"/>
    <dgm:cxn modelId="{C2FD0129-8602-7C44-AFBB-CAA4CF9FA3B2}" type="presParOf" srcId="{FFCD1BC0-F237-FD44-816C-69E4A77F5068}" destId="{781A4F41-D4E7-9C4D-82D7-46D0E2488CE6}" srcOrd="0" destOrd="0" presId="urn:microsoft.com/office/officeart/2005/8/layout/orgChart1"/>
    <dgm:cxn modelId="{FE2D4221-5DD5-B848-AC23-A841BD33FCBB}" type="presParOf" srcId="{781A4F41-D4E7-9C4D-82D7-46D0E2488CE6}" destId="{95718A64-BFA5-0F48-89D3-7AA28E1793B1}" srcOrd="0" destOrd="0" presId="urn:microsoft.com/office/officeart/2005/8/layout/orgChart1"/>
    <dgm:cxn modelId="{65821E19-4C88-0344-92A4-7CA74AA6187D}" type="presParOf" srcId="{781A4F41-D4E7-9C4D-82D7-46D0E2488CE6}" destId="{71AC6135-66CE-2743-92C4-585976057EFF}" srcOrd="1" destOrd="0" presId="urn:microsoft.com/office/officeart/2005/8/layout/orgChart1"/>
    <dgm:cxn modelId="{2F27A140-3D81-4D4B-9DAC-5B08DABB3067}" type="presParOf" srcId="{FFCD1BC0-F237-FD44-816C-69E4A77F5068}" destId="{646F93B8-1B94-1144-829E-2B07DB667680}" srcOrd="1" destOrd="0" presId="urn:microsoft.com/office/officeart/2005/8/layout/orgChart1"/>
    <dgm:cxn modelId="{9C6C09D3-5657-A249-96D8-7BE41C3D1C30}" type="presParOf" srcId="{646F93B8-1B94-1144-829E-2B07DB667680}" destId="{049B644B-A34A-9148-B9C5-1B50265598F1}" srcOrd="0" destOrd="0" presId="urn:microsoft.com/office/officeart/2005/8/layout/orgChart1"/>
    <dgm:cxn modelId="{CD6D3ED1-8AD0-9E42-84E9-7212CB3B4DDB}" type="presParOf" srcId="{646F93B8-1B94-1144-829E-2B07DB667680}" destId="{E273384E-006F-D34F-9EEA-86FD5472BAA3}" srcOrd="1" destOrd="0" presId="urn:microsoft.com/office/officeart/2005/8/layout/orgChart1"/>
    <dgm:cxn modelId="{9090F59B-A82B-BD46-867E-FEC5CB18FC15}" type="presParOf" srcId="{E273384E-006F-D34F-9EEA-86FD5472BAA3}" destId="{7A9F6996-C3D8-0141-8F1E-2D2B4BE47E24}" srcOrd="0" destOrd="0" presId="urn:microsoft.com/office/officeart/2005/8/layout/orgChart1"/>
    <dgm:cxn modelId="{0C6DAFD7-771A-BE43-8768-EE73AA3C5E98}" type="presParOf" srcId="{7A9F6996-C3D8-0141-8F1E-2D2B4BE47E24}" destId="{94A9DFB5-3CE5-8B43-8FE0-97DD8582A8EF}" srcOrd="0" destOrd="0" presId="urn:microsoft.com/office/officeart/2005/8/layout/orgChart1"/>
    <dgm:cxn modelId="{ED5F6AE1-CB0F-C344-8F89-B2FDFC8FEC41}" type="presParOf" srcId="{7A9F6996-C3D8-0141-8F1E-2D2B4BE47E24}" destId="{157B4CA7-9C30-3241-ADC5-049DDA5885C2}" srcOrd="1" destOrd="0" presId="urn:microsoft.com/office/officeart/2005/8/layout/orgChart1"/>
    <dgm:cxn modelId="{D44C09CF-2F50-E049-BB08-2E0832CDEB45}" type="presParOf" srcId="{E273384E-006F-D34F-9EEA-86FD5472BAA3}" destId="{761D6E58-AD03-514E-96A0-875ADEE1C1AD}" srcOrd="1" destOrd="0" presId="urn:microsoft.com/office/officeart/2005/8/layout/orgChart1"/>
    <dgm:cxn modelId="{9A769112-2352-7B42-8887-2ABAF89BB074}" type="presParOf" srcId="{761D6E58-AD03-514E-96A0-875ADEE1C1AD}" destId="{4C945C35-A669-5B48-A978-96CFC2943C2C}" srcOrd="0" destOrd="0" presId="urn:microsoft.com/office/officeart/2005/8/layout/orgChart1"/>
    <dgm:cxn modelId="{D3476DEB-AAA9-D54B-B8D5-BDCD97FD83F4}" type="presParOf" srcId="{761D6E58-AD03-514E-96A0-875ADEE1C1AD}" destId="{43112087-8797-2F4F-9EA3-260F8F5C76E6}" srcOrd="1" destOrd="0" presId="urn:microsoft.com/office/officeart/2005/8/layout/orgChart1"/>
    <dgm:cxn modelId="{0C765FF2-2EA4-6149-88D6-7E6049EAB74B}" type="presParOf" srcId="{43112087-8797-2F4F-9EA3-260F8F5C76E6}" destId="{A46A08AB-E9F9-9048-A88A-850507A0CC6A}" srcOrd="0" destOrd="0" presId="urn:microsoft.com/office/officeart/2005/8/layout/orgChart1"/>
    <dgm:cxn modelId="{31572A15-17AF-4646-8FE2-90B870A8C58B}" type="presParOf" srcId="{A46A08AB-E9F9-9048-A88A-850507A0CC6A}" destId="{73CB9074-8042-4E48-9898-E05F83E26E0D}" srcOrd="0" destOrd="0" presId="urn:microsoft.com/office/officeart/2005/8/layout/orgChart1"/>
    <dgm:cxn modelId="{80FF5CD8-F12E-C74C-9588-C60C85CC4CB8}" type="presParOf" srcId="{A46A08AB-E9F9-9048-A88A-850507A0CC6A}" destId="{6DDAA2BC-C9D3-F24C-87E4-7F5C00B6E5A5}" srcOrd="1" destOrd="0" presId="urn:microsoft.com/office/officeart/2005/8/layout/orgChart1"/>
    <dgm:cxn modelId="{BB390E19-2726-454B-9EE6-7E2F81508ECE}" type="presParOf" srcId="{43112087-8797-2F4F-9EA3-260F8F5C76E6}" destId="{E8CCC07B-67C9-6F49-A016-256ED8DF33BD}" srcOrd="1" destOrd="0" presId="urn:microsoft.com/office/officeart/2005/8/layout/orgChart1"/>
    <dgm:cxn modelId="{F9142E34-F695-D948-A0B6-D7F2BB2B72D1}" type="presParOf" srcId="{43112087-8797-2F4F-9EA3-260F8F5C76E6}" destId="{1A60BB9F-EE81-E143-8EC8-569EFDC86BA5}" srcOrd="2" destOrd="0" presId="urn:microsoft.com/office/officeart/2005/8/layout/orgChart1"/>
    <dgm:cxn modelId="{734CA8E6-E46D-2942-9A1C-6408C82C3FD9}" type="presParOf" srcId="{761D6E58-AD03-514E-96A0-875ADEE1C1AD}" destId="{5AA8D944-F5EF-5C4D-A73C-28DDE11301E6}" srcOrd="2" destOrd="0" presId="urn:microsoft.com/office/officeart/2005/8/layout/orgChart1"/>
    <dgm:cxn modelId="{ECEEA5DC-3377-6842-8075-1B4596F90900}" type="presParOf" srcId="{761D6E58-AD03-514E-96A0-875ADEE1C1AD}" destId="{50B35234-C28B-0340-9AC6-AD42ADCE5044}" srcOrd="3" destOrd="0" presId="urn:microsoft.com/office/officeart/2005/8/layout/orgChart1"/>
    <dgm:cxn modelId="{EAB2CC59-003A-5944-B385-7FDF71BC96E1}" type="presParOf" srcId="{50B35234-C28B-0340-9AC6-AD42ADCE5044}" destId="{30887009-E0CE-4C44-A8EC-25E1FA2B91B0}" srcOrd="0" destOrd="0" presId="urn:microsoft.com/office/officeart/2005/8/layout/orgChart1"/>
    <dgm:cxn modelId="{C9223665-76BB-AC40-8A25-948E35CF5434}" type="presParOf" srcId="{30887009-E0CE-4C44-A8EC-25E1FA2B91B0}" destId="{7FDA23A8-B37C-A24E-B070-7FB5A6A11CA8}" srcOrd="0" destOrd="0" presId="urn:microsoft.com/office/officeart/2005/8/layout/orgChart1"/>
    <dgm:cxn modelId="{2AD4F633-C2B8-1E43-AFD0-579F0E965A17}" type="presParOf" srcId="{30887009-E0CE-4C44-A8EC-25E1FA2B91B0}" destId="{CF9091B5-8B60-A547-9076-7FCDA10242A7}" srcOrd="1" destOrd="0" presId="urn:microsoft.com/office/officeart/2005/8/layout/orgChart1"/>
    <dgm:cxn modelId="{5C3B9E2F-9176-BD4C-8416-94B80C9FD55F}" type="presParOf" srcId="{50B35234-C28B-0340-9AC6-AD42ADCE5044}" destId="{B506F187-3849-1241-9068-ECB3EE3C23DE}" srcOrd="1" destOrd="0" presId="urn:microsoft.com/office/officeart/2005/8/layout/orgChart1"/>
    <dgm:cxn modelId="{A235FF95-2770-9046-A220-F22318FA2DCC}" type="presParOf" srcId="{50B35234-C28B-0340-9AC6-AD42ADCE5044}" destId="{EE592CA4-C43A-8746-8BE6-A7DDF26EB2FC}" srcOrd="2" destOrd="0" presId="urn:microsoft.com/office/officeart/2005/8/layout/orgChart1"/>
    <dgm:cxn modelId="{F57D0F88-CA14-1341-ADD9-AE7BE6410192}" type="presParOf" srcId="{E273384E-006F-D34F-9EEA-86FD5472BAA3}" destId="{0871EB55-117E-C34B-B60F-164B320B594A}" srcOrd="2" destOrd="0" presId="urn:microsoft.com/office/officeart/2005/8/layout/orgChart1"/>
    <dgm:cxn modelId="{9588CB6F-0826-9846-8155-1A9BB5D5962F}" type="presParOf" srcId="{646F93B8-1B94-1144-829E-2B07DB667680}" destId="{0BD65AA6-7C2C-EC45-8187-76A6898A41FE}" srcOrd="2" destOrd="0" presId="urn:microsoft.com/office/officeart/2005/8/layout/orgChart1"/>
    <dgm:cxn modelId="{323357BF-B563-0E43-8444-1074F336C6B1}" type="presParOf" srcId="{646F93B8-1B94-1144-829E-2B07DB667680}" destId="{E492A1E8-85FF-4642-B03E-F956A02326BC}" srcOrd="3" destOrd="0" presId="urn:microsoft.com/office/officeart/2005/8/layout/orgChart1"/>
    <dgm:cxn modelId="{73E56A90-CC60-6A41-B448-86A2D9202D60}" type="presParOf" srcId="{E492A1E8-85FF-4642-B03E-F956A02326BC}" destId="{7D7E113F-B68A-A145-BE77-7A4928F60197}" srcOrd="0" destOrd="0" presId="urn:microsoft.com/office/officeart/2005/8/layout/orgChart1"/>
    <dgm:cxn modelId="{44C0A56D-B60F-B744-AE94-27F64544F382}" type="presParOf" srcId="{7D7E113F-B68A-A145-BE77-7A4928F60197}" destId="{AFE46C6D-83EE-0843-88F8-6CFD11BCAA34}" srcOrd="0" destOrd="0" presId="urn:microsoft.com/office/officeart/2005/8/layout/orgChart1"/>
    <dgm:cxn modelId="{18B9B15B-3339-5447-BFA2-A503E1A3D5D5}" type="presParOf" srcId="{7D7E113F-B68A-A145-BE77-7A4928F60197}" destId="{0300CB74-C68C-7642-A46D-513234843DC3}" srcOrd="1" destOrd="0" presId="urn:microsoft.com/office/officeart/2005/8/layout/orgChart1"/>
    <dgm:cxn modelId="{30AC90B4-FE40-D34B-BFCE-2871AA825113}" type="presParOf" srcId="{E492A1E8-85FF-4642-B03E-F956A02326BC}" destId="{01A491D3-E19B-A642-B2AD-B793475CE5B8}" srcOrd="1" destOrd="0" presId="urn:microsoft.com/office/officeart/2005/8/layout/orgChart1"/>
    <dgm:cxn modelId="{C206A53F-37F1-DE4A-8361-822980EE86F7}" type="presParOf" srcId="{01A491D3-E19B-A642-B2AD-B793475CE5B8}" destId="{1FD95E7E-D939-3C4E-BC0D-E23DC8BAFDAA}" srcOrd="0" destOrd="0" presId="urn:microsoft.com/office/officeart/2005/8/layout/orgChart1"/>
    <dgm:cxn modelId="{3DC9B294-DCB8-A245-87D7-AA21E7E7E011}" type="presParOf" srcId="{01A491D3-E19B-A642-B2AD-B793475CE5B8}" destId="{E1D4ABBB-B52B-8B46-A01E-E4CE323D4DB2}" srcOrd="1" destOrd="0" presId="urn:microsoft.com/office/officeart/2005/8/layout/orgChart1"/>
    <dgm:cxn modelId="{B559CC1C-2DB7-5646-AC80-FEC63DCD2321}" type="presParOf" srcId="{E1D4ABBB-B52B-8B46-A01E-E4CE323D4DB2}" destId="{67A171CA-B54F-474F-BBC5-94D8F227A503}" srcOrd="0" destOrd="0" presId="urn:microsoft.com/office/officeart/2005/8/layout/orgChart1"/>
    <dgm:cxn modelId="{E79E414D-816C-8B44-B35F-6570CC2AC508}" type="presParOf" srcId="{67A171CA-B54F-474F-BBC5-94D8F227A503}" destId="{59958C5E-A974-A443-983B-EB05004B676E}" srcOrd="0" destOrd="0" presId="urn:microsoft.com/office/officeart/2005/8/layout/orgChart1"/>
    <dgm:cxn modelId="{E74B6177-2415-3B40-8ED6-BCE228C0AEB6}" type="presParOf" srcId="{67A171CA-B54F-474F-BBC5-94D8F227A503}" destId="{11AFD8D4-2985-E94A-8AD7-948831F88224}" srcOrd="1" destOrd="0" presId="urn:microsoft.com/office/officeart/2005/8/layout/orgChart1"/>
    <dgm:cxn modelId="{8C661DAE-78F5-3944-B896-EC4901859043}" type="presParOf" srcId="{E1D4ABBB-B52B-8B46-A01E-E4CE323D4DB2}" destId="{A73EEAC6-4D5B-484F-9C4F-91382EE63560}" srcOrd="1" destOrd="0" presId="urn:microsoft.com/office/officeart/2005/8/layout/orgChart1"/>
    <dgm:cxn modelId="{A220A2E8-BFC3-304F-9CE5-76BDD0CD669B}" type="presParOf" srcId="{E1D4ABBB-B52B-8B46-A01E-E4CE323D4DB2}" destId="{10525B64-CCF5-3046-B8BE-A544A509B0E9}" srcOrd="2" destOrd="0" presId="urn:microsoft.com/office/officeart/2005/8/layout/orgChart1"/>
    <dgm:cxn modelId="{1AAE8E9C-3C39-7344-9206-C0E54366CBBE}" type="presParOf" srcId="{01A491D3-E19B-A642-B2AD-B793475CE5B8}" destId="{28317BF0-25F1-2C43-9D90-13299032468C}" srcOrd="2" destOrd="0" presId="urn:microsoft.com/office/officeart/2005/8/layout/orgChart1"/>
    <dgm:cxn modelId="{25D016DD-023F-974B-A75E-DB7C3151BB77}" type="presParOf" srcId="{01A491D3-E19B-A642-B2AD-B793475CE5B8}" destId="{C3C69998-E5E6-7B4A-9C78-C012C2183982}" srcOrd="3" destOrd="0" presId="urn:microsoft.com/office/officeart/2005/8/layout/orgChart1"/>
    <dgm:cxn modelId="{912E448A-C074-B84E-84A0-86E73FA40302}" type="presParOf" srcId="{C3C69998-E5E6-7B4A-9C78-C012C2183982}" destId="{2C2B8AD0-9F89-584C-BAB8-8DDDBDB15799}" srcOrd="0" destOrd="0" presId="urn:microsoft.com/office/officeart/2005/8/layout/orgChart1"/>
    <dgm:cxn modelId="{F6C394C3-2094-484E-B40F-0C7ABEAAB5EE}" type="presParOf" srcId="{2C2B8AD0-9F89-584C-BAB8-8DDDBDB15799}" destId="{3E196A36-B477-6A4B-B6ED-7EB13225BABC}" srcOrd="0" destOrd="0" presId="urn:microsoft.com/office/officeart/2005/8/layout/orgChart1"/>
    <dgm:cxn modelId="{3642594D-AD5A-CD4D-8D8D-336CC74D2C26}" type="presParOf" srcId="{2C2B8AD0-9F89-584C-BAB8-8DDDBDB15799}" destId="{7ADAF1DF-3FA1-F542-9A2F-2A79C665D3F6}" srcOrd="1" destOrd="0" presId="urn:microsoft.com/office/officeart/2005/8/layout/orgChart1"/>
    <dgm:cxn modelId="{D5335AA0-7E32-9944-8D6D-5A17B560D866}" type="presParOf" srcId="{C3C69998-E5E6-7B4A-9C78-C012C2183982}" destId="{685C8BD5-FF57-BF45-93DC-5E857860ADCD}" srcOrd="1" destOrd="0" presId="urn:microsoft.com/office/officeart/2005/8/layout/orgChart1"/>
    <dgm:cxn modelId="{96675AC6-EE0D-3648-AAB7-F6F70A8308CB}" type="presParOf" srcId="{C3C69998-E5E6-7B4A-9C78-C012C2183982}" destId="{CA6D202B-E4FF-6843-9E57-C9F49AAB62F4}" srcOrd="2" destOrd="0" presId="urn:microsoft.com/office/officeart/2005/8/layout/orgChart1"/>
    <dgm:cxn modelId="{0D6BC077-0EE1-3247-9EC7-865E01A38FC5}" type="presParOf" srcId="{E492A1E8-85FF-4642-B03E-F956A02326BC}" destId="{1C9C16BF-486A-4947-AC6D-D1548732DE0E}" srcOrd="2" destOrd="0" presId="urn:microsoft.com/office/officeart/2005/8/layout/orgChart1"/>
    <dgm:cxn modelId="{FD35B077-EDB0-CB4D-A2AD-2BCF8B74564F}" type="presParOf" srcId="{646F93B8-1B94-1144-829E-2B07DB667680}" destId="{416C8A0F-0AFB-A54E-989D-F88832A02956}" srcOrd="4" destOrd="0" presId="urn:microsoft.com/office/officeart/2005/8/layout/orgChart1"/>
    <dgm:cxn modelId="{727312F9-9491-424A-9298-FF04A4735641}" type="presParOf" srcId="{646F93B8-1B94-1144-829E-2B07DB667680}" destId="{2DDBA7D9-EB2B-C842-8C6E-593CE25C2F17}" srcOrd="5" destOrd="0" presId="urn:microsoft.com/office/officeart/2005/8/layout/orgChart1"/>
    <dgm:cxn modelId="{D1CE3CE6-AB2B-524B-A5CA-158838E9B270}" type="presParOf" srcId="{2DDBA7D9-EB2B-C842-8C6E-593CE25C2F17}" destId="{A0645539-D086-BA4F-AD01-3719D99093D6}" srcOrd="0" destOrd="0" presId="urn:microsoft.com/office/officeart/2005/8/layout/orgChart1"/>
    <dgm:cxn modelId="{46C3237F-194B-C540-806C-E927F2E29EE3}" type="presParOf" srcId="{A0645539-D086-BA4F-AD01-3719D99093D6}" destId="{E09EE39D-AC6F-0B4E-8C02-7CD21A370203}" srcOrd="0" destOrd="0" presId="urn:microsoft.com/office/officeart/2005/8/layout/orgChart1"/>
    <dgm:cxn modelId="{D01FB6A3-0A21-2D46-B412-CDEE5D9945D5}" type="presParOf" srcId="{A0645539-D086-BA4F-AD01-3719D99093D6}" destId="{4C7C497F-3071-6B49-A8C0-8239FED2E035}" srcOrd="1" destOrd="0" presId="urn:microsoft.com/office/officeart/2005/8/layout/orgChart1"/>
    <dgm:cxn modelId="{B543796D-859E-544D-B087-9460C942CA32}" type="presParOf" srcId="{2DDBA7D9-EB2B-C842-8C6E-593CE25C2F17}" destId="{4A370405-D114-A645-9B66-EE7F322B9D1C}" srcOrd="1" destOrd="0" presId="urn:microsoft.com/office/officeart/2005/8/layout/orgChart1"/>
    <dgm:cxn modelId="{D660B081-C8B5-7B4A-90A9-54FFD1237748}" type="presParOf" srcId="{4A370405-D114-A645-9B66-EE7F322B9D1C}" destId="{B076C37D-C0C5-9047-B7F3-A6539C229AC2}" srcOrd="0" destOrd="0" presId="urn:microsoft.com/office/officeart/2005/8/layout/orgChart1"/>
    <dgm:cxn modelId="{DF1904CA-1AA9-054A-8EFE-49F98DB06B13}" type="presParOf" srcId="{4A370405-D114-A645-9B66-EE7F322B9D1C}" destId="{C489CF4C-9968-6347-AC9E-DAAA2C9FEE89}" srcOrd="1" destOrd="0" presId="urn:microsoft.com/office/officeart/2005/8/layout/orgChart1"/>
    <dgm:cxn modelId="{F9E6C00D-7788-A74E-9E86-32EC6424EB14}" type="presParOf" srcId="{C489CF4C-9968-6347-AC9E-DAAA2C9FEE89}" destId="{009038BA-69EB-0541-A042-7DEEE9E6C6F8}" srcOrd="0" destOrd="0" presId="urn:microsoft.com/office/officeart/2005/8/layout/orgChart1"/>
    <dgm:cxn modelId="{02E69EA2-F5CC-0243-AA4E-F71FBAADB8C7}" type="presParOf" srcId="{009038BA-69EB-0541-A042-7DEEE9E6C6F8}" destId="{5EE86827-434D-914B-8920-0CC5FA3CD614}" srcOrd="0" destOrd="0" presId="urn:microsoft.com/office/officeart/2005/8/layout/orgChart1"/>
    <dgm:cxn modelId="{2D2589A8-37B2-9040-B4AD-7A9E3BE21F5B}" type="presParOf" srcId="{009038BA-69EB-0541-A042-7DEEE9E6C6F8}" destId="{A57113FD-EAC1-AB40-BB1C-D40F19912E7F}" srcOrd="1" destOrd="0" presId="urn:microsoft.com/office/officeart/2005/8/layout/orgChart1"/>
    <dgm:cxn modelId="{FF43B3DF-E117-7A4C-B22F-4367A0EB124C}" type="presParOf" srcId="{C489CF4C-9968-6347-AC9E-DAAA2C9FEE89}" destId="{BAA70E2A-CC2F-1340-AE2C-8E36A0FE1E18}" srcOrd="1" destOrd="0" presId="urn:microsoft.com/office/officeart/2005/8/layout/orgChart1"/>
    <dgm:cxn modelId="{B73C664A-BF4D-084B-8D71-0AB83A457822}" type="presParOf" srcId="{C489CF4C-9968-6347-AC9E-DAAA2C9FEE89}" destId="{37046467-AC91-A042-88FA-8DD7E64EE50C}" srcOrd="2" destOrd="0" presId="urn:microsoft.com/office/officeart/2005/8/layout/orgChart1"/>
    <dgm:cxn modelId="{D8CDA697-84BE-2047-A5C5-91A780B390A9}" type="presParOf" srcId="{4A370405-D114-A645-9B66-EE7F322B9D1C}" destId="{5FA9AD46-85DA-274B-84AA-307600C3DAC5}" srcOrd="2" destOrd="0" presId="urn:microsoft.com/office/officeart/2005/8/layout/orgChart1"/>
    <dgm:cxn modelId="{450E5CC5-BD3B-CC4F-8CA1-EAC0B7162D4A}" type="presParOf" srcId="{4A370405-D114-A645-9B66-EE7F322B9D1C}" destId="{C5A691FF-144F-2141-86C5-3B5C4CAD7F67}" srcOrd="3" destOrd="0" presId="urn:microsoft.com/office/officeart/2005/8/layout/orgChart1"/>
    <dgm:cxn modelId="{569B3BED-54B8-9945-836A-EDC5DD79C04E}" type="presParOf" srcId="{C5A691FF-144F-2141-86C5-3B5C4CAD7F67}" destId="{5A05A7E5-8BA6-784F-A7B1-C0940D0CC9E7}" srcOrd="0" destOrd="0" presId="urn:microsoft.com/office/officeart/2005/8/layout/orgChart1"/>
    <dgm:cxn modelId="{F8A76EC5-C43A-624B-9992-136576A8FFEB}" type="presParOf" srcId="{5A05A7E5-8BA6-784F-A7B1-C0940D0CC9E7}" destId="{37DAB435-D820-AA47-84BB-9900B1164129}" srcOrd="0" destOrd="0" presId="urn:microsoft.com/office/officeart/2005/8/layout/orgChart1"/>
    <dgm:cxn modelId="{4E66C042-EC8E-BF4D-ADC4-CC737140D908}" type="presParOf" srcId="{5A05A7E5-8BA6-784F-A7B1-C0940D0CC9E7}" destId="{40DFA464-A48A-2B4B-A03A-C3BE26AB734C}" srcOrd="1" destOrd="0" presId="urn:microsoft.com/office/officeart/2005/8/layout/orgChart1"/>
    <dgm:cxn modelId="{D4512E3A-20BB-9C4C-BD10-E22D7EAC6538}" type="presParOf" srcId="{C5A691FF-144F-2141-86C5-3B5C4CAD7F67}" destId="{0E8D721D-0665-EA49-B5FD-9EEC32456962}" srcOrd="1" destOrd="0" presId="urn:microsoft.com/office/officeart/2005/8/layout/orgChart1"/>
    <dgm:cxn modelId="{84866FA1-FDBF-6346-A89E-BBEE27787E00}" type="presParOf" srcId="{C5A691FF-144F-2141-86C5-3B5C4CAD7F67}" destId="{46D6C6F5-EFBD-7644-A95B-6C2199EDD265}" srcOrd="2" destOrd="0" presId="urn:microsoft.com/office/officeart/2005/8/layout/orgChart1"/>
    <dgm:cxn modelId="{7295DBF9-F2F7-2549-94F1-6B8AA48392F7}" type="presParOf" srcId="{2DDBA7D9-EB2B-C842-8C6E-593CE25C2F17}" destId="{28E1F5E3-A043-2040-9180-BC4CCDC4EC8B}" srcOrd="2" destOrd="0" presId="urn:microsoft.com/office/officeart/2005/8/layout/orgChart1"/>
    <dgm:cxn modelId="{79912C5F-D302-4C40-8CE6-6C758B0669A6}" type="presParOf" srcId="{646F93B8-1B94-1144-829E-2B07DB667680}" destId="{06D5BDB2-7B4F-3349-A9F2-8F1968F78806}" srcOrd="6" destOrd="0" presId="urn:microsoft.com/office/officeart/2005/8/layout/orgChart1"/>
    <dgm:cxn modelId="{F632B4CF-39B0-FF47-A27C-98DF5615F45F}" type="presParOf" srcId="{646F93B8-1B94-1144-829E-2B07DB667680}" destId="{4C242946-C83C-5445-8640-9B87EDB9DE3D}" srcOrd="7" destOrd="0" presId="urn:microsoft.com/office/officeart/2005/8/layout/orgChart1"/>
    <dgm:cxn modelId="{90AD2F69-75AF-4F42-AD2A-8F56693C4B09}" type="presParOf" srcId="{4C242946-C83C-5445-8640-9B87EDB9DE3D}" destId="{0DD4B38C-6A9B-5745-BE9F-260CC7C01BC3}" srcOrd="0" destOrd="0" presId="urn:microsoft.com/office/officeart/2005/8/layout/orgChart1"/>
    <dgm:cxn modelId="{DE9203A5-39FE-4845-886A-9668BF455DE4}" type="presParOf" srcId="{0DD4B38C-6A9B-5745-BE9F-260CC7C01BC3}" destId="{70AA5500-4A9F-AD4A-A259-FA6F0A86E4F8}" srcOrd="0" destOrd="0" presId="urn:microsoft.com/office/officeart/2005/8/layout/orgChart1"/>
    <dgm:cxn modelId="{91FF15F0-7217-5140-BC0F-C0053F275C97}" type="presParOf" srcId="{0DD4B38C-6A9B-5745-BE9F-260CC7C01BC3}" destId="{730C5A7C-9304-2F4E-BCBB-AFB4708B329B}" srcOrd="1" destOrd="0" presId="urn:microsoft.com/office/officeart/2005/8/layout/orgChart1"/>
    <dgm:cxn modelId="{44DA717A-4ECB-8C42-8266-E374BEF8995C}" type="presParOf" srcId="{4C242946-C83C-5445-8640-9B87EDB9DE3D}" destId="{312E95EC-75E7-9843-B666-97AB55D6E3CD}" srcOrd="1" destOrd="0" presId="urn:microsoft.com/office/officeart/2005/8/layout/orgChart1"/>
    <dgm:cxn modelId="{2E3015ED-991A-BD44-A5E2-178E2BA54100}" type="presParOf" srcId="{312E95EC-75E7-9843-B666-97AB55D6E3CD}" destId="{1BDEC4BE-FE80-134C-95EB-0C18CA245998}" srcOrd="0" destOrd="0" presId="urn:microsoft.com/office/officeart/2005/8/layout/orgChart1"/>
    <dgm:cxn modelId="{1BF25B22-F204-054F-8FEC-C8C4661A3E0B}" type="presParOf" srcId="{312E95EC-75E7-9843-B666-97AB55D6E3CD}" destId="{A609ACC8-C1AB-6147-B68E-D12B69688AAD}" srcOrd="1" destOrd="0" presId="urn:microsoft.com/office/officeart/2005/8/layout/orgChart1"/>
    <dgm:cxn modelId="{7FA19CF9-382C-804D-84DF-48380756929D}" type="presParOf" srcId="{A609ACC8-C1AB-6147-B68E-D12B69688AAD}" destId="{ECD0830E-4BF2-CF44-8570-7BF3126908ED}" srcOrd="0" destOrd="0" presId="urn:microsoft.com/office/officeart/2005/8/layout/orgChart1"/>
    <dgm:cxn modelId="{E3E36D1C-080E-1343-9F1A-9A0E7A33D302}" type="presParOf" srcId="{ECD0830E-4BF2-CF44-8570-7BF3126908ED}" destId="{C293AFFD-87A0-594F-9CB3-0EF2C4592D68}" srcOrd="0" destOrd="0" presId="urn:microsoft.com/office/officeart/2005/8/layout/orgChart1"/>
    <dgm:cxn modelId="{D519AA88-BA01-F542-8672-70B93A3BBB5B}" type="presParOf" srcId="{ECD0830E-4BF2-CF44-8570-7BF3126908ED}" destId="{5CFEEAF8-78C9-7F46-951F-44D4FA2C5B47}" srcOrd="1" destOrd="0" presId="urn:microsoft.com/office/officeart/2005/8/layout/orgChart1"/>
    <dgm:cxn modelId="{B4B30600-E304-7C4B-8C70-F5007C970F74}" type="presParOf" srcId="{A609ACC8-C1AB-6147-B68E-D12B69688AAD}" destId="{33E2F15C-D766-474E-9D9D-1D186EBDD0F2}" srcOrd="1" destOrd="0" presId="urn:microsoft.com/office/officeart/2005/8/layout/orgChart1"/>
    <dgm:cxn modelId="{8E2DD719-9E52-E74C-BA16-A095E28AB1F7}" type="presParOf" srcId="{A609ACC8-C1AB-6147-B68E-D12B69688AAD}" destId="{4A4FF129-8791-5E40-BB91-CB155340EBF3}" srcOrd="2" destOrd="0" presId="urn:microsoft.com/office/officeart/2005/8/layout/orgChart1"/>
    <dgm:cxn modelId="{24885EEF-5E55-A945-A2F0-2EAB41E96ABB}" type="presParOf" srcId="{312E95EC-75E7-9843-B666-97AB55D6E3CD}" destId="{1562FB95-1754-D14B-A285-E65A21A2E07A}" srcOrd="2" destOrd="0" presId="urn:microsoft.com/office/officeart/2005/8/layout/orgChart1"/>
    <dgm:cxn modelId="{D18ADC72-EC6F-BF4D-8297-FF20C89018E3}" type="presParOf" srcId="{312E95EC-75E7-9843-B666-97AB55D6E3CD}" destId="{7110F97F-E0B7-FE4B-90B3-28AB5FC0DE90}" srcOrd="3" destOrd="0" presId="urn:microsoft.com/office/officeart/2005/8/layout/orgChart1"/>
    <dgm:cxn modelId="{B177A39E-C9C8-EA40-9E0A-13442A1888B6}" type="presParOf" srcId="{7110F97F-E0B7-FE4B-90B3-28AB5FC0DE90}" destId="{7E84DF34-1191-1347-8459-33EA593F7BEC}" srcOrd="0" destOrd="0" presId="urn:microsoft.com/office/officeart/2005/8/layout/orgChart1"/>
    <dgm:cxn modelId="{AAD78CBA-F78D-7B45-B06F-85AD0F9792AB}" type="presParOf" srcId="{7E84DF34-1191-1347-8459-33EA593F7BEC}" destId="{D3F09823-BB9B-144D-8648-D5CAF2219803}" srcOrd="0" destOrd="0" presId="urn:microsoft.com/office/officeart/2005/8/layout/orgChart1"/>
    <dgm:cxn modelId="{F5B7442D-7B12-0B4C-9E31-B486271FA257}" type="presParOf" srcId="{7E84DF34-1191-1347-8459-33EA593F7BEC}" destId="{DF932ADA-F464-5B44-A410-B565D7E90EA2}" srcOrd="1" destOrd="0" presId="urn:microsoft.com/office/officeart/2005/8/layout/orgChart1"/>
    <dgm:cxn modelId="{47579717-FA04-D94C-8B71-94CCAEAA533C}" type="presParOf" srcId="{7110F97F-E0B7-FE4B-90B3-28AB5FC0DE90}" destId="{E5A6B1D1-139C-7242-98E4-59F54FA70BE2}" srcOrd="1" destOrd="0" presId="urn:microsoft.com/office/officeart/2005/8/layout/orgChart1"/>
    <dgm:cxn modelId="{6B5B6419-728A-C549-89A2-A30A64935325}" type="presParOf" srcId="{7110F97F-E0B7-FE4B-90B3-28AB5FC0DE90}" destId="{5A427958-C176-464C-94E4-A099B247187C}" srcOrd="2" destOrd="0" presId="urn:microsoft.com/office/officeart/2005/8/layout/orgChart1"/>
    <dgm:cxn modelId="{90ABC719-81BE-4E4A-B1A1-E79407A9E80E}" type="presParOf" srcId="{4C242946-C83C-5445-8640-9B87EDB9DE3D}" destId="{1E94522F-ECA3-674B-AF49-E39D1986FFC6}" srcOrd="2" destOrd="0" presId="urn:microsoft.com/office/officeart/2005/8/layout/orgChart1"/>
    <dgm:cxn modelId="{1596F6B3-33D0-5D45-8904-552D275AE919}" type="presParOf" srcId="{FFCD1BC0-F237-FD44-816C-69E4A77F5068}" destId="{FD675200-6365-E04F-89F7-56A848DC8C18}" srcOrd="2" destOrd="0" presId="urn:microsoft.com/office/officeart/2005/8/layout/orgChart1"/>
  </dgm:cxnLst>
  <dgm:bg>
    <a:effectLst>
      <a:outerShdw blurRad="50800" dist="50800" dir="5400000" algn="ctr" rotWithShape="0">
        <a:srgbClr val="7030A0"/>
      </a:outerShdw>
    </a:effect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62FB95-1754-D14B-A285-E65A21A2E07A}">
      <dsp:nvSpPr>
        <dsp:cNvPr id="0" name=""/>
        <dsp:cNvSpPr/>
      </dsp:nvSpPr>
      <dsp:spPr>
        <a:xfrm>
          <a:off x="6029844" y="2184638"/>
          <a:ext cx="242374" cy="1890522"/>
        </a:xfrm>
        <a:custGeom>
          <a:avLst/>
          <a:gdLst/>
          <a:ahLst/>
          <a:cxnLst/>
          <a:rect l="0" t="0" r="0" b="0"/>
          <a:pathLst>
            <a:path>
              <a:moveTo>
                <a:pt x="0" y="0"/>
              </a:moveTo>
              <a:lnTo>
                <a:pt x="0" y="1890522"/>
              </a:lnTo>
              <a:lnTo>
                <a:pt x="242374" y="1890522"/>
              </a:lnTo>
            </a:path>
          </a:pathLst>
        </a:custGeom>
        <a:noFill/>
        <a:ln w="25400" cap="flat" cmpd="sng" algn="ctr">
          <a:solidFill>
            <a:srgbClr val="7030A0"/>
          </a:solidFill>
          <a:prstDash val="solid"/>
        </a:ln>
        <a:effectLst/>
      </dsp:spPr>
      <dsp:style>
        <a:lnRef idx="2">
          <a:scrgbClr r="0" g="0" b="0"/>
        </a:lnRef>
        <a:fillRef idx="0">
          <a:scrgbClr r="0" g="0" b="0"/>
        </a:fillRef>
        <a:effectRef idx="0">
          <a:scrgbClr r="0" g="0" b="0"/>
        </a:effectRef>
        <a:fontRef idx="minor"/>
      </dsp:style>
    </dsp:sp>
    <dsp:sp modelId="{1BDEC4BE-FE80-134C-95EB-0C18CA245998}">
      <dsp:nvSpPr>
        <dsp:cNvPr id="0" name=""/>
        <dsp:cNvSpPr/>
      </dsp:nvSpPr>
      <dsp:spPr>
        <a:xfrm>
          <a:off x="6029844" y="2184638"/>
          <a:ext cx="242374" cy="743282"/>
        </a:xfrm>
        <a:custGeom>
          <a:avLst/>
          <a:gdLst/>
          <a:ahLst/>
          <a:cxnLst/>
          <a:rect l="0" t="0" r="0" b="0"/>
          <a:pathLst>
            <a:path>
              <a:moveTo>
                <a:pt x="0" y="0"/>
              </a:moveTo>
              <a:lnTo>
                <a:pt x="0" y="743282"/>
              </a:lnTo>
              <a:lnTo>
                <a:pt x="242374" y="743282"/>
              </a:lnTo>
            </a:path>
          </a:pathLst>
        </a:custGeom>
        <a:noFill/>
        <a:ln w="25400" cap="flat" cmpd="sng" algn="ctr">
          <a:solidFill>
            <a:srgbClr val="7030A0"/>
          </a:solidFill>
          <a:prstDash val="solid"/>
        </a:ln>
        <a:effectLst/>
      </dsp:spPr>
      <dsp:style>
        <a:lnRef idx="2">
          <a:scrgbClr r="0" g="0" b="0"/>
        </a:lnRef>
        <a:fillRef idx="0">
          <a:scrgbClr r="0" g="0" b="0"/>
        </a:fillRef>
        <a:effectRef idx="0">
          <a:scrgbClr r="0" g="0" b="0"/>
        </a:effectRef>
        <a:fontRef idx="minor"/>
      </dsp:style>
    </dsp:sp>
    <dsp:sp modelId="{06D5BDB2-7B4F-3349-A9F2-8F1968F78806}">
      <dsp:nvSpPr>
        <dsp:cNvPr id="0" name=""/>
        <dsp:cNvSpPr/>
      </dsp:nvSpPr>
      <dsp:spPr>
        <a:xfrm>
          <a:off x="3794794" y="807915"/>
          <a:ext cx="2881382" cy="568807"/>
        </a:xfrm>
        <a:custGeom>
          <a:avLst/>
          <a:gdLst/>
          <a:ahLst/>
          <a:cxnLst/>
          <a:rect l="0" t="0" r="0" b="0"/>
          <a:pathLst>
            <a:path>
              <a:moveTo>
                <a:pt x="0" y="0"/>
              </a:moveTo>
              <a:lnTo>
                <a:pt x="0" y="399145"/>
              </a:lnTo>
              <a:lnTo>
                <a:pt x="2881382" y="399145"/>
              </a:lnTo>
              <a:lnTo>
                <a:pt x="2881382" y="568807"/>
              </a:lnTo>
            </a:path>
          </a:pathLst>
        </a:custGeom>
        <a:noFill/>
        <a:ln w="25400" cap="flat" cmpd="sng" algn="ctr">
          <a:solidFill>
            <a:schemeClr val="accent5"/>
          </a:solidFill>
          <a:prstDash val="solid"/>
        </a:ln>
        <a:effectLst/>
      </dsp:spPr>
      <dsp:style>
        <a:lnRef idx="2">
          <a:scrgbClr r="0" g="0" b="0"/>
        </a:lnRef>
        <a:fillRef idx="0">
          <a:scrgbClr r="0" g="0" b="0"/>
        </a:fillRef>
        <a:effectRef idx="0">
          <a:scrgbClr r="0" g="0" b="0"/>
        </a:effectRef>
        <a:fontRef idx="minor"/>
      </dsp:style>
    </dsp:sp>
    <dsp:sp modelId="{5FA9AD46-85DA-274B-84AA-307600C3DAC5}">
      <dsp:nvSpPr>
        <dsp:cNvPr id="0" name=""/>
        <dsp:cNvSpPr/>
      </dsp:nvSpPr>
      <dsp:spPr>
        <a:xfrm>
          <a:off x="4074688" y="2184638"/>
          <a:ext cx="242374" cy="1890522"/>
        </a:xfrm>
        <a:custGeom>
          <a:avLst/>
          <a:gdLst/>
          <a:ahLst/>
          <a:cxnLst/>
          <a:rect l="0" t="0" r="0" b="0"/>
          <a:pathLst>
            <a:path>
              <a:moveTo>
                <a:pt x="0" y="0"/>
              </a:moveTo>
              <a:lnTo>
                <a:pt x="0" y="1890522"/>
              </a:lnTo>
              <a:lnTo>
                <a:pt x="242374" y="189052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76C37D-C0C5-9047-B7F3-A6539C229AC2}">
      <dsp:nvSpPr>
        <dsp:cNvPr id="0" name=""/>
        <dsp:cNvSpPr/>
      </dsp:nvSpPr>
      <dsp:spPr>
        <a:xfrm>
          <a:off x="4074688" y="2184638"/>
          <a:ext cx="242374" cy="743282"/>
        </a:xfrm>
        <a:custGeom>
          <a:avLst/>
          <a:gdLst/>
          <a:ahLst/>
          <a:cxnLst/>
          <a:rect l="0" t="0" r="0" b="0"/>
          <a:pathLst>
            <a:path>
              <a:moveTo>
                <a:pt x="0" y="0"/>
              </a:moveTo>
              <a:lnTo>
                <a:pt x="0" y="743282"/>
              </a:lnTo>
              <a:lnTo>
                <a:pt x="242374" y="74328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6C8A0F-0AFB-A54E-989D-F88832A02956}">
      <dsp:nvSpPr>
        <dsp:cNvPr id="0" name=""/>
        <dsp:cNvSpPr/>
      </dsp:nvSpPr>
      <dsp:spPr>
        <a:xfrm>
          <a:off x="3794794" y="807915"/>
          <a:ext cx="926226" cy="568807"/>
        </a:xfrm>
        <a:custGeom>
          <a:avLst/>
          <a:gdLst/>
          <a:ahLst/>
          <a:cxnLst/>
          <a:rect l="0" t="0" r="0" b="0"/>
          <a:pathLst>
            <a:path>
              <a:moveTo>
                <a:pt x="0" y="0"/>
              </a:moveTo>
              <a:lnTo>
                <a:pt x="0" y="399145"/>
              </a:lnTo>
              <a:lnTo>
                <a:pt x="926226" y="399145"/>
              </a:lnTo>
              <a:lnTo>
                <a:pt x="926226" y="568807"/>
              </a:lnTo>
            </a:path>
          </a:pathLst>
        </a:custGeom>
        <a:noFill/>
        <a:ln w="25400" cap="flat" cmpd="sng" algn="ctr">
          <a:solidFill>
            <a:schemeClr val="accent5"/>
          </a:solidFill>
          <a:prstDash val="solid"/>
        </a:ln>
        <a:effectLst/>
      </dsp:spPr>
      <dsp:style>
        <a:lnRef idx="2">
          <a:scrgbClr r="0" g="0" b="0"/>
        </a:lnRef>
        <a:fillRef idx="0">
          <a:scrgbClr r="0" g="0" b="0"/>
        </a:fillRef>
        <a:effectRef idx="0">
          <a:scrgbClr r="0" g="0" b="0"/>
        </a:effectRef>
        <a:fontRef idx="minor"/>
      </dsp:style>
    </dsp:sp>
    <dsp:sp modelId="{28317BF0-25F1-2C43-9D90-13299032468C}">
      <dsp:nvSpPr>
        <dsp:cNvPr id="0" name=""/>
        <dsp:cNvSpPr/>
      </dsp:nvSpPr>
      <dsp:spPr>
        <a:xfrm>
          <a:off x="2119532" y="2184638"/>
          <a:ext cx="242374" cy="1890522"/>
        </a:xfrm>
        <a:custGeom>
          <a:avLst/>
          <a:gdLst/>
          <a:ahLst/>
          <a:cxnLst/>
          <a:rect l="0" t="0" r="0" b="0"/>
          <a:pathLst>
            <a:path>
              <a:moveTo>
                <a:pt x="0" y="0"/>
              </a:moveTo>
              <a:lnTo>
                <a:pt x="0" y="1890522"/>
              </a:lnTo>
              <a:lnTo>
                <a:pt x="242374" y="1890522"/>
              </a:lnTo>
            </a:path>
          </a:pathLst>
        </a:custGeom>
        <a:noFill/>
        <a:ln w="25400" cap="flat" cmpd="sng" algn="ctr">
          <a:solidFill>
            <a:srgbClr val="FFC000"/>
          </a:solidFill>
          <a:prstDash val="solid"/>
        </a:ln>
        <a:effectLst/>
      </dsp:spPr>
      <dsp:style>
        <a:lnRef idx="2">
          <a:scrgbClr r="0" g="0" b="0"/>
        </a:lnRef>
        <a:fillRef idx="0">
          <a:scrgbClr r="0" g="0" b="0"/>
        </a:fillRef>
        <a:effectRef idx="0">
          <a:scrgbClr r="0" g="0" b="0"/>
        </a:effectRef>
        <a:fontRef idx="minor"/>
      </dsp:style>
    </dsp:sp>
    <dsp:sp modelId="{1FD95E7E-D939-3C4E-BC0D-E23DC8BAFDAA}">
      <dsp:nvSpPr>
        <dsp:cNvPr id="0" name=""/>
        <dsp:cNvSpPr/>
      </dsp:nvSpPr>
      <dsp:spPr>
        <a:xfrm>
          <a:off x="2119532" y="2184638"/>
          <a:ext cx="242374" cy="743282"/>
        </a:xfrm>
        <a:custGeom>
          <a:avLst/>
          <a:gdLst/>
          <a:ahLst/>
          <a:cxnLst/>
          <a:rect l="0" t="0" r="0" b="0"/>
          <a:pathLst>
            <a:path>
              <a:moveTo>
                <a:pt x="0" y="0"/>
              </a:moveTo>
              <a:lnTo>
                <a:pt x="0" y="743282"/>
              </a:lnTo>
              <a:lnTo>
                <a:pt x="242374" y="743282"/>
              </a:lnTo>
            </a:path>
          </a:pathLst>
        </a:custGeom>
        <a:noFill/>
        <a:ln w="25400" cap="flat" cmpd="sng" algn="ctr">
          <a:solidFill>
            <a:srgbClr val="FFC000"/>
          </a:solidFill>
          <a:prstDash val="solid"/>
        </a:ln>
        <a:effectLst/>
      </dsp:spPr>
      <dsp:style>
        <a:lnRef idx="2">
          <a:scrgbClr r="0" g="0" b="0"/>
        </a:lnRef>
        <a:fillRef idx="0">
          <a:scrgbClr r="0" g="0" b="0"/>
        </a:fillRef>
        <a:effectRef idx="0">
          <a:scrgbClr r="0" g="0" b="0"/>
        </a:effectRef>
        <a:fontRef idx="minor"/>
      </dsp:style>
    </dsp:sp>
    <dsp:sp modelId="{0BD65AA6-7C2C-EC45-8187-76A6898A41FE}">
      <dsp:nvSpPr>
        <dsp:cNvPr id="0" name=""/>
        <dsp:cNvSpPr/>
      </dsp:nvSpPr>
      <dsp:spPr>
        <a:xfrm>
          <a:off x="2765865" y="807915"/>
          <a:ext cx="1028929" cy="568807"/>
        </a:xfrm>
        <a:custGeom>
          <a:avLst/>
          <a:gdLst/>
          <a:ahLst/>
          <a:cxnLst/>
          <a:rect l="0" t="0" r="0" b="0"/>
          <a:pathLst>
            <a:path>
              <a:moveTo>
                <a:pt x="1028929" y="0"/>
              </a:moveTo>
              <a:lnTo>
                <a:pt x="1028929" y="399145"/>
              </a:lnTo>
              <a:lnTo>
                <a:pt x="0" y="399145"/>
              </a:lnTo>
              <a:lnTo>
                <a:pt x="0" y="568807"/>
              </a:lnTo>
            </a:path>
          </a:pathLst>
        </a:custGeom>
        <a:noFill/>
        <a:ln w="25400" cap="flat" cmpd="sng" algn="ctr">
          <a:solidFill>
            <a:schemeClr val="accent5"/>
          </a:solidFill>
          <a:prstDash val="solid"/>
        </a:ln>
        <a:effectLst/>
      </dsp:spPr>
      <dsp:style>
        <a:lnRef idx="2">
          <a:scrgbClr r="0" g="0" b="0"/>
        </a:lnRef>
        <a:fillRef idx="0">
          <a:scrgbClr r="0" g="0" b="0"/>
        </a:fillRef>
        <a:effectRef idx="0">
          <a:scrgbClr r="0" g="0" b="0"/>
        </a:effectRef>
        <a:fontRef idx="minor"/>
      </dsp:style>
    </dsp:sp>
    <dsp:sp modelId="{5AA8D944-F5EF-5C4D-A73C-28DDE11301E6}">
      <dsp:nvSpPr>
        <dsp:cNvPr id="0" name=""/>
        <dsp:cNvSpPr/>
      </dsp:nvSpPr>
      <dsp:spPr>
        <a:xfrm>
          <a:off x="164376" y="2184638"/>
          <a:ext cx="242374" cy="1890522"/>
        </a:xfrm>
        <a:custGeom>
          <a:avLst/>
          <a:gdLst/>
          <a:ahLst/>
          <a:cxnLst/>
          <a:rect l="0" t="0" r="0" b="0"/>
          <a:pathLst>
            <a:path>
              <a:moveTo>
                <a:pt x="0" y="0"/>
              </a:moveTo>
              <a:lnTo>
                <a:pt x="0" y="1890522"/>
              </a:lnTo>
              <a:lnTo>
                <a:pt x="242374" y="1890522"/>
              </a:lnTo>
            </a:path>
          </a:pathLst>
        </a:custGeom>
        <a:noFill/>
        <a:ln w="25400" cap="flat" cmpd="sng" algn="ctr">
          <a:solidFill>
            <a:srgbClr val="92D050"/>
          </a:solidFill>
          <a:prstDash val="solid"/>
        </a:ln>
        <a:effectLst/>
      </dsp:spPr>
      <dsp:style>
        <a:lnRef idx="2">
          <a:scrgbClr r="0" g="0" b="0"/>
        </a:lnRef>
        <a:fillRef idx="0">
          <a:scrgbClr r="0" g="0" b="0"/>
        </a:fillRef>
        <a:effectRef idx="0">
          <a:scrgbClr r="0" g="0" b="0"/>
        </a:effectRef>
        <a:fontRef idx="minor"/>
      </dsp:style>
    </dsp:sp>
    <dsp:sp modelId="{4C945C35-A669-5B48-A978-96CFC2943C2C}">
      <dsp:nvSpPr>
        <dsp:cNvPr id="0" name=""/>
        <dsp:cNvSpPr/>
      </dsp:nvSpPr>
      <dsp:spPr>
        <a:xfrm>
          <a:off x="164376" y="2184638"/>
          <a:ext cx="242374" cy="743282"/>
        </a:xfrm>
        <a:custGeom>
          <a:avLst/>
          <a:gdLst/>
          <a:ahLst/>
          <a:cxnLst/>
          <a:rect l="0" t="0" r="0" b="0"/>
          <a:pathLst>
            <a:path>
              <a:moveTo>
                <a:pt x="0" y="0"/>
              </a:moveTo>
              <a:lnTo>
                <a:pt x="0" y="743282"/>
              </a:lnTo>
              <a:lnTo>
                <a:pt x="242374" y="743282"/>
              </a:lnTo>
            </a:path>
          </a:pathLst>
        </a:custGeom>
        <a:noFill/>
        <a:ln w="25400" cap="flat" cmpd="sng" algn="ctr">
          <a:solidFill>
            <a:srgbClr val="92D050"/>
          </a:solidFill>
          <a:prstDash val="solid"/>
        </a:ln>
        <a:effectLst/>
      </dsp:spPr>
      <dsp:style>
        <a:lnRef idx="2">
          <a:scrgbClr r="0" g="0" b="0"/>
        </a:lnRef>
        <a:fillRef idx="0">
          <a:scrgbClr r="0" g="0" b="0"/>
        </a:fillRef>
        <a:effectRef idx="0">
          <a:scrgbClr r="0" g="0" b="0"/>
        </a:effectRef>
        <a:fontRef idx="minor"/>
      </dsp:style>
    </dsp:sp>
    <dsp:sp modelId="{049B644B-A34A-9148-B9C5-1B50265598F1}">
      <dsp:nvSpPr>
        <dsp:cNvPr id="0" name=""/>
        <dsp:cNvSpPr/>
      </dsp:nvSpPr>
      <dsp:spPr>
        <a:xfrm>
          <a:off x="810709" y="807915"/>
          <a:ext cx="2984085" cy="568807"/>
        </a:xfrm>
        <a:custGeom>
          <a:avLst/>
          <a:gdLst/>
          <a:ahLst/>
          <a:cxnLst/>
          <a:rect l="0" t="0" r="0" b="0"/>
          <a:pathLst>
            <a:path>
              <a:moveTo>
                <a:pt x="2984085" y="0"/>
              </a:moveTo>
              <a:lnTo>
                <a:pt x="2984085" y="399145"/>
              </a:lnTo>
              <a:lnTo>
                <a:pt x="0" y="399145"/>
              </a:lnTo>
              <a:lnTo>
                <a:pt x="0" y="568807"/>
              </a:lnTo>
            </a:path>
          </a:pathLst>
        </a:custGeom>
        <a:noFill/>
        <a:ln w="25400" cap="flat" cmpd="sng" algn="ctr">
          <a:solidFill>
            <a:schemeClr val="accent5"/>
          </a:solidFill>
          <a:prstDash val="solid"/>
        </a:ln>
        <a:effectLst/>
      </dsp:spPr>
      <dsp:style>
        <a:lnRef idx="2">
          <a:scrgbClr r="0" g="0" b="0"/>
        </a:lnRef>
        <a:fillRef idx="0">
          <a:scrgbClr r="0" g="0" b="0"/>
        </a:fillRef>
        <a:effectRef idx="0">
          <a:scrgbClr r="0" g="0" b="0"/>
        </a:effectRef>
        <a:fontRef idx="minor"/>
      </dsp:style>
    </dsp:sp>
    <dsp:sp modelId="{95718A64-BFA5-0F48-89D3-7AA28E1793B1}">
      <dsp:nvSpPr>
        <dsp:cNvPr id="0" name=""/>
        <dsp:cNvSpPr/>
      </dsp:nvSpPr>
      <dsp:spPr>
        <a:xfrm>
          <a:off x="2986878" y="0"/>
          <a:ext cx="1615831" cy="807915"/>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MCAT</a:t>
          </a:r>
        </a:p>
      </dsp:txBody>
      <dsp:txXfrm>
        <a:off x="2986878" y="0"/>
        <a:ext cx="1615831" cy="807915"/>
      </dsp:txXfrm>
    </dsp:sp>
    <dsp:sp modelId="{94A9DFB5-3CE5-8B43-8FE0-97DD8582A8EF}">
      <dsp:nvSpPr>
        <dsp:cNvPr id="0" name=""/>
        <dsp:cNvSpPr/>
      </dsp:nvSpPr>
      <dsp:spPr>
        <a:xfrm>
          <a:off x="2793" y="1376723"/>
          <a:ext cx="1615831" cy="807915"/>
        </a:xfrm>
        <a:prstGeom prst="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Biological and Chemical Foundations of Living Systems</a:t>
          </a:r>
        </a:p>
      </dsp:txBody>
      <dsp:txXfrm>
        <a:off x="2793" y="1376723"/>
        <a:ext cx="1615831" cy="807915"/>
      </dsp:txXfrm>
    </dsp:sp>
    <dsp:sp modelId="{73CB9074-8042-4E48-9898-E05F83E26E0D}">
      <dsp:nvSpPr>
        <dsp:cNvPr id="0" name=""/>
        <dsp:cNvSpPr/>
      </dsp:nvSpPr>
      <dsp:spPr>
        <a:xfrm>
          <a:off x="406751" y="2523963"/>
          <a:ext cx="1615831" cy="807915"/>
        </a:xfrm>
        <a:prstGeom prst="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95 MINS</a:t>
          </a:r>
        </a:p>
        <a:p>
          <a:pPr marL="0" lvl="0" indent="0" algn="ctr" defTabSz="444500">
            <a:lnSpc>
              <a:spcPct val="90000"/>
            </a:lnSpc>
            <a:spcBef>
              <a:spcPct val="0"/>
            </a:spcBef>
            <a:spcAft>
              <a:spcPct val="35000"/>
            </a:spcAft>
            <a:buNone/>
          </a:pPr>
          <a:r>
            <a:rPr lang="en-US" sz="1000" kern="1200" dirty="0"/>
            <a:t>59 Qs</a:t>
          </a:r>
        </a:p>
        <a:p>
          <a:pPr marL="0" lvl="0" indent="0" algn="ctr" defTabSz="444500">
            <a:lnSpc>
              <a:spcPct val="90000"/>
            </a:lnSpc>
            <a:spcBef>
              <a:spcPct val="0"/>
            </a:spcBef>
            <a:spcAft>
              <a:spcPct val="35000"/>
            </a:spcAft>
            <a:buNone/>
          </a:pPr>
          <a:r>
            <a:rPr lang="en-US" sz="800" kern="1200" dirty="0"/>
            <a:t>10 passages with 44 passage-based Qs + 15 discrete questions</a:t>
          </a:r>
        </a:p>
      </dsp:txBody>
      <dsp:txXfrm>
        <a:off x="406751" y="2523963"/>
        <a:ext cx="1615831" cy="807915"/>
      </dsp:txXfrm>
    </dsp:sp>
    <dsp:sp modelId="{7FDA23A8-B37C-A24E-B070-7FB5A6A11CA8}">
      <dsp:nvSpPr>
        <dsp:cNvPr id="0" name=""/>
        <dsp:cNvSpPr/>
      </dsp:nvSpPr>
      <dsp:spPr>
        <a:xfrm>
          <a:off x="406751" y="3671203"/>
          <a:ext cx="1615831" cy="807915"/>
        </a:xfrm>
        <a:prstGeom prst="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Biology 65%</a:t>
          </a:r>
          <a:br>
            <a:rPr lang="en-US" sz="1000" kern="1200" dirty="0"/>
          </a:br>
          <a:r>
            <a:rPr lang="en-US" sz="1000" kern="1200" dirty="0"/>
            <a:t>Biochemistry 25%</a:t>
          </a:r>
          <a:br>
            <a:rPr lang="en-US" sz="1000" kern="1200" dirty="0"/>
          </a:br>
          <a:r>
            <a:rPr lang="en-US" sz="1000" kern="1200" dirty="0"/>
            <a:t>General Chemistry 5%</a:t>
          </a:r>
          <a:br>
            <a:rPr lang="en-US" sz="1000" kern="1200" dirty="0"/>
          </a:br>
          <a:r>
            <a:rPr lang="en-US" sz="1000" kern="1200" dirty="0"/>
            <a:t>Organic Chemistry 5</a:t>
          </a:r>
          <a:r>
            <a:rPr lang="en-US" sz="1300" kern="1200" dirty="0"/>
            <a:t>%</a:t>
          </a:r>
        </a:p>
      </dsp:txBody>
      <dsp:txXfrm>
        <a:off x="406751" y="3671203"/>
        <a:ext cx="1615831" cy="807915"/>
      </dsp:txXfrm>
    </dsp:sp>
    <dsp:sp modelId="{AFE46C6D-83EE-0843-88F8-6CFD11BCAA34}">
      <dsp:nvSpPr>
        <dsp:cNvPr id="0" name=""/>
        <dsp:cNvSpPr/>
      </dsp:nvSpPr>
      <dsp:spPr>
        <a:xfrm>
          <a:off x="1957949" y="1376723"/>
          <a:ext cx="1615831" cy="807915"/>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Chemical and Physical Foundations of Biological Systems</a:t>
          </a:r>
        </a:p>
      </dsp:txBody>
      <dsp:txXfrm>
        <a:off x="1957949" y="1376723"/>
        <a:ext cx="1615831" cy="807915"/>
      </dsp:txXfrm>
    </dsp:sp>
    <dsp:sp modelId="{59958C5E-A974-A443-983B-EB05004B676E}">
      <dsp:nvSpPr>
        <dsp:cNvPr id="0" name=""/>
        <dsp:cNvSpPr/>
      </dsp:nvSpPr>
      <dsp:spPr>
        <a:xfrm>
          <a:off x="2361907" y="2523963"/>
          <a:ext cx="1615831" cy="807915"/>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95 MINS</a:t>
          </a:r>
        </a:p>
        <a:p>
          <a:pPr marL="0" lvl="0" indent="0" algn="ctr" defTabSz="444500">
            <a:lnSpc>
              <a:spcPct val="90000"/>
            </a:lnSpc>
            <a:spcBef>
              <a:spcPct val="0"/>
            </a:spcBef>
            <a:spcAft>
              <a:spcPct val="35000"/>
            </a:spcAft>
            <a:buNone/>
          </a:pPr>
          <a:r>
            <a:rPr lang="en-US" sz="1000" kern="1200" dirty="0"/>
            <a:t>59 Qs</a:t>
          </a:r>
        </a:p>
        <a:p>
          <a:pPr marL="0" lvl="0" indent="0" algn="ctr" defTabSz="444500">
            <a:lnSpc>
              <a:spcPct val="90000"/>
            </a:lnSpc>
            <a:spcBef>
              <a:spcPct val="0"/>
            </a:spcBef>
            <a:spcAft>
              <a:spcPct val="35000"/>
            </a:spcAft>
            <a:buNone/>
          </a:pPr>
          <a:r>
            <a:rPr lang="en-US" sz="800" kern="1200" dirty="0"/>
            <a:t>10 passages with 44 passage-based Qs + 15 discrete questions</a:t>
          </a:r>
        </a:p>
      </dsp:txBody>
      <dsp:txXfrm>
        <a:off x="2361907" y="2523963"/>
        <a:ext cx="1615831" cy="807915"/>
      </dsp:txXfrm>
    </dsp:sp>
    <dsp:sp modelId="{3E196A36-B477-6A4B-B6ED-7EB13225BABC}">
      <dsp:nvSpPr>
        <dsp:cNvPr id="0" name=""/>
        <dsp:cNvSpPr/>
      </dsp:nvSpPr>
      <dsp:spPr>
        <a:xfrm>
          <a:off x="2361907" y="3671203"/>
          <a:ext cx="1615831" cy="807915"/>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General Chemistry 30%</a:t>
          </a:r>
          <a:br>
            <a:rPr lang="en-US" sz="1000" kern="1200" dirty="0"/>
          </a:br>
          <a:r>
            <a:rPr lang="en-US" sz="1000" kern="1200" dirty="0"/>
            <a:t>Biochemistry 25%</a:t>
          </a:r>
          <a:br>
            <a:rPr lang="en-US" sz="1000" kern="1200" dirty="0"/>
          </a:br>
          <a:r>
            <a:rPr lang="en-US" sz="1000" kern="1200" dirty="0"/>
            <a:t>Physics 25%</a:t>
          </a:r>
          <a:br>
            <a:rPr lang="en-US" sz="1000" kern="1200" dirty="0"/>
          </a:br>
          <a:r>
            <a:rPr lang="en-US" sz="1000" kern="1200" dirty="0"/>
            <a:t>Organic Chemistry 15%</a:t>
          </a:r>
          <a:br>
            <a:rPr lang="en-US" sz="1000" kern="1200" dirty="0"/>
          </a:br>
          <a:r>
            <a:rPr lang="en-US" sz="1000" kern="1200" dirty="0"/>
            <a:t>Biology 5%</a:t>
          </a:r>
        </a:p>
      </dsp:txBody>
      <dsp:txXfrm>
        <a:off x="2361907" y="3671203"/>
        <a:ext cx="1615831" cy="807915"/>
      </dsp:txXfrm>
    </dsp:sp>
    <dsp:sp modelId="{E09EE39D-AC6F-0B4E-8C02-7CD21A370203}">
      <dsp:nvSpPr>
        <dsp:cNvPr id="0" name=""/>
        <dsp:cNvSpPr/>
      </dsp:nvSpPr>
      <dsp:spPr>
        <a:xfrm>
          <a:off x="3913105" y="1376723"/>
          <a:ext cx="1615831" cy="8079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Psychological, Social and Biological Foundations of </a:t>
          </a:r>
          <a:r>
            <a:rPr lang="en-US" sz="1200" kern="1200" dirty="0" err="1"/>
            <a:t>Behaviour</a:t>
          </a:r>
          <a:endParaRPr lang="en-US" sz="1200" kern="1200" dirty="0"/>
        </a:p>
      </dsp:txBody>
      <dsp:txXfrm>
        <a:off x="3913105" y="1376723"/>
        <a:ext cx="1615831" cy="807915"/>
      </dsp:txXfrm>
    </dsp:sp>
    <dsp:sp modelId="{5EE86827-434D-914B-8920-0CC5FA3CD614}">
      <dsp:nvSpPr>
        <dsp:cNvPr id="0" name=""/>
        <dsp:cNvSpPr/>
      </dsp:nvSpPr>
      <dsp:spPr>
        <a:xfrm>
          <a:off x="4317063" y="2523963"/>
          <a:ext cx="1615831" cy="8079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95 MINS</a:t>
          </a:r>
        </a:p>
        <a:p>
          <a:pPr marL="0" lvl="0" indent="0" algn="ctr" defTabSz="444500">
            <a:lnSpc>
              <a:spcPct val="90000"/>
            </a:lnSpc>
            <a:spcBef>
              <a:spcPct val="0"/>
            </a:spcBef>
            <a:spcAft>
              <a:spcPct val="35000"/>
            </a:spcAft>
            <a:buNone/>
          </a:pPr>
          <a:r>
            <a:rPr lang="en-US" sz="1000" kern="1200" dirty="0"/>
            <a:t>59 Qs</a:t>
          </a:r>
        </a:p>
        <a:p>
          <a:pPr marL="0" lvl="0" indent="0" algn="ctr" defTabSz="444500">
            <a:lnSpc>
              <a:spcPct val="90000"/>
            </a:lnSpc>
            <a:spcBef>
              <a:spcPct val="0"/>
            </a:spcBef>
            <a:spcAft>
              <a:spcPct val="35000"/>
            </a:spcAft>
            <a:buNone/>
          </a:pPr>
          <a:r>
            <a:rPr lang="en-US" sz="800" kern="1200" dirty="0"/>
            <a:t>10 passages with 44 passage-based Qs + 15 discrete questions</a:t>
          </a:r>
        </a:p>
      </dsp:txBody>
      <dsp:txXfrm>
        <a:off x="4317063" y="2523963"/>
        <a:ext cx="1615831" cy="807915"/>
      </dsp:txXfrm>
    </dsp:sp>
    <dsp:sp modelId="{37DAB435-D820-AA47-84BB-9900B1164129}">
      <dsp:nvSpPr>
        <dsp:cNvPr id="0" name=""/>
        <dsp:cNvSpPr/>
      </dsp:nvSpPr>
      <dsp:spPr>
        <a:xfrm>
          <a:off x="4317063" y="3671203"/>
          <a:ext cx="1615831" cy="8079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Psychology 65%</a:t>
          </a:r>
          <a:br>
            <a:rPr lang="en-US" sz="1000" kern="1200" dirty="0"/>
          </a:br>
          <a:r>
            <a:rPr lang="en-US" sz="1000" kern="1200" dirty="0"/>
            <a:t>Sociology 30%</a:t>
          </a:r>
          <a:br>
            <a:rPr lang="en-US" sz="1000" kern="1200" dirty="0"/>
          </a:br>
          <a:r>
            <a:rPr lang="en-US" sz="1000" kern="1200" dirty="0"/>
            <a:t>Biology 5%</a:t>
          </a:r>
        </a:p>
      </dsp:txBody>
      <dsp:txXfrm>
        <a:off x="4317063" y="3671203"/>
        <a:ext cx="1615831" cy="807915"/>
      </dsp:txXfrm>
    </dsp:sp>
    <dsp:sp modelId="{70AA5500-4A9F-AD4A-A259-FA6F0A86E4F8}">
      <dsp:nvSpPr>
        <dsp:cNvPr id="0" name=""/>
        <dsp:cNvSpPr/>
      </dsp:nvSpPr>
      <dsp:spPr>
        <a:xfrm>
          <a:off x="5868261" y="1376723"/>
          <a:ext cx="1615831" cy="807915"/>
        </a:xfrm>
        <a:prstGeom prst="rect">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Critical Analysis and Reasoning Skills (CARS)</a:t>
          </a:r>
        </a:p>
      </dsp:txBody>
      <dsp:txXfrm>
        <a:off x="5868261" y="1376723"/>
        <a:ext cx="1615831" cy="807915"/>
      </dsp:txXfrm>
    </dsp:sp>
    <dsp:sp modelId="{C293AFFD-87A0-594F-9CB3-0EF2C4592D68}">
      <dsp:nvSpPr>
        <dsp:cNvPr id="0" name=""/>
        <dsp:cNvSpPr/>
      </dsp:nvSpPr>
      <dsp:spPr>
        <a:xfrm>
          <a:off x="6272219" y="2523963"/>
          <a:ext cx="1615831" cy="807915"/>
        </a:xfrm>
        <a:prstGeom prst="rect">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90 MINS</a:t>
          </a:r>
          <a:br>
            <a:rPr lang="en-US" sz="1000" kern="1200" dirty="0"/>
          </a:br>
          <a:r>
            <a:rPr lang="en-US" sz="1000" kern="1200" dirty="0"/>
            <a:t>53 Qs</a:t>
          </a:r>
          <a:br>
            <a:rPr lang="en-US" sz="1000" kern="1200" dirty="0"/>
          </a:br>
          <a:r>
            <a:rPr lang="en-US" sz="800" kern="1200" dirty="0"/>
            <a:t>9 Qs, all passage-based</a:t>
          </a:r>
        </a:p>
      </dsp:txBody>
      <dsp:txXfrm>
        <a:off x="6272219" y="2523963"/>
        <a:ext cx="1615831" cy="807915"/>
      </dsp:txXfrm>
    </dsp:sp>
    <dsp:sp modelId="{D3F09823-BB9B-144D-8648-D5CAF2219803}">
      <dsp:nvSpPr>
        <dsp:cNvPr id="0" name=""/>
        <dsp:cNvSpPr/>
      </dsp:nvSpPr>
      <dsp:spPr>
        <a:xfrm>
          <a:off x="6272219" y="3671203"/>
          <a:ext cx="1615831" cy="807915"/>
        </a:xfrm>
        <a:prstGeom prst="rect">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Humanities 50%</a:t>
          </a:r>
          <a:br>
            <a:rPr lang="en-US" sz="1000" kern="1200" dirty="0"/>
          </a:br>
          <a:r>
            <a:rPr lang="en-US" sz="1000" kern="1200" dirty="0"/>
            <a:t>Social Science 50%</a:t>
          </a:r>
          <a:br>
            <a:rPr lang="en-US" sz="1000" kern="1200" dirty="0"/>
          </a:br>
          <a:r>
            <a:rPr lang="en-US" sz="800" kern="1200" dirty="0"/>
            <a:t>*Passage (reading and analysis) based!</a:t>
          </a:r>
        </a:p>
      </dsp:txBody>
      <dsp:txXfrm>
        <a:off x="6272219" y="3671203"/>
        <a:ext cx="1615831" cy="80791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8999be543d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28999be543d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CA"/>
              <a:t>Share your year, program and a fun fact about yourself</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6988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8528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0817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6251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6989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5561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3038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2057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0508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9964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32586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5521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571845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08397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2104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9743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56495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90678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88952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15875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205373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3888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44237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62070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71693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46656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8224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27319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461946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74715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99914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29827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58104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6755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22762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29182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71255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72451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201722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96444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26559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296162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89023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34265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19070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65632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8999be543d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8999be543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8999be543d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8999be543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52165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8999be543d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8999be543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62496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8999be543d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8999be543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08366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8999be543d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8999be543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74829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8999be543d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8999be543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5084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8999be543d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8999be543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10260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8999be543d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8999be543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95024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875d1ae655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875d1ae655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8999be543d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8999be543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522314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89311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296572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36363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49234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24168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436727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85149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8999be543d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28999be543d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7F7F7">
            <a:alpha val="96860"/>
          </a:srgb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www.yorku.ca/colleges/bethune/events-workshops/workshops/"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careersinmedicine.aamc.org/explore-options/specialty-profiles"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md.utoronto.ca/current-fees" TargetMode="Externa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foto.wuestenigel.com/stethoscope-with-heart-shape/" TargetMode="External"/><Relationship Id="rId5" Type="http://schemas.openxmlformats.org/officeDocument/2006/relationships/image" Target="../media/image12.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hyperlink" Target="https://www.royalcollege.ca/en/standards-and-accreditation/canmeds.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www.torontomu.ca/school-of-medicine/programs/md/how-to-apply/#:~:text=Applications%20to%20our%20program%20will,dates%20as%20of%20January%202025"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png"/><Relationship Id="rId7" Type="http://schemas.openxmlformats.org/officeDocument/2006/relationships/diagramQuickStyle" Target="../diagrams/quickStyle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hyperlink" Target="https://www.mcat-prep.com/what-is-the-mcat/" TargetMode="External"/><Relationship Id="rId4" Type="http://schemas.openxmlformats.org/officeDocument/2006/relationships/image" Target="../media/image2.png"/><Relationship Id="rId9" Type="http://schemas.microsoft.com/office/2007/relationships/diagramDrawing" Target="../diagrams/drawing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hyperlink" Target="https://youtu.be/bziZbnitaMI?si=90ZgJZwZ4Sd1rjj7&amp;t=30" TargetMode="External"/><Relationship Id="rId2" Type="http://schemas.openxmlformats.org/officeDocument/2006/relationships/slideLayout" Target="../slideLayouts/slideLayout2.xml"/><Relationship Id="rId1" Type="http://schemas.openxmlformats.org/officeDocument/2006/relationships/video" Target="https://www.youtube.com/embed/bziZbnitaMI?start=30&amp;feature=oembed" TargetMode="External"/><Relationship Id="rId6" Type="http://schemas.openxmlformats.org/officeDocument/2006/relationships/image" Target="../media/image20.jpeg"/><Relationship Id="rId5" Type="http://schemas.openxmlformats.org/officeDocument/2006/relationships/image" Target="../media/image2.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www.ouac.on.ca/guide/omsas-fees/" TargetMode="Externa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www.caspertest.com/casper-sample-questions/#sample-question-card-7" TargetMode="Externa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s://applymd.utoronto.ca/admission-stats" TargetMode="Externa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applymd.utoronto.ca/prerequisite-courses" TargetMode="External"/><Relationship Id="rId5" Type="http://schemas.openxmlformats.org/officeDocument/2006/relationships/hyperlink" Target="https://applymd.utoronto.ca/academic-requirements" TargetMode="Externa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s://applymd.utoronto.ca/non-academic-requirements" TargetMode="Externa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hyperlink" Target="https://ugme.healthsci.mcmaster.ca/admissions/before-you-apply/" TargetMode="Externa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hyperlink" Target="https://ugme.healthsci.mcmaster.ca/wp-content/uploads/2024/08/Class-of-2027-Statistics.pdf" TargetMode="Externa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s://www.schulich.uwo.ca/med_dent_admissions/medicine/admission_requirements.html" TargetMode="Externa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hyperlink" Target="https://www.schulich.uwo.ca/med_dent_admissions/medicine/admission_requirements.html" TargetMode="Externa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hyperlink" Target="https://www.nosm.ca/nosm-university-admissions-learner-recruitment/ume-program-md-degree-admissions/application-information-requirements/minimum-requirements/" TargetMode="Externa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hyperlink" Target="https://www.nosm.ca/nosm-university-admissions-learner-recruitment/ume-program-md-degree-admissions/application-information-requirements/minimum-requirements/" TargetMode="Externa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hyperlink" Target="https://www.uottawa.ca/faculty-medicine/undergraduate/admissions/application-process" TargetMode="Externa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hyperlink" Target="https://www.uottawa.ca/faculty-medicine/undergraduate/admissions/application-process" TargetMode="Externa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hyperlink" Target="https://www.uottawa.ca/faculty-medicine/undergraduate/admissions/application-process" TargetMode="Externa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hyperlink" Target="https://meds.queensu.ca/academics/mdprogram/admissions/eligibility_application_process" TargetMode="Externa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hyperlink" Target="https://meds.queensu.ca/academics/mdprogram/admissions/eligibility_application_process" TargetMode="External"/><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hyperlink" Target="https://www.torontomu.ca/school-of-medicine/programs/md/application-requirements/#!accordion-1725387950818-gpa-requirement" TargetMode="Externa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hyperlink" Target="https://www.torontomu.ca/school-of-medicine/programs/md/application-requirements/#!accordion-1725387950818-gpa-requirement" TargetMode="External"/><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hyperlink" Target="https://students-residents.aamc.org/applying-medical-school-amcas/applying-medical-school-amcas"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s://bemoacademicconsulting.com/blog/canadian-friendly-us-med-schools"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hyperlink" Target="https://www.shemmassianconsulting.com/blog/mmi-interview#mmi-interview-questions" TargetMode="External"/><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34.gif"/><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3" Type="http://schemas.openxmlformats.org/officeDocument/2006/relationships/hyperlink" Target="mailto:cdz02@yorku.ca"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36.JPG"/><Relationship Id="rId5" Type="http://schemas.openxmlformats.org/officeDocument/2006/relationships/image" Target="../media/image2.png"/><Relationship Id="rId4" Type="http://schemas.openxmlformats.org/officeDocument/2006/relationships/image" Target="../media/image1.png"/></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1.xml"/><Relationship Id="rId5" Type="http://schemas.openxmlformats.org/officeDocument/2006/relationships/hyperlink" Target="mailto:BCMENTOR@YORKU.CA"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682075" y="924800"/>
            <a:ext cx="7744800" cy="2676900"/>
          </a:xfrm>
          <a:prstGeom prst="rect">
            <a:avLst/>
          </a:prstGeom>
          <a:solidFill>
            <a:srgbClr val="728AB9"/>
          </a:solidFill>
          <a:ln w="76200" cap="flat" cmpd="sng">
            <a:solidFill>
              <a:srgbClr val="FDED7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 name="Google Shape;55;p13"/>
          <p:cNvSpPr txBox="1"/>
          <p:nvPr/>
        </p:nvSpPr>
        <p:spPr>
          <a:xfrm>
            <a:off x="782125" y="1194800"/>
            <a:ext cx="7544700" cy="17688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solidFill>
                  <a:schemeClr val="lt1"/>
                </a:solidFill>
                <a:latin typeface="IBM Plex Sans"/>
                <a:ea typeface="IBM Plex Sans"/>
                <a:cs typeface="IBM Plex Sans"/>
                <a:sym typeface="IBM Plex Sans"/>
              </a:rPr>
              <a:t>How to Get Into Medical School</a:t>
            </a:r>
            <a:endParaRPr sz="4500" dirty="0">
              <a:solidFill>
                <a:schemeClr val="lt1"/>
              </a:solidFill>
              <a:latin typeface="IBM Plex Sans"/>
              <a:ea typeface="IBM Plex Sans"/>
              <a:cs typeface="IBM Plex Sans"/>
              <a:sym typeface="IBM Plex Sans"/>
            </a:endParaRPr>
          </a:p>
        </p:txBody>
      </p:sp>
      <p:pic>
        <p:nvPicPr>
          <p:cNvPr id="56" name="Google Shape;56;p13"/>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57" name="Google Shape;57;p13"/>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58" name="Google Shape;58;p13"/>
          <p:cNvSpPr txBox="1"/>
          <p:nvPr/>
        </p:nvSpPr>
        <p:spPr>
          <a:xfrm>
            <a:off x="2151600" y="2811200"/>
            <a:ext cx="4840800" cy="94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CA" sz="2000" b="1">
                <a:solidFill>
                  <a:srgbClr val="FF744B"/>
                </a:solidFill>
                <a:highlight>
                  <a:srgbClr val="FF744B"/>
                </a:highlight>
                <a:latin typeface="Pangolin"/>
                <a:ea typeface="Pangolin"/>
                <a:cs typeface="Pangolin"/>
                <a:sym typeface="Pangolin"/>
              </a:rPr>
              <a:t>___</a:t>
            </a:r>
            <a:r>
              <a:rPr lang="en-CA" sz="2000" b="1">
                <a:solidFill>
                  <a:schemeClr val="lt1"/>
                </a:solidFill>
                <a:highlight>
                  <a:srgbClr val="FF744B"/>
                </a:highlight>
                <a:latin typeface="Pangolin"/>
                <a:ea typeface="Pangolin"/>
                <a:cs typeface="Pangolin"/>
                <a:sym typeface="Pangolin"/>
              </a:rPr>
              <a:t>Bethune SOS Seminar</a:t>
            </a:r>
            <a:r>
              <a:rPr lang="en-CA" sz="2000" b="1">
                <a:solidFill>
                  <a:srgbClr val="FF744B"/>
                </a:solidFill>
                <a:highlight>
                  <a:srgbClr val="FF744B"/>
                </a:highlight>
                <a:latin typeface="Pangolin"/>
                <a:ea typeface="Pangolin"/>
                <a:cs typeface="Pangolin"/>
                <a:sym typeface="Pangolin"/>
              </a:rPr>
              <a:t>___</a:t>
            </a:r>
            <a:endParaRPr sz="2000" b="1">
              <a:solidFill>
                <a:srgbClr val="FF744B"/>
              </a:solidFill>
              <a:highlight>
                <a:srgbClr val="FF744B"/>
              </a:highlight>
              <a:latin typeface="Pangolin"/>
              <a:ea typeface="Pangolin"/>
              <a:cs typeface="Pangolin"/>
              <a:sym typeface="Pangolin"/>
            </a:endParaRPr>
          </a:p>
          <a:p>
            <a:pPr marL="0" lvl="0" indent="0" algn="ctr" rtl="0">
              <a:spcBef>
                <a:spcPts val="0"/>
              </a:spcBef>
              <a:spcAft>
                <a:spcPts val="0"/>
              </a:spcAft>
              <a:buNone/>
            </a:pPr>
            <a:endParaRPr sz="1800">
              <a:solidFill>
                <a:schemeClr val="dk2"/>
              </a:solidFill>
              <a:latin typeface="IBM Plex Sans"/>
              <a:ea typeface="IBM Plex Sans"/>
              <a:cs typeface="IBM Plex Sans"/>
              <a:sym typeface="IBM Plex Sans"/>
            </a:endParaRPr>
          </a:p>
        </p:txBody>
      </p:sp>
      <p:sp>
        <p:nvSpPr>
          <p:cNvPr id="59" name="Google Shape;59;p13"/>
          <p:cNvSpPr txBox="1"/>
          <p:nvPr/>
        </p:nvSpPr>
        <p:spPr>
          <a:xfrm>
            <a:off x="595173" y="3468100"/>
            <a:ext cx="8548827" cy="153885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dirty="0">
              <a:solidFill>
                <a:schemeClr val="dk2"/>
              </a:solidFill>
              <a:latin typeface="IBM Plex Sans"/>
              <a:ea typeface="IBM Plex Sans"/>
              <a:cs typeface="IBM Plex Sans"/>
              <a:sym typeface="IBM Plex Sans"/>
            </a:endParaRPr>
          </a:p>
          <a:p>
            <a:pPr marL="0" lvl="0" indent="0" algn="l" rtl="0">
              <a:spcBef>
                <a:spcPts val="0"/>
              </a:spcBef>
              <a:spcAft>
                <a:spcPts val="0"/>
              </a:spcAft>
              <a:buNone/>
            </a:pPr>
            <a:r>
              <a:rPr lang="en-CA" sz="1800" dirty="0">
                <a:solidFill>
                  <a:schemeClr val="dk2"/>
                </a:solidFill>
                <a:latin typeface="IBM Plex Sans"/>
                <a:ea typeface="IBM Plex Sans"/>
                <a:cs typeface="IBM Plex Sans"/>
                <a:sym typeface="IBM Plex Sans"/>
              </a:rPr>
              <a:t>Presenters: </a:t>
            </a:r>
            <a:r>
              <a:rPr lang="en-CA" sz="1800" dirty="0" err="1">
                <a:solidFill>
                  <a:schemeClr val="dk2"/>
                </a:solidFill>
                <a:latin typeface="IBM Plex Sans"/>
                <a:ea typeface="IBM Plex Sans"/>
                <a:cs typeface="IBM Plex Sans"/>
                <a:sym typeface="IBM Plex Sans"/>
              </a:rPr>
              <a:t>Shayan</a:t>
            </a:r>
            <a:r>
              <a:rPr lang="en-CA" sz="1800" dirty="0">
                <a:solidFill>
                  <a:schemeClr val="dk2"/>
                </a:solidFill>
                <a:latin typeface="IBM Plex Sans"/>
                <a:ea typeface="IBM Plex Sans"/>
                <a:cs typeface="IBM Plex Sans"/>
                <a:sym typeface="IBM Plex Sans"/>
              </a:rPr>
              <a:t>, </a:t>
            </a:r>
            <a:r>
              <a:rPr lang="en-CA" sz="1800" dirty="0" err="1">
                <a:solidFill>
                  <a:schemeClr val="dk2"/>
                </a:solidFill>
                <a:latin typeface="IBM Plex Sans"/>
                <a:ea typeface="IBM Plex Sans"/>
                <a:cs typeface="IBM Plex Sans"/>
                <a:sym typeface="IBM Plex Sans"/>
              </a:rPr>
              <a:t>Jeyany</a:t>
            </a:r>
            <a:r>
              <a:rPr lang="en-CA" sz="1800" dirty="0">
                <a:solidFill>
                  <a:schemeClr val="dk2"/>
                </a:solidFill>
                <a:latin typeface="IBM Plex Sans"/>
                <a:ea typeface="IBM Plex Sans"/>
                <a:cs typeface="IBM Plex Sans"/>
                <a:sym typeface="IBM Plex Sans"/>
              </a:rPr>
              <a:t>, Nandini</a:t>
            </a:r>
            <a:endParaRPr sz="1800" dirty="0">
              <a:solidFill>
                <a:schemeClr val="dk2"/>
              </a:solidFill>
              <a:latin typeface="IBM Plex Sans"/>
              <a:ea typeface="IBM Plex Sans"/>
              <a:cs typeface="IBM Plex Sans"/>
              <a:sym typeface="IBM Plex Sans"/>
            </a:endParaRPr>
          </a:p>
          <a:p>
            <a:pPr marL="0" lvl="0" indent="0" algn="l" rtl="0">
              <a:spcBef>
                <a:spcPts val="0"/>
              </a:spcBef>
              <a:spcAft>
                <a:spcPts val="0"/>
              </a:spcAft>
              <a:buNone/>
            </a:pPr>
            <a:r>
              <a:rPr lang="en-CA" sz="1800" dirty="0">
                <a:solidFill>
                  <a:schemeClr val="dk2"/>
                </a:solidFill>
                <a:latin typeface="IBM Plex Sans"/>
                <a:ea typeface="IBM Plex Sans"/>
                <a:cs typeface="IBM Plex Sans"/>
                <a:sym typeface="IBM Plex Sans"/>
              </a:rPr>
              <a:t>Date: Wednesday, October 2</a:t>
            </a:r>
            <a:r>
              <a:rPr lang="en-CA" sz="1800" baseline="30000" dirty="0">
                <a:solidFill>
                  <a:schemeClr val="dk2"/>
                </a:solidFill>
                <a:latin typeface="IBM Plex Sans"/>
                <a:ea typeface="IBM Plex Sans"/>
                <a:cs typeface="IBM Plex Sans"/>
                <a:sym typeface="IBM Plex Sans"/>
              </a:rPr>
              <a:t>nd</a:t>
            </a:r>
            <a:r>
              <a:rPr lang="en-CA" sz="1800" dirty="0">
                <a:solidFill>
                  <a:schemeClr val="dk2"/>
                </a:solidFill>
                <a:latin typeface="IBM Plex Sans"/>
                <a:ea typeface="IBM Plex Sans"/>
                <a:cs typeface="IBM Plex Sans"/>
                <a:sym typeface="IBM Plex Sans"/>
              </a:rPr>
              <a:t> 2024</a:t>
            </a:r>
            <a:endParaRPr sz="1800" dirty="0">
              <a:solidFill>
                <a:schemeClr val="dk2"/>
              </a:solidFill>
              <a:latin typeface="IBM Plex Sans"/>
              <a:ea typeface="IBM Plex Sans"/>
              <a:cs typeface="IBM Plex Sans"/>
              <a:sym typeface="IBM Plex Sans"/>
            </a:endParaRPr>
          </a:p>
          <a:p>
            <a:pPr marL="0" lvl="0" indent="0" algn="l" rtl="0">
              <a:spcBef>
                <a:spcPts val="0"/>
              </a:spcBef>
              <a:spcAft>
                <a:spcPts val="0"/>
              </a:spcAft>
              <a:buNone/>
            </a:pPr>
            <a:endParaRPr dirty="0">
              <a:solidFill>
                <a:schemeClr val="dk2"/>
              </a:solidFill>
              <a:latin typeface="IBM Plex Sans"/>
              <a:ea typeface="IBM Plex Sans"/>
              <a:cs typeface="IBM Plex Sans"/>
              <a:sym typeface="IBM Plex Sans"/>
            </a:endParaRPr>
          </a:p>
          <a:p>
            <a:pPr marL="171450" lvl="0" indent="-171450" algn="l" rtl="0">
              <a:spcBef>
                <a:spcPts val="0"/>
              </a:spcBef>
              <a:spcAft>
                <a:spcPts val="0"/>
              </a:spcAft>
              <a:buFont typeface="Arial" panose="020B0604020202020204" pitchFamily="34" charset="0"/>
              <a:buChar char="•"/>
            </a:pPr>
            <a:r>
              <a:rPr lang="en-CA" sz="1000" dirty="0">
                <a:solidFill>
                  <a:schemeClr val="dk2"/>
                </a:solidFill>
                <a:latin typeface="IBM Plex Sans"/>
                <a:ea typeface="IBM Plex Sans"/>
                <a:cs typeface="IBM Plex Sans"/>
                <a:sym typeface="IBM Plex Sans"/>
              </a:rPr>
              <a:t>Note: This presentation contains hyperlinks to websites. The presentation will be posted online under the Bethune College Workshops webpage: </a:t>
            </a:r>
            <a:r>
              <a:rPr lang="en-CA" sz="1000" dirty="0">
                <a:solidFill>
                  <a:schemeClr val="dk2"/>
                </a:solidFill>
                <a:latin typeface="IBM Plex Sans"/>
                <a:ea typeface="IBM Plex Sans"/>
                <a:cs typeface="IBM Plex Sans"/>
                <a:sym typeface="IBM Plex Sans"/>
                <a:hlinkClick r:id="rId5"/>
              </a:rPr>
              <a:t>https://www.yorku.ca/colleges/bethune/events-workshops/workshops/</a:t>
            </a:r>
            <a:r>
              <a:rPr lang="en-CA" sz="1000" dirty="0">
                <a:solidFill>
                  <a:schemeClr val="dk2"/>
                </a:solidFill>
                <a:latin typeface="IBM Plex Sans"/>
                <a:ea typeface="IBM Plex Sans"/>
                <a:cs typeface="IBM Plex Sans"/>
                <a:sym typeface="IBM Plex Sans"/>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p:nvPr/>
        </p:nvSpPr>
        <p:spPr>
          <a:xfrm>
            <a:off x="782125" y="1194800"/>
            <a:ext cx="7544700" cy="17688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a:solidFill>
                  <a:srgbClr val="728AB9"/>
                </a:solidFill>
                <a:latin typeface="IBM Plex Sans"/>
                <a:ea typeface="IBM Plex Sans"/>
                <a:cs typeface="IBM Plex Sans"/>
                <a:sym typeface="IBM Plex Sans"/>
              </a:rPr>
              <a:t>MEET OUR MENTORS</a:t>
            </a:r>
            <a:endParaRPr sz="4500">
              <a:solidFill>
                <a:srgbClr val="728AB9"/>
              </a:solidFill>
              <a:latin typeface="IBM Plex Sans"/>
              <a:ea typeface="IBM Plex Sans"/>
              <a:cs typeface="IBM Plex Sans"/>
              <a:sym typeface="IBM Plex Sans"/>
            </a:endParaRPr>
          </a:p>
        </p:txBody>
      </p:sp>
      <p:pic>
        <p:nvPicPr>
          <p:cNvPr id="65" name="Google Shape;65;p14"/>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66" name="Google Shape;66;p14"/>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67" name="Google Shape;67;p14"/>
          <p:cNvSpPr txBox="1"/>
          <p:nvPr/>
        </p:nvSpPr>
        <p:spPr>
          <a:xfrm>
            <a:off x="689675" y="2792450"/>
            <a:ext cx="7637100" cy="897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CA" sz="2100" b="1" dirty="0" err="1">
                <a:solidFill>
                  <a:srgbClr val="1C4587"/>
                </a:solidFill>
                <a:latin typeface="IBM Plex Sans"/>
                <a:ea typeface="IBM Plex Sans"/>
                <a:cs typeface="IBM Plex Sans"/>
                <a:sym typeface="IBM Plex Sans"/>
              </a:rPr>
              <a:t>Shayan</a:t>
            </a:r>
            <a:r>
              <a:rPr lang="en-CA" sz="2100" b="1" dirty="0">
                <a:solidFill>
                  <a:srgbClr val="1C4587"/>
                </a:solidFill>
                <a:latin typeface="IBM Plex Sans"/>
                <a:ea typeface="IBM Plex Sans"/>
                <a:cs typeface="IBM Plex Sans"/>
                <a:sym typeface="IBM Plex Sans"/>
              </a:rPr>
              <a:t> J.		</a:t>
            </a:r>
            <a:r>
              <a:rPr lang="en-CA" sz="2100" b="1" dirty="0" err="1">
                <a:solidFill>
                  <a:srgbClr val="1C4587"/>
                </a:solidFill>
                <a:latin typeface="IBM Plex Sans"/>
                <a:ea typeface="IBM Plex Sans"/>
                <a:cs typeface="IBM Plex Sans"/>
                <a:sym typeface="IBM Plex Sans"/>
              </a:rPr>
              <a:t>Jeyany</a:t>
            </a:r>
            <a:r>
              <a:rPr lang="en-CA" sz="2100" b="1" dirty="0">
                <a:solidFill>
                  <a:srgbClr val="1C4587"/>
                </a:solidFill>
                <a:latin typeface="IBM Plex Sans"/>
                <a:ea typeface="IBM Plex Sans"/>
                <a:cs typeface="IBM Plex Sans"/>
                <a:sym typeface="IBM Plex Sans"/>
              </a:rPr>
              <a:t> J.		Nandini B.</a:t>
            </a:r>
            <a:endParaRPr sz="2100" b="1" dirty="0">
              <a:solidFill>
                <a:srgbClr val="1C4587"/>
              </a:solidFill>
              <a:latin typeface="IBM Plex Sans"/>
              <a:ea typeface="IBM Plex Sans"/>
              <a:cs typeface="IBM Plex Sans"/>
              <a:sym typeface="IBM Plex Sans"/>
            </a:endParaRPr>
          </a:p>
          <a:p>
            <a:pPr marL="0" lvl="0" indent="0" algn="ctr" rtl="0">
              <a:spcBef>
                <a:spcPts val="0"/>
              </a:spcBef>
              <a:spcAft>
                <a:spcPts val="0"/>
              </a:spcAft>
              <a:buNone/>
            </a:pPr>
            <a:endParaRPr sz="1800" dirty="0">
              <a:solidFill>
                <a:schemeClr val="dk2"/>
              </a:solidFill>
              <a:latin typeface="IBM Plex Sans"/>
              <a:ea typeface="IBM Plex Sans"/>
              <a:cs typeface="IBM Plex Sans"/>
              <a:sym typeface="IBM Plex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a:latin typeface="IBM Plex Sans"/>
                <a:ea typeface="IBM Plex Sans"/>
                <a:cs typeface="IBM Plex Sans"/>
                <a:sym typeface="IBM Plex Sans"/>
              </a:rPr>
              <a:t>Overview</a:t>
            </a:r>
            <a:endParaRPr b="1">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699" y="1300166"/>
            <a:ext cx="6403426" cy="3814763"/>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Font typeface="IBM Plex Sans"/>
              <a:buChar char="●"/>
            </a:pPr>
            <a:r>
              <a:rPr lang="en-CA" dirty="0">
                <a:latin typeface="IBM Plex Sans"/>
                <a:ea typeface="IBM Plex Sans"/>
                <a:cs typeface="IBM Plex Sans"/>
                <a:sym typeface="IBM Plex Sans"/>
              </a:rPr>
              <a:t>Introduction</a:t>
            </a:r>
            <a:endParaRPr lang="en-CA" sz="1600" dirty="0">
              <a:latin typeface="IBM Plex Sans"/>
              <a:ea typeface="IBM Plex Sans"/>
              <a:cs typeface="IBM Plex Sans"/>
              <a:sym typeface="IBM Plex Sans"/>
            </a:endParaRPr>
          </a:p>
          <a:p>
            <a:pPr lvl="1" indent="-342900">
              <a:buSzPts val="1800"/>
              <a:buFont typeface="IBM Plex Sans"/>
              <a:buChar char="●"/>
            </a:pPr>
            <a:r>
              <a:rPr lang="en-CA" sz="1600" dirty="0">
                <a:latin typeface="IBM Plex Sans"/>
                <a:ea typeface="IBM Plex Sans"/>
                <a:cs typeface="IBM Plex Sans"/>
                <a:sym typeface="IBM Plex Sans"/>
              </a:rPr>
              <a:t>Different type of physicians</a:t>
            </a:r>
          </a:p>
          <a:p>
            <a:pPr lvl="1" indent="-342900">
              <a:buSzPts val="1800"/>
              <a:buFont typeface="IBM Plex Sans"/>
              <a:buChar char="●"/>
            </a:pPr>
            <a:r>
              <a:rPr lang="en-CA" sz="1600" dirty="0">
                <a:latin typeface="IBM Plex Sans"/>
                <a:ea typeface="IBM Plex Sans"/>
                <a:cs typeface="IBM Plex Sans"/>
                <a:sym typeface="IBM Plex Sans"/>
              </a:rPr>
              <a:t>Education &amp; Fees</a:t>
            </a:r>
          </a:p>
          <a:p>
            <a:pPr lvl="1" indent="-342900">
              <a:buSzPts val="1800"/>
              <a:buFont typeface="IBM Plex Sans"/>
              <a:buChar char="●"/>
            </a:pPr>
            <a:r>
              <a:rPr lang="en-CA" sz="1600" dirty="0">
                <a:latin typeface="IBM Plex Sans"/>
                <a:ea typeface="IBM Plex Sans"/>
                <a:cs typeface="IBM Plex Sans"/>
                <a:sym typeface="IBM Plex Sans"/>
              </a:rPr>
              <a:t>Lifestyle</a:t>
            </a:r>
          </a:p>
          <a:p>
            <a:pPr marL="457200" lvl="0" indent="-342900" algn="l" rtl="0">
              <a:spcBef>
                <a:spcPts val="0"/>
              </a:spcBef>
              <a:spcAft>
                <a:spcPts val="0"/>
              </a:spcAft>
              <a:buSzPts val="1800"/>
              <a:buFont typeface="IBM Plex Sans"/>
              <a:buChar char="●"/>
            </a:pPr>
            <a:r>
              <a:rPr lang="en-CA" dirty="0">
                <a:latin typeface="IBM Plex Sans"/>
                <a:ea typeface="IBM Plex Sans"/>
                <a:cs typeface="IBM Plex Sans"/>
                <a:sym typeface="IBM Plex Sans"/>
              </a:rPr>
              <a:t>What you need to get into Medical School</a:t>
            </a:r>
          </a:p>
          <a:p>
            <a:pPr lvl="1" indent="-342900">
              <a:buSzPts val="1800"/>
              <a:buFont typeface="IBM Plex Sans"/>
              <a:buChar char="●"/>
            </a:pPr>
            <a:r>
              <a:rPr lang="en-CA" sz="1600" dirty="0">
                <a:latin typeface="IBM Plex Sans"/>
                <a:ea typeface="IBM Plex Sans"/>
                <a:cs typeface="IBM Plex Sans"/>
                <a:sym typeface="IBM Plex Sans"/>
              </a:rPr>
              <a:t>Extra-curricular involvement</a:t>
            </a:r>
          </a:p>
          <a:p>
            <a:pPr lvl="1" indent="-342900">
              <a:buSzPts val="1800"/>
              <a:buFont typeface="IBM Plex Sans"/>
              <a:buChar char="●"/>
            </a:pPr>
            <a:r>
              <a:rPr lang="en-CA" sz="1600" dirty="0">
                <a:latin typeface="IBM Plex Sans"/>
                <a:ea typeface="IBM Plex Sans"/>
                <a:cs typeface="IBM Plex Sans"/>
                <a:sym typeface="IBM Plex Sans"/>
              </a:rPr>
              <a:t>Medical College Admissions Test (MCAT)</a:t>
            </a:r>
          </a:p>
          <a:p>
            <a:pPr lvl="1" indent="-342900">
              <a:buSzPts val="1800"/>
              <a:buFont typeface="IBM Plex Sans"/>
              <a:buChar char="●"/>
            </a:pPr>
            <a:r>
              <a:rPr lang="en-CA" sz="1600" dirty="0" err="1">
                <a:latin typeface="IBM Plex Sans"/>
                <a:ea typeface="IBM Plex Sans"/>
                <a:cs typeface="IBM Plex Sans"/>
                <a:sym typeface="IBM Plex Sans"/>
              </a:rPr>
              <a:t>CASPer</a:t>
            </a:r>
            <a:endParaRPr lang="en-CA" sz="1600" dirty="0">
              <a:latin typeface="IBM Plex Sans"/>
              <a:ea typeface="IBM Plex Sans"/>
              <a:cs typeface="IBM Plex Sans"/>
              <a:sym typeface="IBM Plex Sans"/>
            </a:endParaRPr>
          </a:p>
          <a:p>
            <a:pPr lvl="1" indent="-342900">
              <a:buSzPts val="1800"/>
              <a:buFont typeface="IBM Plex Sans"/>
              <a:buChar char="●"/>
            </a:pPr>
            <a:r>
              <a:rPr lang="en-CA" sz="1600" dirty="0">
                <a:latin typeface="IBM Plex Sans"/>
                <a:ea typeface="IBM Plex Sans"/>
                <a:cs typeface="IBM Plex Sans"/>
                <a:sym typeface="IBM Plex Sans"/>
              </a:rPr>
              <a:t>OMSAS Application Requirements (Ontario)</a:t>
            </a:r>
          </a:p>
          <a:p>
            <a:pPr lvl="1" indent="-342900">
              <a:buSzPts val="1800"/>
              <a:buFont typeface="IBM Plex Sans"/>
              <a:buChar char="●"/>
            </a:pPr>
            <a:r>
              <a:rPr lang="en-CA" sz="1600" dirty="0">
                <a:latin typeface="IBM Plex Sans"/>
                <a:ea typeface="IBM Plex Sans"/>
                <a:cs typeface="IBM Plex Sans"/>
                <a:sym typeface="IBM Plex Sans"/>
              </a:rPr>
              <a:t>Interviews</a:t>
            </a:r>
          </a:p>
          <a:p>
            <a:pPr marL="457200" marR="0" lvl="0" indent="-342900" algn="l" defTabSz="914400" rtl="0" eaLnBrk="1" fontAlgn="auto" latinLnBrk="0" hangingPunct="1">
              <a:lnSpc>
                <a:spcPct val="115000"/>
              </a:lnSpc>
              <a:spcBef>
                <a:spcPts val="0"/>
              </a:spcBef>
              <a:spcAft>
                <a:spcPts val="0"/>
              </a:spcAft>
              <a:buClr>
                <a:srgbClr val="595959"/>
              </a:buClr>
              <a:buSzPts val="1800"/>
              <a:buFont typeface="IBM Plex Sans"/>
              <a:buChar char="●"/>
              <a:tabLst/>
              <a:defRPr/>
            </a:pPr>
            <a:r>
              <a:rPr kumimoji="0" lang="en-CA" sz="1800" b="0" i="0" u="none" strike="noStrike" kern="0" cap="none" spc="0" normalizeH="0" baseline="0" noProof="0" dirty="0">
                <a:ln>
                  <a:noFill/>
                </a:ln>
                <a:solidFill>
                  <a:srgbClr val="595959"/>
                </a:solidFill>
                <a:effectLst/>
                <a:uLnTx/>
                <a:uFillTx/>
                <a:latin typeface="IBM Plex Sans"/>
                <a:ea typeface="IBM Plex Sans"/>
                <a:cs typeface="IBM Plex Sans"/>
                <a:sym typeface="IBM Plex Sans"/>
              </a:rPr>
              <a:t>Summary</a:t>
            </a:r>
          </a:p>
          <a:p>
            <a:pPr marL="457200" marR="0" lvl="0" indent="-342900" algn="l" defTabSz="914400" rtl="0" eaLnBrk="1" fontAlgn="auto" latinLnBrk="0" hangingPunct="1">
              <a:lnSpc>
                <a:spcPct val="115000"/>
              </a:lnSpc>
              <a:spcBef>
                <a:spcPts val="0"/>
              </a:spcBef>
              <a:spcAft>
                <a:spcPts val="0"/>
              </a:spcAft>
              <a:buClr>
                <a:srgbClr val="595959"/>
              </a:buClr>
              <a:buSzPts val="1800"/>
              <a:buFont typeface="IBM Plex Sans"/>
              <a:buChar char="●"/>
              <a:tabLst/>
              <a:defRPr/>
            </a:pPr>
            <a:r>
              <a:rPr lang="en-CA" dirty="0">
                <a:solidFill>
                  <a:srgbClr val="595959"/>
                </a:solidFill>
                <a:latin typeface="IBM Plex Sans"/>
                <a:ea typeface="IBM Plex Sans"/>
                <a:cs typeface="IBM Plex Sans"/>
                <a:sym typeface="IBM Plex Sans"/>
              </a:rPr>
              <a:t>Q&amp;A</a:t>
            </a:r>
            <a:endParaRPr kumimoji="0" lang="en-CA" sz="1800" b="0" i="0" u="none" strike="noStrike" kern="0" cap="none" spc="0" normalizeH="0" baseline="0" noProof="0" dirty="0">
              <a:ln>
                <a:noFill/>
              </a:ln>
              <a:solidFill>
                <a:srgbClr val="595959"/>
              </a:solidFill>
              <a:effectLst/>
              <a:uLnTx/>
              <a:uFillTx/>
              <a:latin typeface="IBM Plex Sans"/>
              <a:ea typeface="IBM Plex Sans"/>
              <a:cs typeface="IBM Plex Sans"/>
              <a:sym typeface="IBM Plex Sans"/>
            </a:endParaRPr>
          </a:p>
          <a:p>
            <a:pPr lvl="1" indent="-342900">
              <a:buSzPts val="1800"/>
              <a:buFont typeface="IBM Plex Sans"/>
              <a:buChar char="●"/>
            </a:pPr>
            <a:endParaRPr lang="en-CA" sz="1600" dirty="0">
              <a:latin typeface="IBM Plex Sans"/>
              <a:ea typeface="IBM Plex Sans"/>
              <a:cs typeface="IBM Plex Sans"/>
              <a:sym typeface="IBM Plex Sans"/>
            </a:endParaRPr>
          </a:p>
          <a:p>
            <a:pPr lvl="1" indent="-342900">
              <a:buSzPts val="1800"/>
              <a:buFont typeface="IBM Plex Sans"/>
              <a:buChar char="●"/>
            </a:pPr>
            <a:endParaRPr lang="en-CA" sz="1600" dirty="0">
              <a:latin typeface="IBM Plex Sans"/>
              <a:ea typeface="IBM Plex Sans"/>
              <a:cs typeface="IBM Plex Sans"/>
              <a:sym typeface="IBM Plex Sans"/>
            </a:endParaRP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2050" name="Picture 2" descr="University of Ottawa Faculty of Medicine's Post-Doctoral Association">
            <a:extLst>
              <a:ext uri="{FF2B5EF4-FFF2-40B4-BE49-F238E27FC236}">
                <a16:creationId xmlns:a16="http://schemas.microsoft.com/office/drawing/2014/main" id="{BF306F8A-A2F5-351A-7E4A-C8C295E24E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9459" y="3779189"/>
            <a:ext cx="2171599" cy="93348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2015 - Schulich School of Medicine &amp; Dentistry - Western University">
            <a:extLst>
              <a:ext uri="{FF2B5EF4-FFF2-40B4-BE49-F238E27FC236}">
                <a16:creationId xmlns:a16="http://schemas.microsoft.com/office/drawing/2014/main" id="{2402E9C8-4C33-3476-6E29-9E88CD3B74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54814" y="2772973"/>
            <a:ext cx="1727678" cy="83419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chool of Medicine">
            <a:extLst>
              <a:ext uri="{FF2B5EF4-FFF2-40B4-BE49-F238E27FC236}">
                <a16:creationId xmlns:a16="http://schemas.microsoft.com/office/drawing/2014/main" id="{06D40539-B0F8-2D48-372D-A5D35BF305F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4988" t="1752" b="14683"/>
          <a:stretch/>
        </p:blipFill>
        <p:spPr bwMode="auto">
          <a:xfrm>
            <a:off x="5479008" y="2378164"/>
            <a:ext cx="1727678" cy="75057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ynes Lab Medschool Admissions — Farncombe Phage">
            <a:extLst>
              <a:ext uri="{FF2B5EF4-FFF2-40B4-BE49-F238E27FC236}">
                <a16:creationId xmlns:a16="http://schemas.microsoft.com/office/drawing/2014/main" id="{5CFDC1AB-06C5-E92D-519D-A79239BBE80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16386" y="886530"/>
            <a:ext cx="3615914" cy="180795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New Submission">
            <a:extLst>
              <a:ext uri="{FF2B5EF4-FFF2-40B4-BE49-F238E27FC236}">
                <a16:creationId xmlns:a16="http://schemas.microsoft.com/office/drawing/2014/main" id="{DA327621-B4CF-3BD9-D959-41E130E14B5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45360" y="866550"/>
            <a:ext cx="3248155" cy="632713"/>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NOSM University - Wikipedia">
            <a:extLst>
              <a:ext uri="{FF2B5EF4-FFF2-40B4-BE49-F238E27FC236}">
                <a16:creationId xmlns:a16="http://schemas.microsoft.com/office/drawing/2014/main" id="{618FDBA1-8E6D-F1C6-43F8-56EE12C5214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13178" y="3644987"/>
            <a:ext cx="1066353" cy="12431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Disclaimer</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699" y="1368067"/>
            <a:ext cx="8520599" cy="3416400"/>
          </a:xfrm>
          <a:prstGeom prst="rect">
            <a:avLst/>
          </a:prstGeom>
        </p:spPr>
        <p:txBody>
          <a:bodyPr spcFirstLastPara="1" wrap="square" lIns="91425" tIns="91425" rIns="91425" bIns="91425" anchor="t" anchorCtr="0">
            <a:normAutofit lnSpcReduction="10000"/>
          </a:bodyPr>
          <a:lstStyle/>
          <a:p>
            <a:pPr marL="114300" lvl="0" indent="0" algn="ctr" rtl="0">
              <a:spcBef>
                <a:spcPts val="0"/>
              </a:spcBef>
              <a:spcAft>
                <a:spcPts val="0"/>
              </a:spcAft>
              <a:buSzPts val="1800"/>
              <a:buNone/>
            </a:pPr>
            <a:r>
              <a:rPr lang="en-CA" sz="2000" i="1" dirty="0">
                <a:latin typeface="IBM Plex Sans"/>
                <a:ea typeface="IBM Plex Sans"/>
                <a:cs typeface="IBM Plex Sans"/>
                <a:sym typeface="IBM Plex Sans"/>
              </a:rPr>
              <a:t>The information provided in this seminar gives some background information about the medical school application  process. This is based on information provided by medical school websites, OMSAS, and the AAMC. </a:t>
            </a:r>
            <a:r>
              <a:rPr lang="en-CA" sz="2000" i="1" dirty="0">
                <a:solidFill>
                  <a:srgbClr val="C00000"/>
                </a:solidFill>
                <a:latin typeface="IBM Plex Sans"/>
                <a:ea typeface="IBM Plex Sans"/>
                <a:cs typeface="IBM Plex Sans"/>
                <a:sym typeface="IBM Plex Sans"/>
              </a:rPr>
              <a:t>Any experiences  given by the presenters or guest speaker may not reflect experiences shared by others. </a:t>
            </a:r>
            <a:r>
              <a:rPr lang="en-CA" sz="2000" i="1" dirty="0">
                <a:latin typeface="IBM Plex Sans"/>
                <a:ea typeface="IBM Plex Sans"/>
                <a:cs typeface="IBM Plex Sans"/>
                <a:sym typeface="IBM Plex Sans"/>
              </a:rPr>
              <a:t>They are here to deliver the presentation, answer any questions, and provide support.</a:t>
            </a:r>
          </a:p>
          <a:p>
            <a:pPr marL="114300" lvl="0" indent="0" algn="ctr" rtl="0">
              <a:spcBef>
                <a:spcPts val="0"/>
              </a:spcBef>
              <a:spcAft>
                <a:spcPts val="0"/>
              </a:spcAft>
              <a:buSzPts val="1800"/>
              <a:buNone/>
            </a:pPr>
            <a:endParaRPr lang="en-CA" sz="2000" i="1" dirty="0">
              <a:latin typeface="IBM Plex Sans"/>
              <a:ea typeface="IBM Plex Sans"/>
              <a:cs typeface="IBM Plex Sans"/>
              <a:sym typeface="IBM Plex Sans"/>
            </a:endParaRPr>
          </a:p>
          <a:p>
            <a:pPr marL="114300" lvl="0" indent="0" algn="ctr" rtl="0">
              <a:spcBef>
                <a:spcPts val="0"/>
              </a:spcBef>
              <a:spcAft>
                <a:spcPts val="0"/>
              </a:spcAft>
              <a:buSzPts val="1800"/>
              <a:buNone/>
            </a:pPr>
            <a:r>
              <a:rPr lang="en-CA" sz="2000" i="1" dirty="0">
                <a:latin typeface="IBM Plex Sans"/>
                <a:ea typeface="IBM Plex Sans"/>
                <a:cs typeface="IBM Plex Sans"/>
                <a:sym typeface="IBM Plex Sans"/>
              </a:rPr>
              <a:t>We do our best to provide you the most updated information. Please ensure you obtain the latest information by conducting your own research.</a:t>
            </a:r>
            <a:endParaRPr sz="2000" i="1" dirty="0">
              <a:latin typeface="IBM Plex Sans"/>
              <a:ea typeface="IBM Plex Sans"/>
              <a:cs typeface="IBM Plex Sans"/>
              <a:sym typeface="IBM Plex Sans"/>
            </a:endParaRP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1585340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Different Types of Physicians</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699" y="1368067"/>
            <a:ext cx="8520599"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Primary Care </a:t>
            </a:r>
            <a:r>
              <a:rPr lang="en-CA" sz="1600" dirty="0">
                <a:latin typeface="IBM Plex Sans"/>
                <a:ea typeface="IBM Plex Sans"/>
                <a:cs typeface="IBM Plex Sans"/>
                <a:sym typeface="IBM Plex Sans"/>
              </a:rPr>
              <a:t>(Pediatrician, Family Practitioner and Internal Medicine, </a:t>
            </a:r>
            <a:r>
              <a:rPr lang="en-CA" sz="1600" dirty="0" err="1">
                <a:latin typeface="IBM Plex Sans"/>
                <a:ea typeface="IBM Plex Sans"/>
                <a:cs typeface="IBM Plex Sans"/>
                <a:sym typeface="IBM Plex Sans"/>
              </a:rPr>
              <a:t>etc</a:t>
            </a:r>
            <a:r>
              <a:rPr lang="en-CA" sz="1600" dirty="0">
                <a:latin typeface="IBM Plex Sans"/>
                <a:ea typeface="IBM Plex Sans"/>
                <a:cs typeface="IBM Plex Sans"/>
                <a:sym typeface="IBM Plex Sans"/>
              </a:rPr>
              <a:t>)</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Surgeons</a:t>
            </a:r>
            <a:r>
              <a:rPr lang="en-CA" dirty="0">
                <a:latin typeface="IBM Plex Sans"/>
                <a:ea typeface="IBM Plex Sans"/>
                <a:cs typeface="IBM Plex Sans"/>
                <a:sym typeface="IBM Plex Sans"/>
              </a:rPr>
              <a:t> </a:t>
            </a:r>
            <a:r>
              <a:rPr lang="en-CA" sz="1600" dirty="0">
                <a:latin typeface="IBM Plex Sans"/>
                <a:ea typeface="IBM Plex Sans"/>
                <a:cs typeface="IBM Plex Sans"/>
                <a:sym typeface="IBM Plex Sans"/>
              </a:rPr>
              <a:t>(Neurosurgeon, Plastic Surgeon, General Surgeon, ENT, OBGYN </a:t>
            </a:r>
            <a:r>
              <a:rPr lang="en-CA" sz="1600" dirty="0" err="1">
                <a:latin typeface="IBM Plex Sans"/>
                <a:ea typeface="IBM Plex Sans"/>
                <a:cs typeface="IBM Plex Sans"/>
                <a:sym typeface="IBM Plex Sans"/>
              </a:rPr>
              <a:t>etc</a:t>
            </a:r>
            <a:r>
              <a:rPr lang="en-CA" sz="1600" dirty="0">
                <a:latin typeface="IBM Plex Sans"/>
                <a:ea typeface="IBM Plex Sans"/>
                <a:cs typeface="IBM Plex Sans"/>
                <a:sym typeface="IBM Plex Sans"/>
              </a:rPr>
              <a:t>)</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Specialists </a:t>
            </a:r>
            <a:r>
              <a:rPr lang="en-CA" sz="1600" dirty="0">
                <a:latin typeface="IBM Plex Sans"/>
                <a:ea typeface="IBM Plex Sans"/>
                <a:cs typeface="IBM Plex Sans"/>
                <a:sym typeface="IBM Plex Sans"/>
              </a:rPr>
              <a:t>(Dermatologist, Cardiologist, Psychiatrist, Neurologist, Nephrologist, </a:t>
            </a:r>
            <a:r>
              <a:rPr lang="en-CA" sz="1600" dirty="0" err="1">
                <a:latin typeface="IBM Plex Sans"/>
                <a:ea typeface="IBM Plex Sans"/>
                <a:cs typeface="IBM Plex Sans"/>
                <a:sym typeface="IBM Plex Sans"/>
              </a:rPr>
              <a:t>etc</a:t>
            </a:r>
            <a:r>
              <a:rPr lang="en-CA" sz="1600" dirty="0">
                <a:latin typeface="IBM Plex Sans"/>
                <a:ea typeface="IBM Plex Sans"/>
                <a:cs typeface="IBM Plex Sans"/>
                <a:sym typeface="IBM Plex Sans"/>
              </a:rPr>
              <a:t>) </a:t>
            </a:r>
            <a:endParaRPr sz="1600" dirty="0">
              <a:latin typeface="IBM Plex Sans"/>
              <a:ea typeface="IBM Plex Sans"/>
              <a:cs typeface="IBM Plex Sans"/>
              <a:sym typeface="IBM Plex Sans"/>
            </a:endParaRP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1026" name="Picture 2" descr="Clinicians, Physicians And Researchers - DAN Women &amp; Babies Program -  Sunnybrook Hospital">
            <a:extLst>
              <a:ext uri="{FF2B5EF4-FFF2-40B4-BE49-F238E27FC236}">
                <a16:creationId xmlns:a16="http://schemas.microsoft.com/office/drawing/2014/main" id="{CA8E3A0A-4982-C9BC-91E6-11960A4A9F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8771" y="2745996"/>
            <a:ext cx="5806453" cy="1905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672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702200"/>
            <a:ext cx="8520600" cy="817217"/>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How Much Education Does it Take to Become a Doctor?</a:t>
            </a:r>
            <a:br>
              <a:rPr lang="en-CA" sz="1600" b="1" dirty="0">
                <a:latin typeface="IBM Plex Sans"/>
                <a:ea typeface="IBM Plex Sans"/>
                <a:cs typeface="IBM Plex Sans"/>
                <a:sym typeface="IBM Plex Sans"/>
              </a:rPr>
            </a:br>
            <a:endParaRPr sz="1600" b="1" dirty="0">
              <a:latin typeface="IBM Plex Sans"/>
              <a:ea typeface="IBM Plex Sans"/>
              <a:cs typeface="IBM Plex Sans"/>
              <a:sym typeface="IBM Plex Sans"/>
            </a:endParaRPr>
          </a:p>
        </p:txBody>
      </p:sp>
      <p:sp>
        <p:nvSpPr>
          <p:cNvPr id="111" name="Google Shape;111;p19"/>
          <p:cNvSpPr txBox="1">
            <a:spLocks noGrp="1"/>
          </p:cNvSpPr>
          <p:nvPr>
            <p:ph type="body" idx="1"/>
          </p:nvPr>
        </p:nvSpPr>
        <p:spPr>
          <a:xfrm>
            <a:off x="497440" y="1745614"/>
            <a:ext cx="5160413" cy="2066218"/>
          </a:xfrm>
          <a:prstGeom prst="rect">
            <a:avLst/>
          </a:prstGeom>
        </p:spPr>
        <p:txBody>
          <a:bodyPr spcFirstLastPara="1" wrap="square" lIns="91425" tIns="91425" rIns="91425" bIns="91425" anchor="t" anchorCtr="0">
            <a:normAutofit/>
          </a:bodyPr>
          <a:lstStyle/>
          <a:p>
            <a:pPr marL="285750" indent="-285750">
              <a:buClr>
                <a:srgbClr val="595959"/>
              </a:buClr>
              <a:defRPr/>
            </a:pPr>
            <a:r>
              <a:rPr lang="en-CA" dirty="0">
                <a:solidFill>
                  <a:srgbClr val="595959"/>
                </a:solidFill>
                <a:latin typeface="IBM Plex Sans"/>
                <a:ea typeface="IBM Plex Sans"/>
                <a:cs typeface="IBM Plex Sans"/>
                <a:sym typeface="IBM Plex Sans"/>
              </a:rPr>
              <a:t>Undergraduate studies		3-4 years</a:t>
            </a:r>
          </a:p>
          <a:p>
            <a:pPr marL="285750" indent="-285750">
              <a:buClr>
                <a:srgbClr val="595959"/>
              </a:buClr>
              <a:defRPr/>
            </a:pPr>
            <a:r>
              <a:rPr kumimoji="0" lang="en-CA" sz="1800" i="0" u="none" strike="noStrike" kern="0" cap="none" spc="0" normalizeH="0" baseline="0" noProof="0" dirty="0">
                <a:ln>
                  <a:noFill/>
                </a:ln>
                <a:solidFill>
                  <a:srgbClr val="595959"/>
                </a:solidFill>
                <a:effectLst/>
                <a:uLnTx/>
                <a:uFillTx/>
                <a:latin typeface="IBM Plex Sans"/>
                <a:ea typeface="IBM Plex Sans"/>
                <a:cs typeface="IBM Plex Sans"/>
                <a:sym typeface="IBM Plex Sans"/>
              </a:rPr>
              <a:t>Medical School		3-4 years</a:t>
            </a:r>
          </a:p>
          <a:p>
            <a:pPr marL="285750" indent="-285750">
              <a:buClr>
                <a:srgbClr val="595959"/>
              </a:buClr>
              <a:defRPr/>
            </a:pPr>
            <a:r>
              <a:rPr lang="en-CA" dirty="0">
                <a:solidFill>
                  <a:srgbClr val="595959"/>
                </a:solidFill>
                <a:latin typeface="IBM Plex Sans"/>
                <a:ea typeface="IBM Plex Sans"/>
                <a:cs typeface="IBM Plex Sans"/>
                <a:sym typeface="IBM Plex Sans"/>
              </a:rPr>
              <a:t>Residency Training		3-7 years</a:t>
            </a:r>
          </a:p>
          <a:p>
            <a:pPr marL="285750" indent="-285750">
              <a:buClr>
                <a:srgbClr val="595959"/>
              </a:buClr>
              <a:defRPr/>
            </a:pPr>
            <a:r>
              <a:rPr lang="en-CA" dirty="0">
                <a:solidFill>
                  <a:srgbClr val="595959"/>
                </a:solidFill>
                <a:latin typeface="IBM Plex Sans"/>
                <a:ea typeface="IBM Plex Sans"/>
                <a:cs typeface="IBM Plex Sans"/>
                <a:sym typeface="IBM Plex Sans"/>
              </a:rPr>
              <a:t>Fellowship*			1-2 years</a:t>
            </a:r>
            <a:r>
              <a:rPr lang="en-CA" b="1" dirty="0">
                <a:solidFill>
                  <a:srgbClr val="595959"/>
                </a:solidFill>
                <a:latin typeface="IBM Plex Sans"/>
                <a:ea typeface="IBM Plex Sans"/>
                <a:cs typeface="IBM Plex Sans"/>
                <a:sym typeface="IBM Plex Sans"/>
              </a:rPr>
              <a:t>	</a:t>
            </a:r>
          </a:p>
          <a:p>
            <a:pPr marL="0" indent="0">
              <a:buClr>
                <a:srgbClr val="595959"/>
              </a:buClr>
              <a:buNone/>
              <a:defRPr/>
            </a:pPr>
            <a:endParaRPr kumimoji="0" lang="en-CA" sz="1400" b="0" i="0" u="none" strike="noStrike" kern="0" cap="none" spc="0" normalizeH="0" baseline="0" noProof="0" dirty="0">
              <a:ln>
                <a:noFill/>
              </a:ln>
              <a:solidFill>
                <a:srgbClr val="595959"/>
              </a:solidFill>
              <a:effectLst/>
              <a:uLnTx/>
              <a:uFillTx/>
              <a:latin typeface="IBM Plex Sans"/>
              <a:ea typeface="IBM Plex Sans"/>
              <a:cs typeface="IBM Plex Sans"/>
              <a:sym typeface="IBM Plex Sans"/>
            </a:endParaRPr>
          </a:p>
          <a:p>
            <a:pPr marL="742950" marR="0" lvl="1" indent="-285750" algn="l" defTabSz="914400" rtl="0" eaLnBrk="1" fontAlgn="auto" latinLnBrk="0" hangingPunct="1">
              <a:lnSpc>
                <a:spcPct val="115000"/>
              </a:lnSpc>
              <a:spcBef>
                <a:spcPts val="0"/>
              </a:spcBef>
              <a:spcAft>
                <a:spcPts val="0"/>
              </a:spcAft>
              <a:buClr>
                <a:srgbClr val="595959"/>
              </a:buClr>
              <a:buSzPts val="1400"/>
              <a:buFont typeface="Arial"/>
              <a:buChar char="○"/>
              <a:tabLst/>
              <a:defRPr/>
            </a:pPr>
            <a:endParaRPr lang="en-CA" dirty="0">
              <a:solidFill>
                <a:srgbClr val="595959"/>
              </a:solidFill>
              <a:latin typeface="IBM Plex Sans"/>
              <a:ea typeface="IBM Plex Sans"/>
              <a:cs typeface="IBM Plex Sans"/>
              <a:sym typeface="IBM Plex Sans"/>
            </a:endParaRPr>
          </a:p>
          <a:p>
            <a:pPr marL="457200" marR="0" lvl="1" indent="0" algn="l" defTabSz="914400" rtl="0" eaLnBrk="1" fontAlgn="auto" latinLnBrk="0" hangingPunct="1">
              <a:lnSpc>
                <a:spcPct val="115000"/>
              </a:lnSpc>
              <a:spcBef>
                <a:spcPts val="0"/>
              </a:spcBef>
              <a:spcAft>
                <a:spcPts val="0"/>
              </a:spcAft>
              <a:buClr>
                <a:srgbClr val="595959"/>
              </a:buClr>
              <a:buSzPts val="1400"/>
              <a:buNone/>
              <a:tabLst/>
              <a:defRPr/>
            </a:pPr>
            <a:endParaRPr kumimoji="0" lang="en-CA" sz="1400" b="0" i="0" u="none" strike="noStrike" kern="0" cap="none" spc="0" normalizeH="0" baseline="0" noProof="0" dirty="0">
              <a:ln>
                <a:noFill/>
              </a:ln>
              <a:solidFill>
                <a:srgbClr val="595959"/>
              </a:solidFill>
              <a:effectLst/>
              <a:uLnTx/>
              <a:uFillTx/>
              <a:latin typeface="IBM Plex Sans"/>
              <a:ea typeface="IBM Plex Sans"/>
              <a:cs typeface="IBM Plex Sans"/>
              <a:sym typeface="IBM Plex Sans"/>
            </a:endParaRPr>
          </a:p>
          <a:p>
            <a:pPr marL="742950" lvl="1" indent="-285750">
              <a:buClr>
                <a:srgbClr val="595959"/>
              </a:buClr>
              <a:buSzPts val="1800"/>
              <a:buFont typeface="Arial"/>
              <a:buChar char="●"/>
              <a:defRPr/>
            </a:pPr>
            <a:endParaRPr kumimoji="0" lang="en-CA" b="1" i="0" u="none" strike="noStrike" kern="0" cap="none" spc="0" normalizeH="0" baseline="0" noProof="0" dirty="0">
              <a:ln>
                <a:noFill/>
              </a:ln>
              <a:solidFill>
                <a:srgbClr val="595959"/>
              </a:solidFill>
              <a:effectLst/>
              <a:uLnTx/>
              <a:uFillTx/>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4" name="Google Shape;111;p19">
            <a:extLst>
              <a:ext uri="{FF2B5EF4-FFF2-40B4-BE49-F238E27FC236}">
                <a16:creationId xmlns:a16="http://schemas.microsoft.com/office/drawing/2014/main" id="{4C2343FB-CB39-A2B9-822A-7EAC7B18176A}"/>
              </a:ext>
            </a:extLst>
          </p:cNvPr>
          <p:cNvSpPr txBox="1">
            <a:spLocks/>
          </p:cNvSpPr>
          <p:nvPr/>
        </p:nvSpPr>
        <p:spPr>
          <a:xfrm>
            <a:off x="497440" y="3148042"/>
            <a:ext cx="8196680" cy="1080909"/>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Font typeface="Arial"/>
              <a:buNone/>
              <a:defRPr/>
            </a:pPr>
            <a:endParaRPr lang="en-CA" b="1" dirty="0">
              <a:solidFill>
                <a:srgbClr val="595959"/>
              </a:solidFill>
              <a:latin typeface="IBM Plex Sans"/>
              <a:ea typeface="IBM Plex Sans"/>
              <a:cs typeface="IBM Plex Sans"/>
              <a:sym typeface="IBM Plex Sans"/>
            </a:endParaRPr>
          </a:p>
          <a:p>
            <a:pPr marL="0" indent="0">
              <a:buClr>
                <a:srgbClr val="595959"/>
              </a:buClr>
              <a:buNone/>
              <a:defRPr/>
            </a:pPr>
            <a:r>
              <a:rPr lang="en-CA" sz="1600" dirty="0">
                <a:solidFill>
                  <a:srgbClr val="595959"/>
                </a:solidFill>
                <a:latin typeface="IBM Plex Sans"/>
                <a:ea typeface="IBM Plex Sans"/>
                <a:cs typeface="IBM Plex Sans"/>
                <a:sym typeface="IBM Plex Sans"/>
              </a:rPr>
              <a:t>*Fellowship is optional in the case you need to sub-specialize in a certain field.</a:t>
            </a:r>
          </a:p>
          <a:p>
            <a:pPr marL="457200" lvl="1" indent="0">
              <a:buClr>
                <a:srgbClr val="595959"/>
              </a:buClr>
              <a:buFont typeface="Arial"/>
              <a:buNone/>
              <a:defRPr/>
            </a:pPr>
            <a:endParaRPr lang="en-CA" dirty="0">
              <a:solidFill>
                <a:srgbClr val="595959"/>
              </a:solidFill>
              <a:latin typeface="IBM Plex Sans"/>
              <a:ea typeface="IBM Plex Sans"/>
              <a:cs typeface="IBM Plex Sans"/>
              <a:sym typeface="IBM Plex Sans"/>
            </a:endParaRPr>
          </a:p>
          <a:p>
            <a:pPr marL="742950" lvl="1" indent="-285750">
              <a:buClr>
                <a:srgbClr val="595959"/>
              </a:buClr>
              <a:defRPr/>
            </a:pPr>
            <a:endParaRPr lang="en-CA" dirty="0">
              <a:solidFill>
                <a:srgbClr val="595959"/>
              </a:solidFill>
              <a:latin typeface="IBM Plex Sans"/>
              <a:ea typeface="IBM Plex Sans"/>
              <a:cs typeface="IBM Plex Sans"/>
              <a:sym typeface="IBM Plex Sans"/>
            </a:endParaRPr>
          </a:p>
          <a:p>
            <a:pPr marL="457200" lvl="1" indent="0">
              <a:buClr>
                <a:srgbClr val="595959"/>
              </a:buClr>
              <a:buFont typeface="Arial"/>
              <a:buNone/>
              <a:defRPr/>
            </a:pPr>
            <a:endParaRPr lang="en-CA" dirty="0">
              <a:solidFill>
                <a:srgbClr val="595959"/>
              </a:solidFill>
              <a:latin typeface="IBM Plex Sans"/>
              <a:ea typeface="IBM Plex Sans"/>
              <a:cs typeface="IBM Plex Sans"/>
              <a:sym typeface="IBM Plex Sans"/>
            </a:endParaRPr>
          </a:p>
          <a:p>
            <a:pPr marL="742950" lvl="1" indent="-285750">
              <a:buClr>
                <a:srgbClr val="595959"/>
              </a:buClr>
              <a:buSzPts val="1800"/>
              <a:buFont typeface="Arial"/>
              <a:buChar char="●"/>
              <a:defRPr/>
            </a:pP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
        <p:nvSpPr>
          <p:cNvPr id="5" name="Google Shape;111;p19">
            <a:extLst>
              <a:ext uri="{FF2B5EF4-FFF2-40B4-BE49-F238E27FC236}">
                <a16:creationId xmlns:a16="http://schemas.microsoft.com/office/drawing/2014/main" id="{083D1B50-F7B5-B7BB-E645-0F8A779B2CB4}"/>
              </a:ext>
            </a:extLst>
          </p:cNvPr>
          <p:cNvSpPr txBox="1">
            <a:spLocks/>
          </p:cNvSpPr>
          <p:nvPr/>
        </p:nvSpPr>
        <p:spPr>
          <a:xfrm>
            <a:off x="476790" y="4303354"/>
            <a:ext cx="8196680" cy="1080909"/>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Font typeface="Arial"/>
              <a:buNone/>
              <a:defRPr/>
            </a:pPr>
            <a:endParaRPr lang="en-CA" b="1" dirty="0">
              <a:solidFill>
                <a:srgbClr val="595959"/>
              </a:solidFill>
              <a:latin typeface="IBM Plex Sans"/>
              <a:ea typeface="IBM Plex Sans"/>
              <a:cs typeface="IBM Plex Sans"/>
              <a:sym typeface="IBM Plex Sans"/>
            </a:endParaRPr>
          </a:p>
          <a:p>
            <a:pPr marL="0" indent="0">
              <a:buClr>
                <a:srgbClr val="595959"/>
              </a:buClr>
              <a:buNone/>
              <a:defRPr/>
            </a:pPr>
            <a:r>
              <a:rPr lang="en-CA" sz="1200" dirty="0">
                <a:solidFill>
                  <a:srgbClr val="595959"/>
                </a:solidFill>
                <a:latin typeface="IBM Plex Sans"/>
                <a:ea typeface="IBM Plex Sans"/>
                <a:cs typeface="IBM Plex Sans"/>
                <a:sym typeface="IBM Plex Sans"/>
              </a:rPr>
              <a:t>Resources: </a:t>
            </a:r>
            <a:r>
              <a:rPr lang="en-CA" sz="1200" dirty="0">
                <a:solidFill>
                  <a:srgbClr val="595959"/>
                </a:solidFill>
                <a:latin typeface="IBM Plex Sans"/>
                <a:ea typeface="IBM Plex Sans"/>
                <a:cs typeface="IBM Plex Sans"/>
                <a:sym typeface="IBM Plex Sans"/>
                <a:hlinkClick r:id="rId5"/>
              </a:rPr>
              <a:t>https://careersinmedicine.aamc.org/explore-options/specialty-profiles</a:t>
            </a:r>
            <a:r>
              <a:rPr lang="en-CA" sz="1200" dirty="0">
                <a:solidFill>
                  <a:srgbClr val="595959"/>
                </a:solidFill>
                <a:latin typeface="IBM Plex Sans"/>
                <a:ea typeface="IBM Plex Sans"/>
                <a:cs typeface="IBM Plex Sans"/>
                <a:sym typeface="IBM Plex Sans"/>
              </a:rPr>
              <a:t> </a:t>
            </a:r>
          </a:p>
          <a:p>
            <a:pPr marL="457200" lvl="1" indent="0">
              <a:buClr>
                <a:srgbClr val="595959"/>
              </a:buClr>
              <a:buFont typeface="Arial"/>
              <a:buNone/>
              <a:defRPr/>
            </a:pPr>
            <a:endParaRPr lang="en-CA" dirty="0">
              <a:solidFill>
                <a:srgbClr val="595959"/>
              </a:solidFill>
              <a:latin typeface="IBM Plex Sans"/>
              <a:ea typeface="IBM Plex Sans"/>
              <a:cs typeface="IBM Plex Sans"/>
              <a:sym typeface="IBM Plex Sans"/>
            </a:endParaRPr>
          </a:p>
          <a:p>
            <a:pPr marL="742950" lvl="1" indent="-285750">
              <a:buClr>
                <a:srgbClr val="595959"/>
              </a:buClr>
              <a:defRPr/>
            </a:pPr>
            <a:endParaRPr lang="en-CA" dirty="0">
              <a:solidFill>
                <a:srgbClr val="595959"/>
              </a:solidFill>
              <a:latin typeface="IBM Plex Sans"/>
              <a:ea typeface="IBM Plex Sans"/>
              <a:cs typeface="IBM Plex Sans"/>
              <a:sym typeface="IBM Plex Sans"/>
            </a:endParaRPr>
          </a:p>
          <a:p>
            <a:pPr marL="457200" lvl="1" indent="0">
              <a:buClr>
                <a:srgbClr val="595959"/>
              </a:buClr>
              <a:buFont typeface="Arial"/>
              <a:buNone/>
              <a:defRPr/>
            </a:pPr>
            <a:endParaRPr lang="en-CA" dirty="0">
              <a:solidFill>
                <a:srgbClr val="595959"/>
              </a:solidFill>
              <a:latin typeface="IBM Plex Sans"/>
              <a:ea typeface="IBM Plex Sans"/>
              <a:cs typeface="IBM Plex Sans"/>
              <a:sym typeface="IBM Plex Sans"/>
            </a:endParaRPr>
          </a:p>
          <a:p>
            <a:pPr marL="742950" lvl="1" indent="-285750">
              <a:buClr>
                <a:srgbClr val="595959"/>
              </a:buClr>
              <a:buSzPts val="1800"/>
              <a:buFont typeface="Arial"/>
              <a:buChar char="●"/>
              <a:defRPr/>
            </a:pP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
        <p:nvSpPr>
          <p:cNvPr id="6" name="Google Shape;111;p19">
            <a:extLst>
              <a:ext uri="{FF2B5EF4-FFF2-40B4-BE49-F238E27FC236}">
                <a16:creationId xmlns:a16="http://schemas.microsoft.com/office/drawing/2014/main" id="{D8E096CE-3C43-D933-01D6-F9960929793B}"/>
              </a:ext>
            </a:extLst>
          </p:cNvPr>
          <p:cNvSpPr txBox="1">
            <a:spLocks/>
          </p:cNvSpPr>
          <p:nvPr/>
        </p:nvSpPr>
        <p:spPr>
          <a:xfrm>
            <a:off x="391062" y="1296813"/>
            <a:ext cx="8196680" cy="68555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b="1" dirty="0">
                <a:solidFill>
                  <a:srgbClr val="595959"/>
                </a:solidFill>
                <a:latin typeface="IBM Plex Sans"/>
                <a:ea typeface="IBM Plex Sans"/>
                <a:cs typeface="IBM Plex Sans"/>
                <a:sym typeface="IBM Plex Sans"/>
              </a:rPr>
              <a:t>Typically takes 10-16 years:</a:t>
            </a:r>
            <a:endParaRPr lang="en-CA" dirty="0">
              <a:solidFill>
                <a:srgbClr val="595959"/>
              </a:solidFill>
              <a:latin typeface="IBM Plex Sans"/>
              <a:ea typeface="IBM Plex Sans"/>
              <a:cs typeface="IBM Plex Sans"/>
              <a:sym typeface="IBM Plex Sans"/>
            </a:endParaRPr>
          </a:p>
          <a:p>
            <a:pPr marL="457200" lvl="1" indent="0">
              <a:buClr>
                <a:srgbClr val="595959"/>
              </a:buClr>
              <a:buFont typeface="Arial"/>
              <a:buNone/>
              <a:defRPr/>
            </a:pPr>
            <a:endParaRPr lang="en-CA" dirty="0">
              <a:solidFill>
                <a:srgbClr val="595959"/>
              </a:solidFill>
              <a:latin typeface="IBM Plex Sans"/>
              <a:ea typeface="IBM Plex Sans"/>
              <a:cs typeface="IBM Plex Sans"/>
              <a:sym typeface="IBM Plex Sans"/>
            </a:endParaRPr>
          </a:p>
          <a:p>
            <a:pPr marL="742950" lvl="1" indent="-285750">
              <a:buClr>
                <a:srgbClr val="595959"/>
              </a:buClr>
              <a:buSzPts val="1800"/>
              <a:buFont typeface="Arial"/>
              <a:buChar char="●"/>
              <a:defRPr/>
            </a:pP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702200"/>
            <a:ext cx="8520600" cy="817217"/>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What is the cost of attending Medical School in Canada?</a:t>
            </a:r>
            <a:br>
              <a:rPr lang="en-CA" sz="1600" b="1" dirty="0">
                <a:latin typeface="IBM Plex Sans"/>
                <a:ea typeface="IBM Plex Sans"/>
                <a:cs typeface="IBM Plex Sans"/>
                <a:sym typeface="IBM Plex Sans"/>
              </a:rPr>
            </a:b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5" name="Google Shape;111;p19">
            <a:extLst>
              <a:ext uri="{FF2B5EF4-FFF2-40B4-BE49-F238E27FC236}">
                <a16:creationId xmlns:a16="http://schemas.microsoft.com/office/drawing/2014/main" id="{083D1B50-F7B5-B7BB-E645-0F8A779B2CB4}"/>
              </a:ext>
            </a:extLst>
          </p:cNvPr>
          <p:cNvSpPr txBox="1">
            <a:spLocks/>
          </p:cNvSpPr>
          <p:nvPr/>
        </p:nvSpPr>
        <p:spPr>
          <a:xfrm>
            <a:off x="476790" y="4303354"/>
            <a:ext cx="8196680" cy="1080909"/>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Font typeface="Arial"/>
              <a:buNone/>
              <a:defRPr/>
            </a:pPr>
            <a:endParaRPr lang="en-CA" b="1" dirty="0">
              <a:solidFill>
                <a:srgbClr val="595959"/>
              </a:solidFill>
              <a:latin typeface="IBM Plex Sans"/>
              <a:ea typeface="IBM Plex Sans"/>
              <a:cs typeface="IBM Plex Sans"/>
              <a:sym typeface="IBM Plex Sans"/>
            </a:endParaRPr>
          </a:p>
          <a:p>
            <a:pPr marL="0" indent="0">
              <a:buClr>
                <a:srgbClr val="595959"/>
              </a:buClr>
              <a:buNone/>
              <a:defRPr/>
            </a:pPr>
            <a:r>
              <a:rPr lang="en-CA" sz="1200" dirty="0">
                <a:solidFill>
                  <a:srgbClr val="595959"/>
                </a:solidFill>
                <a:latin typeface="IBM Plex Sans"/>
                <a:ea typeface="IBM Plex Sans"/>
                <a:cs typeface="IBM Plex Sans"/>
                <a:sym typeface="IBM Plex Sans"/>
              </a:rPr>
              <a:t>Resources: </a:t>
            </a:r>
            <a:r>
              <a:rPr lang="en-CA" sz="1200" dirty="0">
                <a:solidFill>
                  <a:srgbClr val="595959"/>
                </a:solidFill>
                <a:latin typeface="IBM Plex Sans"/>
                <a:ea typeface="IBM Plex Sans"/>
                <a:cs typeface="IBM Plex Sans"/>
                <a:sym typeface="IBM Plex Sans"/>
                <a:hlinkClick r:id="rId5"/>
              </a:rPr>
              <a:t>https://md.utoronto.ca/current-fees</a:t>
            </a:r>
            <a:r>
              <a:rPr lang="en-CA" sz="1200" dirty="0">
                <a:solidFill>
                  <a:srgbClr val="595959"/>
                </a:solidFill>
                <a:latin typeface="IBM Plex Sans"/>
                <a:ea typeface="IBM Plex Sans"/>
                <a:cs typeface="IBM Plex Sans"/>
                <a:sym typeface="IBM Plex Sans"/>
              </a:rPr>
              <a:t> </a:t>
            </a:r>
          </a:p>
          <a:p>
            <a:pPr marL="457200" lvl="1" indent="0">
              <a:buClr>
                <a:srgbClr val="595959"/>
              </a:buClr>
              <a:buFont typeface="Arial"/>
              <a:buNone/>
              <a:defRPr/>
            </a:pPr>
            <a:endParaRPr lang="en-CA" dirty="0">
              <a:solidFill>
                <a:srgbClr val="595959"/>
              </a:solidFill>
              <a:latin typeface="IBM Plex Sans"/>
              <a:ea typeface="IBM Plex Sans"/>
              <a:cs typeface="IBM Plex Sans"/>
              <a:sym typeface="IBM Plex Sans"/>
            </a:endParaRPr>
          </a:p>
          <a:p>
            <a:pPr marL="742950" lvl="1" indent="-285750">
              <a:buClr>
                <a:srgbClr val="595959"/>
              </a:buClr>
              <a:defRPr/>
            </a:pPr>
            <a:endParaRPr lang="en-CA" dirty="0">
              <a:solidFill>
                <a:srgbClr val="595959"/>
              </a:solidFill>
              <a:latin typeface="IBM Plex Sans"/>
              <a:ea typeface="IBM Plex Sans"/>
              <a:cs typeface="IBM Plex Sans"/>
              <a:sym typeface="IBM Plex Sans"/>
            </a:endParaRPr>
          </a:p>
          <a:p>
            <a:pPr marL="457200" lvl="1" indent="0">
              <a:buClr>
                <a:srgbClr val="595959"/>
              </a:buClr>
              <a:buFont typeface="Arial"/>
              <a:buNone/>
              <a:defRPr/>
            </a:pPr>
            <a:endParaRPr lang="en-CA" dirty="0">
              <a:solidFill>
                <a:srgbClr val="595959"/>
              </a:solidFill>
              <a:latin typeface="IBM Plex Sans"/>
              <a:ea typeface="IBM Plex Sans"/>
              <a:cs typeface="IBM Plex Sans"/>
              <a:sym typeface="IBM Plex Sans"/>
            </a:endParaRPr>
          </a:p>
          <a:p>
            <a:pPr marL="742950" lvl="1" indent="-285750">
              <a:buClr>
                <a:srgbClr val="595959"/>
              </a:buClr>
              <a:buSzPts val="1800"/>
              <a:buFont typeface="Arial"/>
              <a:buChar char="●"/>
              <a:defRPr/>
            </a:pP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
        <p:nvSpPr>
          <p:cNvPr id="6" name="Google Shape;111;p19">
            <a:extLst>
              <a:ext uri="{FF2B5EF4-FFF2-40B4-BE49-F238E27FC236}">
                <a16:creationId xmlns:a16="http://schemas.microsoft.com/office/drawing/2014/main" id="{D8E096CE-3C43-D933-01D6-F9960929793B}"/>
              </a:ext>
            </a:extLst>
          </p:cNvPr>
          <p:cNvSpPr txBox="1">
            <a:spLocks/>
          </p:cNvSpPr>
          <p:nvPr/>
        </p:nvSpPr>
        <p:spPr>
          <a:xfrm>
            <a:off x="391062" y="1178060"/>
            <a:ext cx="8196680" cy="68555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b="1" dirty="0">
                <a:solidFill>
                  <a:srgbClr val="595959"/>
                </a:solidFill>
                <a:latin typeface="IBM Plex Sans"/>
                <a:ea typeface="IBM Plex Sans"/>
                <a:cs typeface="IBM Plex Sans"/>
                <a:sym typeface="IBM Plex Sans"/>
              </a:rPr>
              <a:t>From University of Toronto’s Website:</a:t>
            </a:r>
            <a:endParaRPr lang="en-CA" dirty="0">
              <a:solidFill>
                <a:srgbClr val="595959"/>
              </a:solidFill>
              <a:latin typeface="IBM Plex Sans"/>
              <a:ea typeface="IBM Plex Sans"/>
              <a:cs typeface="IBM Plex Sans"/>
              <a:sym typeface="IBM Plex Sans"/>
            </a:endParaRPr>
          </a:p>
          <a:p>
            <a:pPr marL="457200" lvl="1" indent="0">
              <a:buClr>
                <a:srgbClr val="595959"/>
              </a:buClr>
              <a:buFont typeface="Arial"/>
              <a:buNone/>
              <a:defRPr/>
            </a:pPr>
            <a:endParaRPr lang="en-CA" dirty="0">
              <a:solidFill>
                <a:srgbClr val="595959"/>
              </a:solidFill>
              <a:latin typeface="IBM Plex Sans"/>
              <a:ea typeface="IBM Plex Sans"/>
              <a:cs typeface="IBM Plex Sans"/>
              <a:sym typeface="IBM Plex Sans"/>
            </a:endParaRPr>
          </a:p>
          <a:p>
            <a:pPr marL="742950" lvl="1" indent="-285750">
              <a:buClr>
                <a:srgbClr val="595959"/>
              </a:buClr>
              <a:buSzPts val="1800"/>
              <a:buFont typeface="Arial"/>
              <a:buChar char="●"/>
              <a:defRPr/>
            </a:pP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pic>
        <p:nvPicPr>
          <p:cNvPr id="3" name="Picture 2" descr="A screenshot of a graph&#10;&#10;Description automatically generated">
            <a:extLst>
              <a:ext uri="{FF2B5EF4-FFF2-40B4-BE49-F238E27FC236}">
                <a16:creationId xmlns:a16="http://schemas.microsoft.com/office/drawing/2014/main" id="{F30E8875-7AD0-0C83-5280-5AC670BC2F1B}"/>
              </a:ext>
            </a:extLst>
          </p:cNvPr>
          <p:cNvPicPr>
            <a:picLocks noChangeAspect="1"/>
          </p:cNvPicPr>
          <p:nvPr/>
        </p:nvPicPr>
        <p:blipFill>
          <a:blip r:embed="rId6"/>
          <a:srcRect t="23005" b="5297"/>
          <a:stretch/>
        </p:blipFill>
        <p:spPr>
          <a:xfrm>
            <a:off x="470530" y="1604275"/>
            <a:ext cx="7059057" cy="3041488"/>
          </a:xfrm>
          <a:prstGeom prst="rect">
            <a:avLst/>
          </a:prstGeom>
        </p:spPr>
      </p:pic>
      <p:sp>
        <p:nvSpPr>
          <p:cNvPr id="10" name="Rectangle 9">
            <a:extLst>
              <a:ext uri="{FF2B5EF4-FFF2-40B4-BE49-F238E27FC236}">
                <a16:creationId xmlns:a16="http://schemas.microsoft.com/office/drawing/2014/main" id="{32E78EAC-F6A3-BCF9-C110-92D685B309D7}"/>
              </a:ext>
            </a:extLst>
          </p:cNvPr>
          <p:cNvSpPr/>
          <p:nvPr/>
        </p:nvSpPr>
        <p:spPr>
          <a:xfrm>
            <a:off x="617517" y="3859481"/>
            <a:ext cx="6697683" cy="78628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72322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b="1" dirty="0">
                <a:latin typeface="IBM Plex Sans"/>
                <a:ea typeface="IBM Plex Sans"/>
                <a:cs typeface="IBM Plex Sans"/>
                <a:sym typeface="IBM Plex Sans"/>
              </a:rPr>
              <a:t>What is the Lifestyle Like? </a:t>
            </a:r>
            <a:endParaRPr sz="1600" b="1" dirty="0">
              <a:latin typeface="IBM Plex Sans"/>
              <a:ea typeface="IBM Plex Sans"/>
              <a:cs typeface="IBM Plex Sans"/>
              <a:sym typeface="IBM Plex Sans"/>
            </a:endParaRPr>
          </a:p>
        </p:txBody>
      </p:sp>
      <p:sp>
        <p:nvSpPr>
          <p:cNvPr id="111" name="Google Shape;111;p19"/>
          <p:cNvSpPr txBox="1">
            <a:spLocks noGrp="1"/>
          </p:cNvSpPr>
          <p:nvPr>
            <p:ph type="body" idx="1"/>
          </p:nvPr>
        </p:nvSpPr>
        <p:spPr>
          <a:xfrm>
            <a:off x="311700" y="1458976"/>
            <a:ext cx="4838369" cy="3088935"/>
          </a:xfrm>
          <a:prstGeom prst="rect">
            <a:avLst/>
          </a:prstGeom>
        </p:spPr>
        <p:txBody>
          <a:bodyPr spcFirstLastPara="1" wrap="square" lIns="91425" tIns="91425" rIns="91425" bIns="91425" anchor="t" anchorCtr="0">
            <a:normAutofit/>
          </a:bodyPr>
          <a:lstStyle/>
          <a:p>
            <a:pPr marL="0" marR="0" lvl="0" indent="0" algn="l" defTabSz="914400" rtl="0" eaLnBrk="1" fontAlgn="auto" latinLnBrk="0" hangingPunct="1">
              <a:lnSpc>
                <a:spcPct val="115000"/>
              </a:lnSpc>
              <a:spcBef>
                <a:spcPts val="0"/>
              </a:spcBef>
              <a:spcAft>
                <a:spcPts val="0"/>
              </a:spcAft>
              <a:buClr>
                <a:srgbClr val="595959"/>
              </a:buClr>
              <a:buSzPts val="1800"/>
              <a:buNone/>
              <a:tabLst/>
              <a:defRPr/>
            </a:pPr>
            <a:endParaRPr kumimoji="0" lang="en-CA" sz="1800" b="1" i="0" u="none" strike="noStrike" kern="0" cap="none" spc="0" normalizeH="0" baseline="0" noProof="0" dirty="0">
              <a:ln>
                <a:noFill/>
              </a:ln>
              <a:solidFill>
                <a:srgbClr val="595959"/>
              </a:solidFill>
              <a:effectLst/>
              <a:uLnTx/>
              <a:uFillTx/>
              <a:latin typeface="IBM Plex Sans"/>
              <a:ea typeface="IBM Plex Sans"/>
              <a:cs typeface="IBM Plex Sans"/>
              <a:sym typeface="IBM Plex Sans"/>
            </a:endParaRPr>
          </a:p>
          <a:p>
            <a:pPr marL="285750" indent="-285750">
              <a:buClr>
                <a:srgbClr val="595959"/>
              </a:buClr>
              <a:defRPr/>
            </a:pPr>
            <a:r>
              <a:rPr kumimoji="0" lang="en-CA" sz="1800" b="1" i="0" u="none" strike="noStrike" kern="0" cap="none" spc="0" normalizeH="0" baseline="0" noProof="0" dirty="0">
                <a:ln>
                  <a:noFill/>
                </a:ln>
                <a:solidFill>
                  <a:srgbClr val="595959"/>
                </a:solidFill>
                <a:effectLst/>
                <a:uLnTx/>
                <a:uFillTx/>
                <a:latin typeface="IBM Plex Sans"/>
                <a:ea typeface="IBM Plex Sans"/>
                <a:cs typeface="IBM Plex Sans"/>
                <a:sym typeface="IBM Plex Sans"/>
              </a:rPr>
              <a:t>Work hours vary between specialities</a:t>
            </a:r>
          </a:p>
          <a:p>
            <a:pPr marL="285750" indent="-285750">
              <a:buClr>
                <a:srgbClr val="595959"/>
              </a:buClr>
              <a:defRPr/>
            </a:pPr>
            <a:r>
              <a:rPr kumimoji="0" lang="en-CA" sz="1800" b="1" i="0" u="none" strike="noStrike" kern="0" cap="none" spc="0" normalizeH="0" baseline="0" noProof="0" dirty="0">
                <a:ln>
                  <a:noFill/>
                </a:ln>
                <a:solidFill>
                  <a:srgbClr val="595959"/>
                </a:solidFill>
                <a:effectLst/>
                <a:uLnTx/>
                <a:uFillTx/>
                <a:latin typeface="IBM Plex Sans"/>
                <a:ea typeface="IBM Plex Sans"/>
                <a:cs typeface="IBM Plex Sans"/>
                <a:sym typeface="IBM Plex Sans"/>
              </a:rPr>
              <a:t>Common to work 35 to 60 hours a week</a:t>
            </a:r>
          </a:p>
          <a:p>
            <a:pPr marL="285750" indent="-285750">
              <a:buClr>
                <a:srgbClr val="595959"/>
              </a:buClr>
              <a:defRPr/>
            </a:pPr>
            <a:r>
              <a:rPr kumimoji="0" lang="en-CA" sz="1800" b="1" i="0" u="none" strike="noStrike" kern="0" cap="none" spc="0" normalizeH="0" baseline="0" noProof="0" dirty="0">
                <a:ln>
                  <a:noFill/>
                </a:ln>
                <a:solidFill>
                  <a:srgbClr val="595959"/>
                </a:solidFill>
                <a:effectLst/>
                <a:uLnTx/>
                <a:uFillTx/>
                <a:latin typeface="IBM Plex Sans"/>
                <a:ea typeface="IBM Plex Sans"/>
                <a:cs typeface="IBM Plex Sans"/>
                <a:sym typeface="IBM Plex Sans"/>
              </a:rPr>
              <a:t>Lifestyle varies depending on specialty:</a:t>
            </a:r>
          </a:p>
          <a:p>
            <a:pPr marL="742950" lvl="1" indent="-285750">
              <a:buClr>
                <a:srgbClr val="595959"/>
              </a:buClr>
              <a:defRPr/>
            </a:pPr>
            <a:r>
              <a:rPr kumimoji="0" lang="en-CA" i="0" u="none" strike="noStrike" kern="0" cap="none" spc="0" normalizeH="0" baseline="0" noProof="0" dirty="0">
                <a:ln>
                  <a:noFill/>
                </a:ln>
                <a:solidFill>
                  <a:srgbClr val="595959"/>
                </a:solidFill>
                <a:effectLst/>
                <a:uLnTx/>
                <a:uFillTx/>
                <a:latin typeface="IBM Plex Sans"/>
                <a:ea typeface="IBM Plex Sans"/>
                <a:cs typeface="IBM Plex Sans"/>
                <a:sym typeface="IBM Plex Sans"/>
              </a:rPr>
              <a:t>Surgical specialties are typically “on call”</a:t>
            </a:r>
          </a:p>
          <a:p>
            <a:pPr marL="742950" lvl="1" indent="-285750">
              <a:buClr>
                <a:srgbClr val="595959"/>
              </a:buClr>
              <a:defRPr/>
            </a:pPr>
            <a:r>
              <a:rPr kumimoji="0" lang="en-CA" i="0" u="none" strike="noStrike" kern="0" cap="none" spc="0" normalizeH="0" baseline="0" noProof="0" dirty="0">
                <a:ln>
                  <a:noFill/>
                </a:ln>
                <a:solidFill>
                  <a:srgbClr val="595959"/>
                </a:solidFill>
                <a:effectLst/>
                <a:uLnTx/>
                <a:uFillTx/>
                <a:latin typeface="IBM Plex Sans"/>
                <a:ea typeface="IBM Plex Sans"/>
                <a:cs typeface="IBM Plex Sans"/>
                <a:sym typeface="IBM Plex Sans"/>
              </a:rPr>
              <a:t>Some have fixed hours</a:t>
            </a:r>
          </a:p>
          <a:p>
            <a:pPr marL="285750" indent="-285750">
              <a:buClr>
                <a:srgbClr val="595959"/>
              </a:buClr>
              <a:defRPr/>
            </a:pPr>
            <a:r>
              <a:rPr kumimoji="0" lang="en-CA" sz="1800" b="1" i="0" u="none" strike="noStrike" kern="0" cap="none" spc="0" normalizeH="0" baseline="0" noProof="0" dirty="0">
                <a:ln>
                  <a:noFill/>
                </a:ln>
                <a:solidFill>
                  <a:srgbClr val="595959"/>
                </a:solidFill>
                <a:effectLst/>
                <a:uLnTx/>
                <a:uFillTx/>
                <a:latin typeface="IBM Plex Sans"/>
                <a:ea typeface="IBM Plex Sans"/>
                <a:cs typeface="IBM Plex Sans"/>
                <a:sym typeface="IBM Plex Sans"/>
              </a:rPr>
              <a:t>Requires determination, sacrifice, and dedication</a:t>
            </a:r>
            <a:endParaRPr kumimoji="0" lang="en-CA" sz="1400" b="0" i="0" u="none" strike="noStrike" kern="0" cap="none" spc="0" normalizeH="0" baseline="0" noProof="0" dirty="0">
              <a:ln>
                <a:noFill/>
              </a:ln>
              <a:solidFill>
                <a:srgbClr val="595959"/>
              </a:solidFill>
              <a:effectLst/>
              <a:uLnTx/>
              <a:uFillTx/>
              <a:latin typeface="IBM Plex Sans"/>
              <a:ea typeface="IBM Plex Sans"/>
              <a:cs typeface="IBM Plex Sans"/>
              <a:sym typeface="IBM Plex Sans"/>
            </a:endParaRPr>
          </a:p>
          <a:p>
            <a:pPr marL="742950" marR="0" lvl="1" indent="-285750" algn="l" defTabSz="914400" rtl="0" eaLnBrk="1" fontAlgn="auto" latinLnBrk="0" hangingPunct="1">
              <a:lnSpc>
                <a:spcPct val="115000"/>
              </a:lnSpc>
              <a:spcBef>
                <a:spcPts val="0"/>
              </a:spcBef>
              <a:spcAft>
                <a:spcPts val="0"/>
              </a:spcAft>
              <a:buClr>
                <a:srgbClr val="595959"/>
              </a:buClr>
              <a:buSzPts val="1400"/>
              <a:buFont typeface="Arial"/>
              <a:buChar char="○"/>
              <a:tabLst/>
              <a:defRPr/>
            </a:pPr>
            <a:endParaRPr lang="en-CA" dirty="0">
              <a:solidFill>
                <a:srgbClr val="595959"/>
              </a:solidFill>
              <a:latin typeface="IBM Plex Sans"/>
              <a:ea typeface="IBM Plex Sans"/>
              <a:cs typeface="IBM Plex Sans"/>
              <a:sym typeface="IBM Plex Sans"/>
            </a:endParaRPr>
          </a:p>
          <a:p>
            <a:pPr marL="457200" marR="0" lvl="1" indent="0" algn="l" defTabSz="914400" rtl="0" eaLnBrk="1" fontAlgn="auto" latinLnBrk="0" hangingPunct="1">
              <a:lnSpc>
                <a:spcPct val="115000"/>
              </a:lnSpc>
              <a:spcBef>
                <a:spcPts val="0"/>
              </a:spcBef>
              <a:spcAft>
                <a:spcPts val="0"/>
              </a:spcAft>
              <a:buClr>
                <a:srgbClr val="595959"/>
              </a:buClr>
              <a:buSzPts val="1400"/>
              <a:buNone/>
              <a:tabLst/>
              <a:defRPr/>
            </a:pPr>
            <a:endParaRPr kumimoji="0" lang="en-CA" sz="1400" b="0" i="0" u="none" strike="noStrike" kern="0" cap="none" spc="0" normalizeH="0" baseline="0" noProof="0" dirty="0">
              <a:ln>
                <a:noFill/>
              </a:ln>
              <a:solidFill>
                <a:srgbClr val="595959"/>
              </a:solidFill>
              <a:effectLst/>
              <a:uLnTx/>
              <a:uFillTx/>
              <a:latin typeface="IBM Plex Sans"/>
              <a:ea typeface="IBM Plex Sans"/>
              <a:cs typeface="IBM Plex Sans"/>
              <a:sym typeface="IBM Plex Sans"/>
            </a:endParaRPr>
          </a:p>
          <a:p>
            <a:pPr marL="742950" lvl="1" indent="-285750">
              <a:buClr>
                <a:srgbClr val="595959"/>
              </a:buClr>
              <a:buSzPts val="1800"/>
              <a:buFont typeface="Arial"/>
              <a:buChar char="●"/>
              <a:defRPr/>
            </a:pPr>
            <a:endParaRPr kumimoji="0" lang="en-CA" b="1" i="0" u="none" strike="noStrike" kern="0" cap="none" spc="0" normalizeH="0" baseline="0" noProof="0" dirty="0">
              <a:ln>
                <a:noFill/>
              </a:ln>
              <a:solidFill>
                <a:srgbClr val="595959"/>
              </a:solidFill>
              <a:effectLst/>
              <a:uLnTx/>
              <a:uFillTx/>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26626" name="Picture 2" descr="National Doctor's Day: Lifestyle changes doctors must make for heart health  | Health - Hindustan Times">
            <a:extLst>
              <a:ext uri="{FF2B5EF4-FFF2-40B4-BE49-F238E27FC236}">
                <a16:creationId xmlns:a16="http://schemas.microsoft.com/office/drawing/2014/main" id="{3258E378-8C90-4A74-3E6A-BD07D4BEBF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2981" y="2124936"/>
            <a:ext cx="2904517" cy="1634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7011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What Will You Need?</a:t>
            </a:r>
            <a:br>
              <a:rPr lang="en-CA" sz="1600" b="1" dirty="0">
                <a:latin typeface="IBM Plex Sans"/>
                <a:ea typeface="IBM Plex Sans"/>
                <a:cs typeface="IBM Plex Sans"/>
                <a:sym typeface="IBM Plex Sans"/>
              </a:rPr>
            </a:b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9" y="1246703"/>
            <a:ext cx="5409479" cy="3481413"/>
          </a:xfrm>
        </p:spPr>
        <p:txBody>
          <a:bodyPr>
            <a:normAutofit/>
          </a:bodyPr>
          <a:lstStyle/>
          <a:p>
            <a:r>
              <a:rPr lang="en-CA" b="1" dirty="0">
                <a:latin typeface="IBM Plex Sans" panose="020B0503050203000203" pitchFamily="34" charset="0"/>
              </a:rPr>
              <a:t>Key Competencies (</a:t>
            </a:r>
            <a:r>
              <a:rPr lang="en-CA" b="1" dirty="0" err="1">
                <a:latin typeface="IBM Plex Sans" panose="020B0503050203000203" pitchFamily="34" charset="0"/>
              </a:rPr>
              <a:t>CanMEDS</a:t>
            </a:r>
            <a:r>
              <a:rPr lang="en-CA" b="1" dirty="0">
                <a:latin typeface="IBM Plex Sans" panose="020B0503050203000203" pitchFamily="34" charset="0"/>
              </a:rPr>
              <a:t>)</a:t>
            </a:r>
          </a:p>
          <a:p>
            <a:r>
              <a:rPr lang="en-CA" b="1" dirty="0">
                <a:latin typeface="IBM Plex Sans" panose="020B0503050203000203" pitchFamily="34" charset="0"/>
              </a:rPr>
              <a:t>Extra-curricular Involvement</a:t>
            </a:r>
          </a:p>
          <a:p>
            <a:r>
              <a:rPr lang="en-CA" b="1" dirty="0">
                <a:latin typeface="IBM Plex Sans" panose="020B0503050203000203" pitchFamily="34" charset="0"/>
              </a:rPr>
              <a:t>Medical College Admissions Test (MCAT)</a:t>
            </a:r>
          </a:p>
          <a:p>
            <a:r>
              <a:rPr lang="en-CA" b="1" dirty="0" err="1">
                <a:latin typeface="IBM Plex Sans" panose="020B0503050203000203" pitchFamily="34" charset="0"/>
              </a:rPr>
              <a:t>CASPer</a:t>
            </a:r>
            <a:r>
              <a:rPr lang="en-CA" b="1" dirty="0">
                <a:latin typeface="IBM Plex Sans" panose="020B0503050203000203" pitchFamily="34" charset="0"/>
              </a:rPr>
              <a:t> Test</a:t>
            </a:r>
          </a:p>
          <a:p>
            <a:r>
              <a:rPr lang="en-CA" b="1" dirty="0">
                <a:latin typeface="IBM Plex Sans" panose="020B0503050203000203" pitchFamily="34" charset="0"/>
              </a:rPr>
              <a:t>OMSAS Application System</a:t>
            </a:r>
          </a:p>
          <a:p>
            <a:r>
              <a:rPr lang="en-CA" b="1" dirty="0">
                <a:latin typeface="IBM Plex Sans" panose="020B0503050203000203" pitchFamily="34" charset="0"/>
              </a:rPr>
              <a:t>Admission Requirements (Ontario)</a:t>
            </a:r>
          </a:p>
          <a:p>
            <a:r>
              <a:rPr lang="en-CA" b="1" dirty="0">
                <a:latin typeface="IBM Plex Sans" panose="020B0503050203000203" pitchFamily="34" charset="0"/>
              </a:rPr>
              <a:t>Interviews</a:t>
            </a:r>
          </a:p>
          <a:p>
            <a:pPr marL="114300" indent="0">
              <a:buNone/>
            </a:pPr>
            <a:endParaRPr lang="en-CA" b="1" dirty="0"/>
          </a:p>
        </p:txBody>
      </p:sp>
      <p:pic>
        <p:nvPicPr>
          <p:cNvPr id="4" name="Picture 3" descr="A stethoscope and a heart&#10;&#10;Description automatically generated">
            <a:extLst>
              <a:ext uri="{FF2B5EF4-FFF2-40B4-BE49-F238E27FC236}">
                <a16:creationId xmlns:a16="http://schemas.microsoft.com/office/drawing/2014/main" id="{F0178100-19C6-27B6-9412-A6582F58342F}"/>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5145865" y="2347952"/>
            <a:ext cx="3589526" cy="2380164"/>
          </a:xfrm>
          <a:prstGeom prst="rect">
            <a:avLst/>
          </a:prstGeom>
        </p:spPr>
      </p:pic>
    </p:spTree>
    <p:extLst>
      <p:ext uri="{BB962C8B-B14F-4D97-AF65-F5344CB8AC3E}">
        <p14:creationId xmlns:p14="http://schemas.microsoft.com/office/powerpoint/2010/main" val="728350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sz="2500" b="1" dirty="0" err="1">
                <a:latin typeface="IBM Plex Sans"/>
                <a:ea typeface="IBM Plex Sans"/>
                <a:cs typeface="IBM Plex Sans"/>
                <a:sym typeface="IBM Plex Sans"/>
              </a:rPr>
              <a:t>CanMEDS</a:t>
            </a:r>
            <a:r>
              <a:rPr lang="en-CA" sz="2500" b="1" dirty="0">
                <a:latin typeface="IBM Plex Sans"/>
                <a:ea typeface="IBM Plex Sans"/>
                <a:cs typeface="IBM Plex Sans"/>
                <a:sym typeface="IBM Plex Sans"/>
              </a:rPr>
              <a:t> (Physician Competency Framework)</a:t>
            </a:r>
            <a:br>
              <a:rPr lang="en-CA" sz="2500" b="1" dirty="0">
                <a:latin typeface="IBM Plex Sans"/>
                <a:ea typeface="IBM Plex Sans"/>
                <a:cs typeface="IBM Plex Sans"/>
                <a:sym typeface="IBM Plex Sans"/>
              </a:rPr>
            </a:br>
            <a:r>
              <a:rPr lang="en-CA" sz="1600" dirty="0">
                <a:latin typeface="IBM Plex Sans"/>
                <a:ea typeface="IBM Plex Sans"/>
                <a:cs typeface="IBM Plex Sans"/>
                <a:sym typeface="IBM Plex Sans"/>
                <a:hlinkClick r:id="rId3"/>
              </a:rPr>
              <a:t>https://www.royalcollege.ca/en/standards-and-accreditation/canmeds.html</a:t>
            </a:r>
            <a:r>
              <a:rPr lang="en-CA" sz="1600" dirty="0">
                <a:latin typeface="IBM Plex Sans"/>
                <a:ea typeface="IBM Plex Sans"/>
                <a:cs typeface="IBM Plex Sans"/>
                <a:sym typeface="IBM Plex Sans"/>
              </a:rPr>
              <a:t> </a:t>
            </a:r>
            <a:br>
              <a:rPr lang="en-CA" sz="1600" b="1" dirty="0">
                <a:latin typeface="IBM Plex Sans"/>
                <a:ea typeface="IBM Plex Sans"/>
                <a:cs typeface="IBM Plex Sans"/>
                <a:sym typeface="IBM Plex Sans"/>
              </a:rPr>
            </a:b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4">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5">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700" y="1481483"/>
            <a:ext cx="5125274" cy="3689104"/>
          </a:xfrm>
        </p:spPr>
        <p:txBody>
          <a:bodyPr>
            <a:normAutofit/>
          </a:bodyPr>
          <a:lstStyle/>
          <a:p>
            <a:r>
              <a:rPr lang="en-CA" i="1" dirty="0">
                <a:latin typeface="IBM Plex Sans" panose="020B0503050203000203" pitchFamily="34" charset="0"/>
              </a:rPr>
              <a:t>‘Is a physician competency framework that identifies and describes the abilities physicians require to effectively meet the health care needs of the people they serve’</a:t>
            </a:r>
          </a:p>
          <a:p>
            <a:r>
              <a:rPr lang="en-CA" b="1" dirty="0">
                <a:latin typeface="IBM Plex Sans" panose="020B0503050203000203" pitchFamily="34" charset="0"/>
              </a:rPr>
              <a:t>Keep the following characteristics in mind when considering Medical School:</a:t>
            </a:r>
          </a:p>
          <a:p>
            <a:pPr lvl="1"/>
            <a:r>
              <a:rPr lang="en-CA" b="1" dirty="0">
                <a:latin typeface="IBM Plex Sans" panose="020B0503050203000203" pitchFamily="34" charset="0"/>
              </a:rPr>
              <a:t>Communicator</a:t>
            </a:r>
          </a:p>
          <a:p>
            <a:pPr lvl="1"/>
            <a:r>
              <a:rPr lang="en-CA" b="1" dirty="0">
                <a:latin typeface="IBM Plex Sans" panose="020B0503050203000203" pitchFamily="34" charset="0"/>
              </a:rPr>
              <a:t>Collaborator</a:t>
            </a:r>
          </a:p>
          <a:p>
            <a:pPr lvl="1"/>
            <a:r>
              <a:rPr lang="en-CA" b="1" dirty="0">
                <a:latin typeface="IBM Plex Sans" panose="020B0503050203000203" pitchFamily="34" charset="0"/>
              </a:rPr>
              <a:t>Leader</a:t>
            </a:r>
          </a:p>
          <a:p>
            <a:pPr lvl="1"/>
            <a:r>
              <a:rPr lang="en-CA" b="1" dirty="0">
                <a:latin typeface="IBM Plex Sans" panose="020B0503050203000203" pitchFamily="34" charset="0"/>
              </a:rPr>
              <a:t>Health Advocate</a:t>
            </a:r>
          </a:p>
          <a:p>
            <a:pPr lvl="1"/>
            <a:r>
              <a:rPr lang="en-CA" b="1" dirty="0">
                <a:latin typeface="IBM Plex Sans" panose="020B0503050203000203" pitchFamily="34" charset="0"/>
              </a:rPr>
              <a:t>Scholar</a:t>
            </a:r>
          </a:p>
          <a:p>
            <a:pPr lvl="1"/>
            <a:r>
              <a:rPr lang="en-CA" b="1" dirty="0">
                <a:latin typeface="IBM Plex Sans" panose="020B0503050203000203" pitchFamily="34" charset="0"/>
              </a:rPr>
              <a:t>Professional</a:t>
            </a:r>
          </a:p>
          <a:p>
            <a:endParaRPr lang="en-CA" b="1" dirty="0"/>
          </a:p>
          <a:p>
            <a:pPr marL="114300" indent="0">
              <a:buNone/>
            </a:pPr>
            <a:endParaRPr lang="en-CA" b="1" dirty="0"/>
          </a:p>
        </p:txBody>
      </p:sp>
      <p:pic>
        <p:nvPicPr>
          <p:cNvPr id="3074" name="Picture 2" descr="The CanMEDS diagram which shows the seven CanMEDS Roles.">
            <a:extLst>
              <a:ext uri="{FF2B5EF4-FFF2-40B4-BE49-F238E27FC236}">
                <a16:creationId xmlns:a16="http://schemas.microsoft.com/office/drawing/2014/main" id="{0576C82C-398C-96F9-A33F-FF0B585043C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8243" y="1307743"/>
            <a:ext cx="3835757" cy="3835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235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Extra-curricular Involvement</a:t>
            </a:r>
            <a:br>
              <a:rPr lang="en-CA" sz="1600" b="1" dirty="0">
                <a:latin typeface="IBM Plex Sans"/>
                <a:ea typeface="IBM Plex Sans"/>
                <a:cs typeface="IBM Plex Sans"/>
                <a:sym typeface="IBM Plex Sans"/>
              </a:rPr>
            </a:b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9" y="1246703"/>
            <a:ext cx="5409479" cy="3733070"/>
          </a:xfrm>
        </p:spPr>
        <p:txBody>
          <a:bodyPr>
            <a:normAutofit/>
          </a:bodyPr>
          <a:lstStyle/>
          <a:p>
            <a:r>
              <a:rPr lang="en-CA" b="1" dirty="0">
                <a:latin typeface="IBM Plex Sans" panose="020B0503050203000203" pitchFamily="34" charset="0"/>
              </a:rPr>
              <a:t>Research Positions</a:t>
            </a:r>
          </a:p>
          <a:p>
            <a:pPr lvl="1"/>
            <a:r>
              <a:rPr lang="en-CA" b="1" dirty="0">
                <a:latin typeface="IBM Plex Sans" panose="020B0503050203000203" pitchFamily="34" charset="0"/>
              </a:rPr>
              <a:t>RAY (Research @ York)</a:t>
            </a:r>
          </a:p>
          <a:p>
            <a:pPr lvl="1"/>
            <a:r>
              <a:rPr lang="en-CA" b="1" dirty="0">
                <a:latin typeface="IBM Plex Sans" panose="020B0503050203000203" pitchFamily="34" charset="0"/>
              </a:rPr>
              <a:t>Work-study positions with professors</a:t>
            </a:r>
          </a:p>
          <a:p>
            <a:pPr lvl="1"/>
            <a:r>
              <a:rPr lang="en-CA" b="1" dirty="0">
                <a:latin typeface="IBM Plex Sans" panose="020B0503050203000203" pitchFamily="34" charset="0"/>
              </a:rPr>
              <a:t>Research at Hospitals</a:t>
            </a:r>
          </a:p>
          <a:p>
            <a:r>
              <a:rPr lang="en-CA" b="1" dirty="0">
                <a:latin typeface="IBM Plex Sans" panose="020B0503050203000203" pitchFamily="34" charset="0"/>
              </a:rPr>
              <a:t>Volunteer Opportunities</a:t>
            </a:r>
          </a:p>
          <a:p>
            <a:pPr lvl="1"/>
            <a:r>
              <a:rPr lang="en-CA" b="1" dirty="0">
                <a:latin typeface="IBM Plex Sans" panose="020B0503050203000203" pitchFamily="34" charset="0"/>
              </a:rPr>
              <a:t>Volunteering at Hospitals</a:t>
            </a:r>
          </a:p>
          <a:p>
            <a:pPr lvl="1"/>
            <a:r>
              <a:rPr lang="en-CA" b="1" dirty="0">
                <a:latin typeface="IBM Plex Sans" panose="020B0503050203000203" pitchFamily="34" charset="0"/>
              </a:rPr>
              <a:t>Joining Clubs and Organizations at York</a:t>
            </a:r>
          </a:p>
          <a:p>
            <a:pPr lvl="1"/>
            <a:r>
              <a:rPr lang="en-CA" b="1" dirty="0">
                <a:latin typeface="IBM Plex Sans" panose="020B0503050203000203" pitchFamily="34" charset="0"/>
              </a:rPr>
              <a:t>Community Involvement</a:t>
            </a:r>
          </a:p>
          <a:p>
            <a:r>
              <a:rPr lang="en-CA" b="1" dirty="0">
                <a:latin typeface="IBM Plex Sans" panose="020B0503050203000203" pitchFamily="34" charset="0"/>
              </a:rPr>
              <a:t>Leadership Positions</a:t>
            </a:r>
          </a:p>
          <a:p>
            <a:pPr lvl="1"/>
            <a:r>
              <a:rPr lang="en-CA" b="1" dirty="0">
                <a:latin typeface="IBM Plex Sans" panose="020B0503050203000203" pitchFamily="34" charset="0"/>
              </a:rPr>
              <a:t>Executive member on clubs/organizations</a:t>
            </a:r>
          </a:p>
          <a:p>
            <a:r>
              <a:rPr lang="en-CA" b="1" dirty="0">
                <a:latin typeface="IBM Plex Sans" panose="020B0503050203000203" pitchFamily="34" charset="0"/>
              </a:rPr>
              <a:t>Sports and Hobbies</a:t>
            </a:r>
          </a:p>
          <a:p>
            <a:pPr lvl="1"/>
            <a:r>
              <a:rPr lang="en-CA" b="1" dirty="0">
                <a:latin typeface="IBM Plex Sans" panose="020B0503050203000203" pitchFamily="34" charset="0"/>
              </a:rPr>
              <a:t>Varsity, intramurals</a:t>
            </a:r>
          </a:p>
          <a:p>
            <a:pPr lvl="1"/>
            <a:endParaRPr lang="en-CA" b="1" dirty="0"/>
          </a:p>
          <a:p>
            <a:pPr marL="114300" indent="0">
              <a:buNone/>
            </a:pPr>
            <a:endParaRPr lang="en-CA" b="1" dirty="0"/>
          </a:p>
        </p:txBody>
      </p:sp>
      <p:pic>
        <p:nvPicPr>
          <p:cNvPr id="18434" name="Picture 2" descr="Top 5 Benefits of Co-Curricular Activities for Students - 21K School  Pakistan">
            <a:extLst>
              <a:ext uri="{FF2B5EF4-FFF2-40B4-BE49-F238E27FC236}">
                <a16:creationId xmlns:a16="http://schemas.microsoft.com/office/drawing/2014/main" id="{1FD3CC92-DE87-B28C-2C7F-FFA0F9AD94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5894" y="2052269"/>
            <a:ext cx="3636406" cy="1818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4075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OMSAS Application System (through OUAC)</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015083" cy="3793648"/>
          </a:xfrm>
        </p:spPr>
        <p:txBody>
          <a:bodyPr>
            <a:normAutofit fontScale="92500" lnSpcReduction="10000"/>
          </a:bodyPr>
          <a:lstStyle/>
          <a:p>
            <a:pPr marL="114300" indent="0">
              <a:buNone/>
            </a:pPr>
            <a:r>
              <a:rPr lang="en-CA" b="1" dirty="0">
                <a:latin typeface="IBM Plex Sans" panose="020B0503050203000203" pitchFamily="34" charset="0"/>
              </a:rPr>
              <a:t>ONTARIO MEDICAL SCHOOL APPLICATION SERVICE (OMSAS)</a:t>
            </a:r>
          </a:p>
          <a:p>
            <a:r>
              <a:rPr lang="en-CA" dirty="0">
                <a:latin typeface="IBM Plex Sans" panose="020B0503050203000203" pitchFamily="34" charset="0"/>
              </a:rPr>
              <a:t>Standard Application Service Fee: $220</a:t>
            </a:r>
          </a:p>
          <a:p>
            <a:r>
              <a:rPr lang="en-CA" dirty="0">
                <a:latin typeface="IBM Plex Sans" panose="020B0503050203000203" pitchFamily="34" charset="0"/>
              </a:rPr>
              <a:t>Additional institutional fees apply</a:t>
            </a:r>
          </a:p>
          <a:p>
            <a:endParaRPr lang="en-CA" sz="1000" b="1" dirty="0">
              <a:latin typeface="IBM Plex Sans" panose="020B0503050203000203" pitchFamily="34" charset="0"/>
            </a:endParaRPr>
          </a:p>
          <a:p>
            <a:pPr marL="114300" indent="0">
              <a:buNone/>
            </a:pPr>
            <a:r>
              <a:rPr lang="en-CA" b="1" dirty="0">
                <a:latin typeface="IBM Plex Sans" panose="020B0503050203000203" pitchFamily="34" charset="0"/>
              </a:rPr>
              <a:t>DEADLINES (For Current 2024-2025 Cycle):</a:t>
            </a:r>
          </a:p>
          <a:p>
            <a:r>
              <a:rPr lang="en-CA" dirty="0">
                <a:latin typeface="IBM Plex Sans" panose="020B0503050203000203" pitchFamily="34" charset="0"/>
              </a:rPr>
              <a:t>Ontario Medical School Fee Waiter Program: Aug 22, 2024 11:59PM</a:t>
            </a:r>
          </a:p>
          <a:p>
            <a:r>
              <a:rPr lang="en-CA" dirty="0">
                <a:latin typeface="IBM Plex Sans" panose="020B0503050203000203" pitchFamily="34" charset="0"/>
              </a:rPr>
              <a:t>OMSAS application: Oct 1, 2024 4:30PM</a:t>
            </a:r>
          </a:p>
          <a:p>
            <a:pPr lvl="1"/>
            <a:r>
              <a:rPr lang="en-CA" dirty="0">
                <a:latin typeface="IBM Plex Sans" panose="020B0503050203000203" pitchFamily="34" charset="0"/>
              </a:rPr>
              <a:t>Transcripts, References, All payments</a:t>
            </a:r>
          </a:p>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r>
              <a:rPr kumimoji="0" lang="en-CA" sz="1800" i="0" u="none" strike="noStrike" kern="0" cap="none" spc="0" normalizeH="0" baseline="0" noProof="0" dirty="0">
                <a:ln>
                  <a:noFill/>
                </a:ln>
                <a:solidFill>
                  <a:srgbClr val="595959"/>
                </a:solidFill>
                <a:effectLst/>
                <a:uLnTx/>
                <a:uFillTx/>
                <a:latin typeface="IBM Plex Sans" panose="020B0503050203000203" pitchFamily="34" charset="0"/>
                <a:cs typeface="Arial"/>
                <a:sym typeface="Arial"/>
              </a:rPr>
              <a:t>MCAT Scores: Oct 21, 2024</a:t>
            </a:r>
          </a:p>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r>
              <a:rPr lang="en-CA" dirty="0">
                <a:solidFill>
                  <a:srgbClr val="595959"/>
                </a:solidFill>
                <a:latin typeface="IBM Plex Sans" panose="020B0503050203000203" pitchFamily="34" charset="0"/>
              </a:rPr>
              <a:t>Interview Invites: Jan/Feb</a:t>
            </a:r>
          </a:p>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r>
              <a:rPr lang="en-CA" dirty="0">
                <a:solidFill>
                  <a:srgbClr val="595959"/>
                </a:solidFill>
                <a:latin typeface="IBM Plex Sans" panose="020B0503050203000203" pitchFamily="34" charset="0"/>
              </a:rPr>
              <a:t>Interviews: Late Feb to Early April</a:t>
            </a:r>
          </a:p>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r>
              <a:rPr lang="en-CA" dirty="0">
                <a:solidFill>
                  <a:srgbClr val="595959"/>
                </a:solidFill>
                <a:latin typeface="IBM Plex Sans" panose="020B0503050203000203" pitchFamily="34" charset="0"/>
              </a:rPr>
              <a:t>First round of admission offers: May 13, 2025</a:t>
            </a:r>
          </a:p>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r>
              <a:rPr lang="en-CA" dirty="0">
                <a:latin typeface="IBM Plex Sans" panose="020B0503050203000203" pitchFamily="34" charset="0"/>
              </a:rPr>
              <a:t>Final transcripts: June 30, 2025</a:t>
            </a:r>
          </a:p>
          <a:p>
            <a:pPr lvl="1"/>
            <a:endParaRPr lang="en-CA" b="1" dirty="0">
              <a:latin typeface="IBM Plex Sans" panose="020B0503050203000203" pitchFamily="34" charset="0"/>
            </a:endParaRPr>
          </a:p>
          <a:p>
            <a:pPr lvl="1"/>
            <a:endParaRPr lang="en-CA" b="1" dirty="0">
              <a:latin typeface="IBM Plex Sans" panose="020B0503050203000203" pitchFamily="34" charset="0"/>
            </a:endParaRPr>
          </a:p>
        </p:txBody>
      </p:sp>
      <p:pic>
        <p:nvPicPr>
          <p:cNvPr id="20482" name="Picture 2" descr="Ontario Universities' Application Centre - Wikipedia">
            <a:extLst>
              <a:ext uri="{FF2B5EF4-FFF2-40B4-BE49-F238E27FC236}">
                <a16:creationId xmlns:a16="http://schemas.microsoft.com/office/drawing/2014/main" id="{0CF563A5-0B4C-D7D1-D02C-748FB8E71D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8194" y="1506682"/>
            <a:ext cx="1131824" cy="545587"/>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OMSAS icon">
            <a:extLst>
              <a:ext uri="{FF2B5EF4-FFF2-40B4-BE49-F238E27FC236}">
                <a16:creationId xmlns:a16="http://schemas.microsoft.com/office/drawing/2014/main" id="{514D0143-48EE-B2E0-04A1-30D66564F1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5002" y="546956"/>
            <a:ext cx="977775" cy="977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4020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OMSAS Application System (through OUAC)</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9" y="1537954"/>
            <a:ext cx="8015083" cy="3125600"/>
          </a:xfrm>
        </p:spPr>
        <p:txBody>
          <a:bodyPr>
            <a:normAutofit/>
          </a:bodyPr>
          <a:lstStyle/>
          <a:p>
            <a:pPr marL="114300" indent="0">
              <a:buNone/>
            </a:pPr>
            <a:endParaRPr lang="en-CA" sz="1000" b="1" dirty="0">
              <a:latin typeface="IBM Plex Sans" panose="020B0503050203000203" pitchFamily="34" charset="0"/>
            </a:endParaRPr>
          </a:p>
          <a:p>
            <a:pPr marL="114300" indent="0">
              <a:buNone/>
            </a:pPr>
            <a:r>
              <a:rPr lang="en-CA" b="1" dirty="0">
                <a:latin typeface="IBM Plex Sans" panose="020B0503050203000203" pitchFamily="34" charset="0"/>
              </a:rPr>
              <a:t>DEADLINES (For Current 2024-2025 Cycle):</a:t>
            </a:r>
          </a:p>
          <a:p>
            <a:r>
              <a:rPr lang="en-CA" b="1" dirty="0">
                <a:latin typeface="IBM Plex Sans" panose="020B0503050203000203" pitchFamily="34" charset="0"/>
              </a:rPr>
              <a:t>Toronto Metropolitan University has different deadlines as they just received accreditation!</a:t>
            </a:r>
          </a:p>
          <a:p>
            <a:endParaRPr lang="en-CA" b="1" dirty="0">
              <a:latin typeface="IBM Plex Sans" panose="020B0503050203000203" pitchFamily="34" charset="0"/>
            </a:endParaRPr>
          </a:p>
          <a:p>
            <a:pPr marL="114300" indent="0" algn="ctr">
              <a:buNone/>
            </a:pPr>
            <a:r>
              <a:rPr lang="en-CA" b="1" i="1" u="none" strike="noStrike" dirty="0">
                <a:solidFill>
                  <a:srgbClr val="000000"/>
                </a:solidFill>
                <a:effectLst/>
                <a:latin typeface="IBM Plex Sans" panose="020B0503050203000203" pitchFamily="34" charset="0"/>
              </a:rPr>
              <a:t>“Due to the accreditation process, the TMU School of Medicine’s application period for 2025 entry is off cycle. </a:t>
            </a:r>
            <a:r>
              <a:rPr lang="en-CA" b="1" i="1" u="none" strike="noStrike" dirty="0">
                <a:solidFill>
                  <a:srgbClr val="000000"/>
                </a:solidFill>
                <a:effectLst/>
                <a:highlight>
                  <a:srgbClr val="FFFF00"/>
                </a:highlight>
                <a:latin typeface="IBM Plex Sans" panose="020B0503050203000203" pitchFamily="34" charset="0"/>
              </a:rPr>
              <a:t>Applications to our program will be accepted via OMSAS from October 9 – December 2, 2024, for a September 2025 start.</a:t>
            </a:r>
            <a:r>
              <a:rPr lang="en-CA" b="1" i="1" u="none" strike="noStrike" dirty="0">
                <a:solidFill>
                  <a:srgbClr val="000000"/>
                </a:solidFill>
                <a:effectLst/>
                <a:latin typeface="IBM Plex Sans" panose="020B0503050203000203" pitchFamily="34" charset="0"/>
              </a:rPr>
              <a:t>”</a:t>
            </a:r>
            <a:endParaRPr lang="en-CA" b="1" i="1" dirty="0">
              <a:latin typeface="IBM Plex Sans" panose="020B0503050203000203" pitchFamily="34" charset="0"/>
            </a:endParaRPr>
          </a:p>
          <a:p>
            <a:pPr lvl="1"/>
            <a:endParaRPr lang="en-CA" b="1" dirty="0">
              <a:latin typeface="IBM Plex Sans" panose="020B0503050203000203" pitchFamily="34" charset="0"/>
            </a:endParaRPr>
          </a:p>
        </p:txBody>
      </p:sp>
      <p:pic>
        <p:nvPicPr>
          <p:cNvPr id="20482" name="Picture 2" descr="Ontario Universities' Application Centre - Wikipedia">
            <a:extLst>
              <a:ext uri="{FF2B5EF4-FFF2-40B4-BE49-F238E27FC236}">
                <a16:creationId xmlns:a16="http://schemas.microsoft.com/office/drawing/2014/main" id="{0CF563A5-0B4C-D7D1-D02C-748FB8E71D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8194" y="1506682"/>
            <a:ext cx="1131824" cy="545587"/>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OMSAS icon">
            <a:extLst>
              <a:ext uri="{FF2B5EF4-FFF2-40B4-BE49-F238E27FC236}">
                <a16:creationId xmlns:a16="http://schemas.microsoft.com/office/drawing/2014/main" id="{514D0143-48EE-B2E0-04A1-30D66564F1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5002" y="546956"/>
            <a:ext cx="977775" cy="977775"/>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11;p19">
            <a:extLst>
              <a:ext uri="{FF2B5EF4-FFF2-40B4-BE49-F238E27FC236}">
                <a16:creationId xmlns:a16="http://schemas.microsoft.com/office/drawing/2014/main" id="{C76F9877-3054-EC58-50BA-31E2615A0534}"/>
              </a:ext>
            </a:extLst>
          </p:cNvPr>
          <p:cNvSpPr txBox="1">
            <a:spLocks/>
          </p:cNvSpPr>
          <p:nvPr/>
        </p:nvSpPr>
        <p:spPr>
          <a:xfrm>
            <a:off x="642782" y="4655651"/>
            <a:ext cx="8189518" cy="471831"/>
          </a:xfrm>
          <a:prstGeom prst="rect">
            <a:avLst/>
          </a:prstGeom>
          <a:noFill/>
          <a:ln>
            <a:noFill/>
          </a:ln>
        </p:spPr>
        <p:txBody>
          <a:bodyPr spcFirstLastPara="1" wrap="square" lIns="91425" tIns="91425" rIns="91425" bIns="91425"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7"/>
              </a:rPr>
              <a:t>https://www.torontomu.ca/school-of-medicine/programs/md/how-to-apply/#:~:text=Applications%20to%20our%20program%20will,dates%20as%20of%20January%202025</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3391216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OMSAS Components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5237764" cy="3793648"/>
          </a:xfrm>
        </p:spPr>
        <p:txBody>
          <a:bodyPr>
            <a:normAutofit fontScale="92500" lnSpcReduction="10000"/>
          </a:bodyPr>
          <a:lstStyle/>
          <a:p>
            <a:pPr marL="114300" indent="0">
              <a:buNone/>
            </a:pPr>
            <a:r>
              <a:rPr lang="en-CA" b="1" dirty="0">
                <a:latin typeface="IBM Plex Sans" panose="020B0503050203000203" pitchFamily="34" charset="0"/>
              </a:rPr>
              <a:t>AUTOBIOGRAPHICAL SKETCH (ABS)</a:t>
            </a:r>
          </a:p>
          <a:p>
            <a:r>
              <a:rPr lang="en-CA" b="1" dirty="0">
                <a:latin typeface="IBM Plex Sans" panose="020B0503050203000203" pitchFamily="34" charset="0"/>
              </a:rPr>
              <a:t>Need to write about</a:t>
            </a:r>
          </a:p>
          <a:p>
            <a:pPr lvl="1"/>
            <a:r>
              <a:rPr lang="en-CA" dirty="0">
                <a:latin typeface="IBM Plex Sans" panose="020B0503050203000203" pitchFamily="34" charset="0"/>
              </a:rPr>
              <a:t>Type of activity (Up to 32 activities)</a:t>
            </a:r>
          </a:p>
          <a:p>
            <a:pPr lvl="1"/>
            <a:r>
              <a:rPr lang="en-CA" dirty="0">
                <a:latin typeface="IBM Plex Sans" panose="020B0503050203000203" pitchFamily="34" charset="0"/>
              </a:rPr>
              <a:t>Number of hours invested</a:t>
            </a:r>
          </a:p>
          <a:p>
            <a:pPr lvl="1"/>
            <a:r>
              <a:rPr lang="en-CA" dirty="0">
                <a:latin typeface="IBM Plex Sans" panose="020B0503050203000203" pitchFamily="34" charset="0"/>
              </a:rPr>
              <a:t>150-character explanation</a:t>
            </a:r>
          </a:p>
          <a:p>
            <a:pPr lvl="1"/>
            <a:r>
              <a:rPr lang="en-CA" dirty="0">
                <a:latin typeface="IBM Plex Sans" panose="020B0503050203000203" pitchFamily="34" charset="0"/>
              </a:rPr>
              <a:t>Verifier</a:t>
            </a:r>
            <a:endParaRPr lang="en-CA" b="1" dirty="0">
              <a:latin typeface="IBM Plex Sans" panose="020B0503050203000203" pitchFamily="34" charset="0"/>
            </a:endParaRPr>
          </a:p>
          <a:p>
            <a:r>
              <a:rPr lang="en-CA" b="1" dirty="0">
                <a:latin typeface="IBM Plex Sans" panose="020B0503050203000203" pitchFamily="34" charset="0"/>
              </a:rPr>
              <a:t>This might include:</a:t>
            </a:r>
          </a:p>
          <a:p>
            <a:pPr lvl="1"/>
            <a:r>
              <a:rPr lang="en-CA" dirty="0">
                <a:latin typeface="IBM Plex Sans" panose="020B0503050203000203" pitchFamily="34" charset="0"/>
              </a:rPr>
              <a:t>Employment</a:t>
            </a:r>
          </a:p>
          <a:p>
            <a:pPr lvl="1"/>
            <a:r>
              <a:rPr lang="en-CA" dirty="0">
                <a:latin typeface="IBM Plex Sans" panose="020B0503050203000203" pitchFamily="34" charset="0"/>
              </a:rPr>
              <a:t>Volunteer activities</a:t>
            </a:r>
          </a:p>
          <a:p>
            <a:pPr lvl="1"/>
            <a:r>
              <a:rPr lang="en-CA" dirty="0">
                <a:latin typeface="IBM Plex Sans" panose="020B0503050203000203" pitchFamily="34" charset="0"/>
              </a:rPr>
              <a:t>Extracurricular activities</a:t>
            </a:r>
          </a:p>
          <a:p>
            <a:pPr lvl="1"/>
            <a:r>
              <a:rPr lang="en-CA" dirty="0">
                <a:latin typeface="IBM Plex Sans" panose="020B0503050203000203" pitchFamily="34" charset="0"/>
              </a:rPr>
              <a:t>Awards and accomplishments</a:t>
            </a:r>
          </a:p>
          <a:p>
            <a:pPr lvl="1"/>
            <a:r>
              <a:rPr lang="en-CA" dirty="0">
                <a:latin typeface="IBM Plex Sans" panose="020B0503050203000203" pitchFamily="34" charset="0"/>
              </a:rPr>
              <a:t>Research</a:t>
            </a:r>
          </a:p>
          <a:p>
            <a:pPr lvl="1"/>
            <a:r>
              <a:rPr lang="en-CA" dirty="0">
                <a:latin typeface="IBM Plex Sans" panose="020B0503050203000203" pitchFamily="34" charset="0"/>
              </a:rPr>
              <a:t>Other</a:t>
            </a:r>
          </a:p>
          <a:p>
            <a:pPr marL="596900" lvl="1" indent="0">
              <a:buNone/>
            </a:pPr>
            <a:endParaRPr lang="en-CA" b="1" dirty="0">
              <a:latin typeface="IBM Plex Sans" panose="020B0503050203000203" pitchFamily="34" charset="0"/>
            </a:endParaRPr>
          </a:p>
          <a:p>
            <a:pPr marL="114300" marR="0" lvl="0" indent="0" algn="l" defTabSz="914400" rtl="0" eaLnBrk="1" fontAlgn="auto" latinLnBrk="0" hangingPunct="1">
              <a:lnSpc>
                <a:spcPct val="115000"/>
              </a:lnSpc>
              <a:spcBef>
                <a:spcPts val="0"/>
              </a:spcBef>
              <a:spcAft>
                <a:spcPts val="0"/>
              </a:spcAft>
              <a:buClr>
                <a:srgbClr val="595959"/>
              </a:buClr>
              <a:buSzPts val="1800"/>
              <a:buFont typeface="Arial"/>
              <a:buNone/>
              <a:tabLst/>
              <a:defRPr/>
            </a:pPr>
            <a:r>
              <a:rPr kumimoji="0" lang="en-CA" sz="1400" i="0" u="none" strike="noStrike" kern="0" cap="none" spc="0" normalizeH="0" baseline="0" noProof="0" dirty="0">
                <a:ln>
                  <a:noFill/>
                </a:ln>
                <a:solidFill>
                  <a:srgbClr val="595959"/>
                </a:solidFill>
                <a:effectLst/>
                <a:uLnTx/>
                <a:uFillTx/>
                <a:latin typeface="IBM Plex Sans" panose="020B0503050203000203" pitchFamily="34" charset="0"/>
                <a:cs typeface="Arial"/>
                <a:sym typeface="Arial"/>
              </a:rPr>
              <a:t>*Note: Only activities from age 16+ </a:t>
            </a:r>
          </a:p>
          <a:p>
            <a:pPr marL="596900" lvl="1" indent="0">
              <a:buNone/>
            </a:pPr>
            <a:endParaRPr lang="en-CA" dirty="0"/>
          </a:p>
        </p:txBody>
      </p:sp>
      <p:pic>
        <p:nvPicPr>
          <p:cNvPr id="27650" name="Picture 2" descr="OMSAS Autobiographical Sketch (ABS) Review — Canadian Premed | MD  Application Services">
            <a:extLst>
              <a:ext uri="{FF2B5EF4-FFF2-40B4-BE49-F238E27FC236}">
                <a16:creationId xmlns:a16="http://schemas.microsoft.com/office/drawing/2014/main" id="{382970AA-E550-8D79-B6E7-29502B6F6B4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6636"/>
          <a:stretch/>
        </p:blipFill>
        <p:spPr bwMode="auto">
          <a:xfrm>
            <a:off x="5391807" y="1828774"/>
            <a:ext cx="2704769" cy="2254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270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OMSAS Components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348826" cy="3793648"/>
          </a:xfrm>
        </p:spPr>
        <p:txBody>
          <a:bodyPr>
            <a:normAutofit/>
          </a:bodyPr>
          <a:lstStyle/>
          <a:p>
            <a:pPr marL="114300" indent="0">
              <a:buNone/>
            </a:pPr>
            <a:r>
              <a:rPr lang="en-CA" b="1" dirty="0">
                <a:latin typeface="IBM Plex Sans" panose="020B0503050203000203" pitchFamily="34" charset="0"/>
              </a:rPr>
              <a:t>3 REFERENCES + CONFIDENTIAL ASSESSMENT FORMS (CAFs)</a:t>
            </a:r>
          </a:p>
          <a:p>
            <a:r>
              <a:rPr lang="en-CA" dirty="0">
                <a:latin typeface="IBM Plex Sans" panose="020B0503050203000203" pitchFamily="34" charset="0"/>
              </a:rPr>
              <a:t>They typically ask that the 3 references be each one of the following:</a:t>
            </a:r>
          </a:p>
          <a:p>
            <a:pPr lvl="1"/>
            <a:r>
              <a:rPr lang="en-CA" dirty="0">
                <a:latin typeface="IBM Plex Sans" panose="020B0503050203000203" pitchFamily="34" charset="0"/>
              </a:rPr>
              <a:t>Academic or Employment related</a:t>
            </a:r>
          </a:p>
          <a:p>
            <a:pPr lvl="1"/>
            <a:r>
              <a:rPr lang="en-CA" dirty="0">
                <a:latin typeface="IBM Plex Sans" panose="020B0503050203000203" pitchFamily="34" charset="0"/>
              </a:rPr>
              <a:t>Non-academic or personal</a:t>
            </a:r>
          </a:p>
          <a:p>
            <a:pPr lvl="1"/>
            <a:r>
              <a:rPr lang="en-CA" dirty="0">
                <a:latin typeface="IBM Plex Sans" panose="020B0503050203000203" pitchFamily="34" charset="0"/>
              </a:rPr>
              <a:t>Additional referee of your choosing</a:t>
            </a:r>
          </a:p>
          <a:p>
            <a:pPr marL="114300" indent="0">
              <a:buNone/>
            </a:pPr>
            <a:r>
              <a:rPr lang="en-CA" b="1" dirty="0">
                <a:latin typeface="IBM Plex Sans" panose="020B0503050203000203" pitchFamily="34" charset="0"/>
              </a:rPr>
              <a:t>SCHOOL-SPECIFIC QUESTIONS</a:t>
            </a:r>
          </a:p>
          <a:p>
            <a:r>
              <a:rPr lang="en-CA" dirty="0">
                <a:latin typeface="IBM Plex Sans" panose="020B0503050203000203" pitchFamily="34" charset="0"/>
              </a:rPr>
              <a:t>E.g. UofT and TMU have their own essay questions that are answered through the OMSAS portal</a:t>
            </a:r>
          </a:p>
          <a:p>
            <a:pPr marL="596900" lvl="1" indent="0">
              <a:buNone/>
            </a:pPr>
            <a:endParaRPr lang="en-CA" dirty="0"/>
          </a:p>
        </p:txBody>
      </p:sp>
    </p:spTree>
    <p:extLst>
      <p:ext uri="{BB962C8B-B14F-4D97-AF65-F5344CB8AC3E}">
        <p14:creationId xmlns:p14="http://schemas.microsoft.com/office/powerpoint/2010/main" val="2217157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So, what’s the deal about OMSAS GPA?</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832302" cy="3793648"/>
          </a:xfrm>
        </p:spPr>
        <p:txBody>
          <a:bodyPr>
            <a:normAutofit/>
          </a:bodyPr>
          <a:lstStyle/>
          <a:p>
            <a:pPr marL="139700" indent="0">
              <a:buNone/>
            </a:pPr>
            <a:r>
              <a:rPr lang="en-CA" b="1" dirty="0">
                <a:solidFill>
                  <a:srgbClr val="7030A0"/>
                </a:solidFill>
              </a:rPr>
              <a:t>It may be perceived as unequitable</a:t>
            </a:r>
          </a:p>
          <a:p>
            <a:pPr marL="425450" indent="-285750"/>
            <a:r>
              <a:rPr lang="en-CA" dirty="0"/>
              <a:t>E.g. York has no equivalent to a 3.9 </a:t>
            </a:r>
          </a:p>
          <a:p>
            <a:pPr marL="882650" lvl="1" indent="-285750"/>
            <a:r>
              <a:rPr lang="en-CA" dirty="0"/>
              <a:t>York: 85% = 3.8</a:t>
            </a:r>
          </a:p>
          <a:p>
            <a:pPr marL="882650" lvl="1" indent="-285750"/>
            <a:r>
              <a:rPr lang="en-CA" dirty="0"/>
              <a:t>UofT: 85% = 3.9</a:t>
            </a:r>
          </a:p>
          <a:p>
            <a:pPr marL="425450" indent="-285750"/>
            <a:r>
              <a:rPr lang="en-CA" dirty="0"/>
              <a:t>This may make your OMSAS GPA lower than your York GPA!</a:t>
            </a:r>
          </a:p>
          <a:p>
            <a:pPr marL="139700" indent="0">
              <a:buNone/>
            </a:pPr>
            <a:endParaRPr lang="en-CA" dirty="0"/>
          </a:p>
          <a:p>
            <a:pPr marL="139700" indent="0">
              <a:buNone/>
            </a:pPr>
            <a:r>
              <a:rPr lang="en-CA" b="1" dirty="0"/>
              <a:t>Let’s take a look at the OMSAS Grade Conversion Table on the next slide:</a:t>
            </a:r>
          </a:p>
          <a:p>
            <a:pPr marL="1054100" lvl="2" indent="0">
              <a:buNone/>
            </a:pPr>
            <a:r>
              <a:rPr lang="en-CA" dirty="0"/>
              <a:t> </a:t>
            </a:r>
          </a:p>
        </p:txBody>
      </p:sp>
      <p:pic>
        <p:nvPicPr>
          <p:cNvPr id="31746" name="Picture 2" descr="🤔 Thinking Face emoji Meaning | Dictionary.com">
            <a:extLst>
              <a:ext uri="{FF2B5EF4-FFF2-40B4-BE49-F238E27FC236}">
                <a16:creationId xmlns:a16="http://schemas.microsoft.com/office/drawing/2014/main" id="{1E655778-D3B0-A8CD-24B3-435302AB29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2345" y="1246703"/>
            <a:ext cx="1084531" cy="1084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657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294154" y="190148"/>
            <a:ext cx="8520600" cy="817217"/>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CA" sz="2500" b="1" dirty="0">
                <a:latin typeface="IBM Plex Sans"/>
                <a:ea typeface="IBM Plex Sans"/>
                <a:cs typeface="IBM Plex Sans"/>
                <a:sym typeface="IBM Plex Sans"/>
              </a:rPr>
              <a:t>OMSAS GPA</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graphicFrame>
        <p:nvGraphicFramePr>
          <p:cNvPr id="5" name="Table 4">
            <a:extLst>
              <a:ext uri="{FF2B5EF4-FFF2-40B4-BE49-F238E27FC236}">
                <a16:creationId xmlns:a16="http://schemas.microsoft.com/office/drawing/2014/main" id="{EE964B51-4512-AC04-4058-2041380BFA6D}"/>
              </a:ext>
            </a:extLst>
          </p:cNvPr>
          <p:cNvGraphicFramePr>
            <a:graphicFrameLocks noGrp="1"/>
          </p:cNvGraphicFramePr>
          <p:nvPr>
            <p:extLst>
              <p:ext uri="{D42A27DB-BD31-4B8C-83A1-F6EECF244321}">
                <p14:modId xmlns:p14="http://schemas.microsoft.com/office/powerpoint/2010/main" val="1070802774"/>
              </p:ext>
            </p:extLst>
          </p:nvPr>
        </p:nvGraphicFramePr>
        <p:xfrm>
          <a:off x="1316088" y="816945"/>
          <a:ext cx="6476731" cy="3858592"/>
        </p:xfrm>
        <a:graphic>
          <a:graphicData uri="http://schemas.openxmlformats.org/drawingml/2006/table">
            <a:tbl>
              <a:tblPr/>
              <a:tblGrid>
                <a:gridCol w="458669">
                  <a:extLst>
                    <a:ext uri="{9D8B030D-6E8A-4147-A177-3AD203B41FA5}">
                      <a16:colId xmlns:a16="http://schemas.microsoft.com/office/drawing/2014/main" val="2014765112"/>
                    </a:ext>
                  </a:extLst>
                </a:gridCol>
                <a:gridCol w="458669">
                  <a:extLst>
                    <a:ext uri="{9D8B030D-6E8A-4147-A177-3AD203B41FA5}">
                      <a16:colId xmlns:a16="http://schemas.microsoft.com/office/drawing/2014/main" val="886014595"/>
                    </a:ext>
                  </a:extLst>
                </a:gridCol>
                <a:gridCol w="458669">
                  <a:extLst>
                    <a:ext uri="{9D8B030D-6E8A-4147-A177-3AD203B41FA5}">
                      <a16:colId xmlns:a16="http://schemas.microsoft.com/office/drawing/2014/main" val="2528679145"/>
                    </a:ext>
                  </a:extLst>
                </a:gridCol>
                <a:gridCol w="931164">
                  <a:extLst>
                    <a:ext uri="{9D8B030D-6E8A-4147-A177-3AD203B41FA5}">
                      <a16:colId xmlns:a16="http://schemas.microsoft.com/office/drawing/2014/main" val="3353471237"/>
                    </a:ext>
                  </a:extLst>
                </a:gridCol>
                <a:gridCol w="931164">
                  <a:extLst>
                    <a:ext uri="{9D8B030D-6E8A-4147-A177-3AD203B41FA5}">
                      <a16:colId xmlns:a16="http://schemas.microsoft.com/office/drawing/2014/main" val="1545971291"/>
                    </a:ext>
                  </a:extLst>
                </a:gridCol>
                <a:gridCol w="931164">
                  <a:extLst>
                    <a:ext uri="{9D8B030D-6E8A-4147-A177-3AD203B41FA5}">
                      <a16:colId xmlns:a16="http://schemas.microsoft.com/office/drawing/2014/main" val="3479531382"/>
                    </a:ext>
                  </a:extLst>
                </a:gridCol>
                <a:gridCol w="931225">
                  <a:extLst>
                    <a:ext uri="{9D8B030D-6E8A-4147-A177-3AD203B41FA5}">
                      <a16:colId xmlns:a16="http://schemas.microsoft.com/office/drawing/2014/main" val="2969935974"/>
                    </a:ext>
                  </a:extLst>
                </a:gridCol>
                <a:gridCol w="458669">
                  <a:extLst>
                    <a:ext uri="{9D8B030D-6E8A-4147-A177-3AD203B41FA5}">
                      <a16:colId xmlns:a16="http://schemas.microsoft.com/office/drawing/2014/main" val="4290612940"/>
                    </a:ext>
                  </a:extLst>
                </a:gridCol>
                <a:gridCol w="458669">
                  <a:extLst>
                    <a:ext uri="{9D8B030D-6E8A-4147-A177-3AD203B41FA5}">
                      <a16:colId xmlns:a16="http://schemas.microsoft.com/office/drawing/2014/main" val="3238586484"/>
                    </a:ext>
                  </a:extLst>
                </a:gridCol>
                <a:gridCol w="458669">
                  <a:extLst>
                    <a:ext uri="{9D8B030D-6E8A-4147-A177-3AD203B41FA5}">
                      <a16:colId xmlns:a16="http://schemas.microsoft.com/office/drawing/2014/main" val="4165458695"/>
                    </a:ext>
                  </a:extLst>
                </a:gridCol>
              </a:tblGrid>
              <a:tr h="292942">
                <a:tc>
                  <a:txBody>
                    <a:bodyPr/>
                    <a:lstStyle/>
                    <a:p>
                      <a:pPr algn="ctr"/>
                      <a:r>
                        <a:rPr lang="en-CA" sz="800" b="1" dirty="0">
                          <a:solidFill>
                            <a:srgbClr val="FFFFFF"/>
                          </a:solidFill>
                          <a:effectLst/>
                        </a:rPr>
                        <a:t> Type</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4A7E8C"/>
                    </a:solidFill>
                  </a:tcPr>
                </a:tc>
                <a:tc gridSpan="2">
                  <a:txBody>
                    <a:bodyPr/>
                    <a:lstStyle/>
                    <a:p>
                      <a:pPr algn="ctr"/>
                      <a:r>
                        <a:rPr lang="en-CA" sz="800" b="1">
                          <a:solidFill>
                            <a:srgbClr val="FFFFFF"/>
                          </a:solidFill>
                          <a:effectLst/>
                        </a:rPr>
                        <a:t>Numeric</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4A7E8C"/>
                    </a:solidFill>
                  </a:tcPr>
                </a:tc>
                <a:tc hMerge="1">
                  <a:txBody>
                    <a:bodyPr/>
                    <a:lstStyle/>
                    <a:p>
                      <a:endParaRPr lang="en-CA"/>
                    </a:p>
                  </a:txBody>
                  <a:tcPr/>
                </a:tc>
                <a:tc gridSpan="4">
                  <a:txBody>
                    <a:bodyPr/>
                    <a:lstStyle/>
                    <a:p>
                      <a:pPr algn="ctr"/>
                      <a:r>
                        <a:rPr lang="en-CA" sz="800" b="1">
                          <a:solidFill>
                            <a:srgbClr val="FFFFFF"/>
                          </a:solidFill>
                          <a:effectLst/>
                        </a:rPr>
                        <a:t> Percentage</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4A7E8C"/>
                    </a:solidFill>
                  </a:tcPr>
                </a:tc>
                <a:tc hMerge="1">
                  <a:txBody>
                    <a:bodyPr/>
                    <a:lstStyle/>
                    <a:p>
                      <a:endParaRPr lang="en-CA"/>
                    </a:p>
                  </a:txBody>
                  <a:tcPr/>
                </a:tc>
                <a:tc hMerge="1">
                  <a:txBody>
                    <a:bodyPr/>
                    <a:lstStyle/>
                    <a:p>
                      <a:endParaRPr lang="en-CA"/>
                    </a:p>
                  </a:txBody>
                  <a:tcPr/>
                </a:tc>
                <a:tc hMerge="1">
                  <a:txBody>
                    <a:bodyPr/>
                    <a:lstStyle/>
                    <a:p>
                      <a:endParaRPr lang="en-CA"/>
                    </a:p>
                  </a:txBody>
                  <a:tcPr/>
                </a:tc>
                <a:tc gridSpan="3">
                  <a:txBody>
                    <a:bodyPr/>
                    <a:lstStyle/>
                    <a:p>
                      <a:pPr algn="ctr"/>
                      <a:r>
                        <a:rPr lang="en-CA" sz="800" b="1" dirty="0">
                          <a:solidFill>
                            <a:srgbClr val="FFFFFF"/>
                          </a:solidFill>
                          <a:effectLst/>
                        </a:rPr>
                        <a:t> Alpha</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4A7E8C"/>
                    </a:solidFill>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3692504234"/>
                  </a:ext>
                </a:extLst>
              </a:tr>
              <a:tr h="323536">
                <a:tc>
                  <a:txBody>
                    <a:bodyPr/>
                    <a:lstStyle/>
                    <a:p>
                      <a:r>
                        <a:rPr lang="en-CA" sz="800" b="1">
                          <a:solidFill>
                            <a:srgbClr val="474747"/>
                          </a:solidFill>
                          <a:effectLst/>
                        </a:rPr>
                        <a:t>Scale</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FFFFFF"/>
                    </a:solidFill>
                  </a:tcPr>
                </a:tc>
                <a:tc>
                  <a:txBody>
                    <a:bodyPr/>
                    <a:lstStyle/>
                    <a:p>
                      <a:pPr algn="ctr"/>
                      <a:r>
                        <a:rPr lang="en-CA" sz="800" b="1">
                          <a:solidFill>
                            <a:srgbClr val="474747"/>
                          </a:solidFill>
                          <a:effectLst/>
                        </a:rPr>
                        <a:t> 1</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FFFFFF"/>
                    </a:solidFill>
                  </a:tcPr>
                </a:tc>
                <a:tc>
                  <a:txBody>
                    <a:bodyPr/>
                    <a:lstStyle/>
                    <a:p>
                      <a:pPr algn="ctr"/>
                      <a:r>
                        <a:rPr lang="en-CA" sz="800" b="1">
                          <a:solidFill>
                            <a:srgbClr val="474747"/>
                          </a:solidFill>
                          <a:effectLst/>
                        </a:rPr>
                        <a:t> 2</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FFFFFF"/>
                    </a:solidFill>
                  </a:tcPr>
                </a:tc>
                <a:tc>
                  <a:txBody>
                    <a:bodyPr/>
                    <a:lstStyle/>
                    <a:p>
                      <a:pPr algn="ctr"/>
                      <a:r>
                        <a:rPr lang="en-CA" sz="800" b="1">
                          <a:solidFill>
                            <a:srgbClr val="474747"/>
                          </a:solidFill>
                          <a:effectLst/>
                        </a:rPr>
                        <a:t> 3</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b="1">
                          <a:solidFill>
                            <a:srgbClr val="474747"/>
                          </a:solidFill>
                          <a:effectLst/>
                        </a:rPr>
                        <a:t> 4</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b="1">
                          <a:solidFill>
                            <a:srgbClr val="474747"/>
                          </a:solidFill>
                          <a:effectLst/>
                        </a:rPr>
                        <a:t> 5</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b="1">
                          <a:solidFill>
                            <a:srgbClr val="474747"/>
                          </a:solidFill>
                          <a:effectLst/>
                        </a:rPr>
                        <a:t> 6</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b="1">
                          <a:solidFill>
                            <a:srgbClr val="474747"/>
                          </a:solidFill>
                          <a:effectLst/>
                        </a:rPr>
                        <a:t> 7</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FFFFFF"/>
                    </a:solidFill>
                  </a:tcPr>
                </a:tc>
                <a:tc>
                  <a:txBody>
                    <a:bodyPr/>
                    <a:lstStyle/>
                    <a:p>
                      <a:pPr algn="ctr"/>
                      <a:r>
                        <a:rPr lang="en-CA" sz="800" b="1">
                          <a:solidFill>
                            <a:srgbClr val="474747"/>
                          </a:solidFill>
                          <a:effectLst/>
                        </a:rPr>
                        <a:t> 8</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FFFFFF"/>
                    </a:solidFill>
                  </a:tcPr>
                </a:tc>
                <a:tc>
                  <a:txBody>
                    <a:bodyPr/>
                    <a:lstStyle/>
                    <a:p>
                      <a:pPr algn="ctr"/>
                      <a:r>
                        <a:rPr lang="en-CA" sz="800" b="1">
                          <a:solidFill>
                            <a:srgbClr val="474747"/>
                          </a:solidFill>
                          <a:effectLst/>
                        </a:rPr>
                        <a:t> 9</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FFFFFF"/>
                    </a:solidFill>
                  </a:tcPr>
                </a:tc>
                <a:extLst>
                  <a:ext uri="{0D108BD9-81ED-4DB2-BD59-A6C34878D82A}">
                    <a16:rowId xmlns:a16="http://schemas.microsoft.com/office/drawing/2014/main" val="1584333930"/>
                  </a:ext>
                </a:extLst>
              </a:tr>
              <a:tr h="592026">
                <a:tc>
                  <a:txBody>
                    <a:bodyPr/>
                    <a:lstStyle/>
                    <a:p>
                      <a:r>
                        <a:rPr lang="en-CA" sz="800" b="1">
                          <a:solidFill>
                            <a:srgbClr val="474747"/>
                          </a:solidFill>
                          <a:effectLst/>
                        </a:rPr>
                        <a:t>OUAC value</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endParaRPr lang="en-CA" sz="800" b="1">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FFFFFF"/>
                    </a:solidFill>
                  </a:tcPr>
                </a:tc>
                <a:tc>
                  <a:txBody>
                    <a:bodyPr/>
                    <a:lstStyle/>
                    <a:p>
                      <a:endParaRPr lang="en-CA" sz="800" b="1">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FFFFFF"/>
                    </a:solidFill>
                  </a:tcPr>
                </a:tc>
                <a:tc>
                  <a:txBody>
                    <a:bodyPr/>
                    <a:lstStyle/>
                    <a:p>
                      <a:endParaRPr lang="en-CA" sz="800" b="1">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endParaRPr lang="en-CA" sz="800" b="1">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endParaRPr lang="en-CA" sz="800" b="1">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endParaRPr lang="en-CA" sz="800" b="1">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endParaRPr lang="en-CA" sz="800" b="1">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FFFFFF"/>
                    </a:solidFill>
                  </a:tcPr>
                </a:tc>
                <a:tc>
                  <a:txBody>
                    <a:bodyPr/>
                    <a:lstStyle/>
                    <a:p>
                      <a:endParaRPr lang="en-CA" sz="800" b="1">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FFFFFF"/>
                    </a:solidFill>
                  </a:tcPr>
                </a:tc>
                <a:tc>
                  <a:txBody>
                    <a:bodyPr/>
                    <a:lstStyle/>
                    <a:p>
                      <a:endParaRPr lang="en-CA" sz="800" b="1">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FFFFFF"/>
                    </a:solidFill>
                  </a:tcPr>
                </a:tc>
                <a:extLst>
                  <a:ext uri="{0D108BD9-81ED-4DB2-BD59-A6C34878D82A}">
                    <a16:rowId xmlns:a16="http://schemas.microsoft.com/office/drawing/2014/main" val="163214049"/>
                  </a:ext>
                </a:extLst>
              </a:tr>
              <a:tr h="189292">
                <a:tc>
                  <a:txBody>
                    <a:bodyPr/>
                    <a:lstStyle/>
                    <a:p>
                      <a:r>
                        <a:rPr lang="en-CA" sz="800">
                          <a:effectLst/>
                        </a:rPr>
                        <a:t>4.00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9</a:t>
                      </a:r>
                    </a:p>
                  </a:txBody>
                  <a:tcPr marL="49995" marR="49995" marT="24997" marB="24997" anchor="ctr">
                    <a:lnL w="9525" cap="flat" cmpd="sng" algn="ctr">
                      <a:solidFill>
                        <a:srgbClr val="CACACA"/>
                      </a:solidFill>
                      <a:prstDash val="solid"/>
                      <a:round/>
                      <a:headEnd type="none" w="med" len="med"/>
                      <a:tailEnd type="none" w="med" len="med"/>
                    </a:lnL>
                    <a:lnR>
                      <a:noFill/>
                    </a:lnR>
                    <a:lnT w="9525" cap="flat" cmpd="sng" algn="ctr">
                      <a:solidFill>
                        <a:srgbClr val="CACACA"/>
                      </a:solidFill>
                      <a:prstDash val="solid"/>
                      <a:round/>
                      <a:headEnd type="none" w="med" len="med"/>
                      <a:tailEnd type="none" w="med" len="med"/>
                    </a:lnT>
                    <a:lnB>
                      <a:noFill/>
                    </a:lnB>
                    <a:solidFill>
                      <a:srgbClr val="FFFFFF"/>
                    </a:solidFill>
                  </a:tcPr>
                </a:tc>
                <a:tc>
                  <a:txBody>
                    <a:bodyPr/>
                    <a:lstStyle/>
                    <a:p>
                      <a:r>
                        <a:rPr lang="en-CA" sz="800">
                          <a:effectLst/>
                        </a:rPr>
                        <a:t> 8</a:t>
                      </a:r>
                    </a:p>
                  </a:txBody>
                  <a:tcPr marL="49995" marR="49995" marT="24997" marB="24997" anchor="ctr">
                    <a:lnL>
                      <a:noFill/>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a:noFill/>
                    </a:lnB>
                    <a:solidFill>
                      <a:srgbClr val="FFFFFF"/>
                    </a:solidFill>
                  </a:tcPr>
                </a:tc>
                <a:tc>
                  <a:txBody>
                    <a:bodyPr/>
                    <a:lstStyle/>
                    <a:p>
                      <a:pPr algn="ctr"/>
                      <a:r>
                        <a:rPr lang="en-CA" sz="800">
                          <a:effectLst/>
                        </a:rPr>
                        <a:t> 90–100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93–100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94–100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94–100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A+</a:t>
                      </a:r>
                    </a:p>
                  </a:txBody>
                  <a:tcPr marL="49995" marR="49995" marT="24997" marB="24997" anchor="ctr">
                    <a:lnL w="9525" cap="flat" cmpd="sng" algn="ctr">
                      <a:solidFill>
                        <a:srgbClr val="CACACA"/>
                      </a:solidFill>
                      <a:prstDash val="solid"/>
                      <a:round/>
                      <a:headEnd type="none" w="med" len="med"/>
                      <a:tailEnd type="none" w="med" len="med"/>
                    </a:lnL>
                    <a:lnR>
                      <a:noFill/>
                    </a:lnR>
                    <a:lnT w="9525" cap="flat" cmpd="sng" algn="ctr">
                      <a:solidFill>
                        <a:srgbClr val="CACACA"/>
                      </a:solidFill>
                      <a:prstDash val="solid"/>
                      <a:round/>
                      <a:headEnd type="none" w="med" len="med"/>
                      <a:tailEnd type="none" w="med" len="med"/>
                    </a:lnT>
                    <a:lnB>
                      <a:noFill/>
                    </a:lnB>
                    <a:solidFill>
                      <a:srgbClr val="FFFFFF"/>
                    </a:solidFill>
                  </a:tcPr>
                </a:tc>
                <a:tc>
                  <a:txBody>
                    <a:bodyPr/>
                    <a:lstStyle/>
                    <a:p>
                      <a:r>
                        <a:rPr lang="en-CA" sz="800">
                          <a:effectLst/>
                        </a:rPr>
                        <a:t> A</a:t>
                      </a:r>
                    </a:p>
                  </a:txBody>
                  <a:tcPr marL="49995" marR="49995" marT="24997" marB="24997" anchor="ctr">
                    <a:lnL>
                      <a:noFill/>
                    </a:lnL>
                    <a:lnR>
                      <a:noFill/>
                    </a:lnR>
                    <a:lnT w="9525" cap="flat" cmpd="sng" algn="ctr">
                      <a:solidFill>
                        <a:srgbClr val="CACACA"/>
                      </a:solidFill>
                      <a:prstDash val="solid"/>
                      <a:round/>
                      <a:headEnd type="none" w="med" len="med"/>
                      <a:tailEnd type="none" w="med" len="med"/>
                    </a:lnT>
                    <a:lnB>
                      <a:noFill/>
                    </a:lnB>
                    <a:solidFill>
                      <a:srgbClr val="FFFFFF"/>
                    </a:solidFill>
                  </a:tcPr>
                </a:tc>
                <a:tc>
                  <a:txBody>
                    <a:bodyPr/>
                    <a:lstStyle/>
                    <a:p>
                      <a:r>
                        <a:rPr lang="en-CA" sz="800">
                          <a:effectLst/>
                        </a:rPr>
                        <a:t> A+</a:t>
                      </a:r>
                    </a:p>
                  </a:txBody>
                  <a:tcPr marL="49995" marR="49995" marT="24997" marB="24997" anchor="ctr">
                    <a:lnL>
                      <a:noFill/>
                    </a:lnL>
                    <a:lnR>
                      <a:noFill/>
                    </a:lnR>
                    <a:lnT w="9525" cap="flat" cmpd="sng" algn="ctr">
                      <a:solidFill>
                        <a:srgbClr val="CACACA"/>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575802401"/>
                  </a:ext>
                </a:extLst>
              </a:tr>
              <a:tr h="189292">
                <a:tc>
                  <a:txBody>
                    <a:bodyPr/>
                    <a:lstStyle/>
                    <a:p>
                      <a:r>
                        <a:rPr lang="en-CA" sz="800">
                          <a:effectLst/>
                        </a:rPr>
                        <a:t>3.90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endParaRPr lang="en-CA" sz="800">
                        <a:effectLst/>
                      </a:endParaRPr>
                    </a:p>
                  </a:txBody>
                  <a:tcPr marL="49995" marR="49995" marT="24997" marB="24997" anchor="ctr">
                    <a:lnL>
                      <a:noFill/>
                    </a:lnL>
                    <a:lnR w="9525" cap="flat" cmpd="sng" algn="ctr">
                      <a:solidFill>
                        <a:srgbClr val="CACACA"/>
                      </a:solidFill>
                      <a:prstDash val="solid"/>
                      <a:round/>
                      <a:headEnd type="none" w="med" len="med"/>
                      <a:tailEnd type="none" w="med" len="med"/>
                    </a:lnR>
                    <a:lnT>
                      <a:noFill/>
                    </a:lnT>
                    <a:lnB>
                      <a:noFill/>
                    </a:lnB>
                    <a:solidFill>
                      <a:srgbClr val="FFFFFF"/>
                    </a:solidFill>
                  </a:tcPr>
                </a:tc>
                <a:tc>
                  <a:txBody>
                    <a:bodyPr/>
                    <a:lstStyle/>
                    <a:p>
                      <a:pPr algn="ctr"/>
                      <a:r>
                        <a:rPr lang="en-CA" sz="800">
                          <a:effectLst/>
                        </a:rPr>
                        <a:t> 85–89</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84–92</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87–93</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85–93</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A</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endParaRPr lang="en-CA" sz="800">
                        <a:effectLst/>
                      </a:endParaRPr>
                    </a:p>
                  </a:txBody>
                  <a:tcPr marL="49995" marR="49995" marT="24997" marB="24997" anchor="ctr">
                    <a:lnL>
                      <a:noFill/>
                    </a:lnL>
                    <a:lnR>
                      <a:noFill/>
                    </a:lnR>
                    <a:lnT>
                      <a:noFill/>
                    </a:lnT>
                    <a:lnB>
                      <a:noFill/>
                    </a:lnB>
                    <a:solidFill>
                      <a:srgbClr val="FFFFFF"/>
                    </a:solidFill>
                  </a:tcPr>
                </a:tc>
                <a:tc>
                  <a:txBody>
                    <a:bodyPr/>
                    <a:lstStyle/>
                    <a:p>
                      <a:endParaRPr lang="en-CA" sz="800">
                        <a:effectLst/>
                      </a:endParaRPr>
                    </a:p>
                  </a:txBody>
                  <a:tcPr marL="49995" marR="49995" marT="24997" marB="24997" anchor="ctr">
                    <a:lnL>
                      <a:noFill/>
                    </a:lnL>
                    <a:lnR>
                      <a:noFill/>
                    </a:lnR>
                    <a:lnT>
                      <a:noFill/>
                    </a:lnT>
                    <a:lnB>
                      <a:noFill/>
                    </a:lnB>
                    <a:solidFill>
                      <a:srgbClr val="FFFFFF"/>
                    </a:solidFill>
                  </a:tcPr>
                </a:tc>
                <a:extLst>
                  <a:ext uri="{0D108BD9-81ED-4DB2-BD59-A6C34878D82A}">
                    <a16:rowId xmlns:a16="http://schemas.microsoft.com/office/drawing/2014/main" val="1738898571"/>
                  </a:ext>
                </a:extLst>
              </a:tr>
              <a:tr h="189292">
                <a:tc>
                  <a:txBody>
                    <a:bodyPr/>
                    <a:lstStyle/>
                    <a:p>
                      <a:r>
                        <a:rPr lang="en-CA" sz="800">
                          <a:effectLst/>
                        </a:rPr>
                        <a:t>3.80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endParaRPr lang="en-CA" sz="800">
                        <a:effectLst/>
                      </a:endParaRPr>
                    </a:p>
                  </a:txBody>
                  <a:tcPr marL="49995" marR="49995" marT="24997" marB="24997" anchor="ctr">
                    <a:lnL>
                      <a:noFill/>
                    </a:lnL>
                    <a:lnR w="9525" cap="flat" cmpd="sng" algn="ctr">
                      <a:solidFill>
                        <a:srgbClr val="CACACA"/>
                      </a:solidFill>
                      <a:prstDash val="solid"/>
                      <a:round/>
                      <a:headEnd type="none" w="med" len="med"/>
                      <a:tailEnd type="none" w="med" len="med"/>
                    </a:lnR>
                    <a:lnT>
                      <a:noFill/>
                    </a:lnT>
                    <a:lnB>
                      <a:noFill/>
                    </a:lnB>
                    <a:solidFill>
                      <a:srgbClr val="FFFFFF"/>
                    </a:solidFill>
                  </a:tcPr>
                </a:tc>
                <a:tc>
                  <a:txBody>
                    <a:bodyPr/>
                    <a:lstStyle/>
                    <a:p>
                      <a:pPr algn="ctr"/>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endParaRPr lang="en-CA" sz="800">
                        <a:effectLst/>
                      </a:endParaRPr>
                    </a:p>
                  </a:txBody>
                  <a:tcPr marL="49995" marR="49995" marT="24997" marB="24997" anchor="ctr">
                    <a:lnL>
                      <a:noFill/>
                    </a:lnL>
                    <a:lnR>
                      <a:noFill/>
                    </a:lnR>
                    <a:lnT>
                      <a:noFill/>
                    </a:lnT>
                    <a:lnB>
                      <a:noFill/>
                    </a:lnB>
                    <a:solidFill>
                      <a:srgbClr val="FFFFFF"/>
                    </a:solidFill>
                  </a:tcPr>
                </a:tc>
                <a:tc>
                  <a:txBody>
                    <a:bodyPr/>
                    <a:lstStyle/>
                    <a:p>
                      <a:r>
                        <a:rPr lang="en-CA" sz="800">
                          <a:effectLst/>
                        </a:rPr>
                        <a:t> A</a:t>
                      </a:r>
                    </a:p>
                  </a:txBody>
                  <a:tcPr marL="49995" marR="49995" marT="24997" marB="24997" anchor="ctr">
                    <a:lnL>
                      <a:noFill/>
                    </a:lnL>
                    <a:lnR>
                      <a:noFill/>
                    </a:lnR>
                    <a:lnT>
                      <a:noFill/>
                    </a:lnT>
                    <a:lnB>
                      <a:noFill/>
                    </a:lnB>
                    <a:solidFill>
                      <a:srgbClr val="FFFFFF"/>
                    </a:solidFill>
                  </a:tcPr>
                </a:tc>
                <a:extLst>
                  <a:ext uri="{0D108BD9-81ED-4DB2-BD59-A6C34878D82A}">
                    <a16:rowId xmlns:a16="http://schemas.microsoft.com/office/drawing/2014/main" val="358977580"/>
                  </a:ext>
                </a:extLst>
              </a:tr>
              <a:tr h="189292">
                <a:tc>
                  <a:txBody>
                    <a:bodyPr/>
                    <a:lstStyle/>
                    <a:p>
                      <a:r>
                        <a:rPr lang="en-CA" sz="800">
                          <a:effectLst/>
                        </a:rPr>
                        <a:t>3.70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8</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7</a:t>
                      </a:r>
                    </a:p>
                  </a:txBody>
                  <a:tcPr marL="49995" marR="49995" marT="24997" marB="24997" anchor="ctr">
                    <a:lnL>
                      <a:noFill/>
                    </a:lnL>
                    <a:lnR w="9525" cap="flat" cmpd="sng" algn="ctr">
                      <a:solidFill>
                        <a:srgbClr val="CACACA"/>
                      </a:solidFill>
                      <a:prstDash val="solid"/>
                      <a:round/>
                      <a:headEnd type="none" w="med" len="med"/>
                      <a:tailEnd type="none" w="med" len="med"/>
                    </a:lnR>
                    <a:lnT>
                      <a:noFill/>
                    </a:lnT>
                    <a:lnB>
                      <a:noFill/>
                    </a:lnB>
                    <a:solidFill>
                      <a:srgbClr val="FFFFFF"/>
                    </a:solidFill>
                  </a:tcPr>
                </a:tc>
                <a:tc>
                  <a:txBody>
                    <a:bodyPr/>
                    <a:lstStyle/>
                    <a:p>
                      <a:pPr algn="ctr"/>
                      <a:r>
                        <a:rPr lang="en-CA" sz="800">
                          <a:effectLst/>
                        </a:rPr>
                        <a:t> 80–84</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75–83</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80–86</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80–84</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A-</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A-</a:t>
                      </a:r>
                    </a:p>
                  </a:txBody>
                  <a:tcPr marL="49995" marR="49995" marT="24997" marB="24997" anchor="ctr">
                    <a:lnL>
                      <a:noFill/>
                    </a:lnL>
                    <a:lnR>
                      <a:noFill/>
                    </a:lnR>
                    <a:lnT>
                      <a:noFill/>
                    </a:lnT>
                    <a:lnB>
                      <a:noFill/>
                    </a:lnB>
                    <a:solidFill>
                      <a:srgbClr val="FFFFFF"/>
                    </a:solidFill>
                  </a:tcPr>
                </a:tc>
                <a:tc>
                  <a:txBody>
                    <a:bodyPr/>
                    <a:lstStyle/>
                    <a:p>
                      <a:endParaRPr lang="en-CA" sz="800">
                        <a:effectLst/>
                      </a:endParaRPr>
                    </a:p>
                  </a:txBody>
                  <a:tcPr marL="49995" marR="49995" marT="24997" marB="24997" anchor="ctr">
                    <a:lnL>
                      <a:noFill/>
                    </a:lnL>
                    <a:lnR>
                      <a:noFill/>
                    </a:lnR>
                    <a:lnT>
                      <a:noFill/>
                    </a:lnT>
                    <a:lnB>
                      <a:noFill/>
                    </a:lnB>
                    <a:solidFill>
                      <a:srgbClr val="FFFFFF"/>
                    </a:solidFill>
                  </a:tcPr>
                </a:tc>
                <a:extLst>
                  <a:ext uri="{0D108BD9-81ED-4DB2-BD59-A6C34878D82A}">
                    <a16:rowId xmlns:a16="http://schemas.microsoft.com/office/drawing/2014/main" val="838604886"/>
                  </a:ext>
                </a:extLst>
              </a:tr>
              <a:tr h="189292">
                <a:tc>
                  <a:txBody>
                    <a:bodyPr/>
                    <a:lstStyle/>
                    <a:p>
                      <a:r>
                        <a:rPr lang="en-CA" sz="800">
                          <a:effectLst/>
                        </a:rPr>
                        <a:t>3.30</a:t>
                      </a:r>
                    </a:p>
                  </a:txBody>
                  <a:tcPr marL="49995" marR="49995" marT="24997" marB="24997" anchor="ctr">
                    <a:lnL>
                      <a:noFill/>
                    </a:lnL>
                    <a:lnR>
                      <a:noFill/>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7</a:t>
                      </a:r>
                    </a:p>
                  </a:txBody>
                  <a:tcPr marL="49995" marR="49995" marT="24997" marB="24997" anchor="ctr">
                    <a:lnL>
                      <a:noFill/>
                    </a:lnL>
                    <a:lnR>
                      <a:noFill/>
                    </a:lnR>
                    <a:lnT>
                      <a:noFill/>
                    </a:lnT>
                    <a:lnB>
                      <a:noFill/>
                    </a:lnB>
                    <a:solidFill>
                      <a:srgbClr val="FFFFFF"/>
                    </a:solidFill>
                  </a:tcPr>
                </a:tc>
                <a:tc>
                  <a:txBody>
                    <a:bodyPr/>
                    <a:lstStyle/>
                    <a:p>
                      <a:r>
                        <a:rPr lang="en-CA" sz="800">
                          <a:effectLst/>
                        </a:rPr>
                        <a:t> 6</a:t>
                      </a:r>
                    </a:p>
                  </a:txBody>
                  <a:tcPr marL="49995" marR="49995" marT="24997" marB="24997" anchor="ctr">
                    <a:lnL>
                      <a:noFill/>
                    </a:lnL>
                    <a:lnR w="9525" cap="flat" cmpd="sng" algn="ctr">
                      <a:solidFill>
                        <a:srgbClr val="CACACA"/>
                      </a:solidFill>
                      <a:prstDash val="solid"/>
                      <a:round/>
                      <a:headEnd type="none" w="med" len="med"/>
                      <a:tailEnd type="none" w="med" len="med"/>
                    </a:lnR>
                    <a:lnT>
                      <a:noFill/>
                    </a:lnT>
                    <a:lnB>
                      <a:noFill/>
                    </a:lnB>
                    <a:solidFill>
                      <a:srgbClr val="FFFFFF"/>
                    </a:solidFill>
                  </a:tcPr>
                </a:tc>
                <a:tc>
                  <a:txBody>
                    <a:bodyPr/>
                    <a:lstStyle/>
                    <a:p>
                      <a:pPr algn="ctr"/>
                      <a:r>
                        <a:rPr lang="en-CA" sz="800">
                          <a:effectLst/>
                        </a:rPr>
                        <a:t> 77–79</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72–74</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75–79</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75–79</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B+</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B+</a:t>
                      </a:r>
                    </a:p>
                  </a:txBody>
                  <a:tcPr marL="49995" marR="49995" marT="24997" marB="24997" anchor="ctr">
                    <a:lnL>
                      <a:noFill/>
                    </a:lnL>
                    <a:lnR>
                      <a:noFill/>
                    </a:lnR>
                    <a:lnT>
                      <a:noFill/>
                    </a:lnT>
                    <a:lnB>
                      <a:noFill/>
                    </a:lnB>
                    <a:solidFill>
                      <a:srgbClr val="FFFFFF"/>
                    </a:solidFill>
                  </a:tcPr>
                </a:tc>
                <a:tc>
                  <a:txBody>
                    <a:bodyPr/>
                    <a:lstStyle/>
                    <a:p>
                      <a:r>
                        <a:rPr lang="en-CA" sz="800">
                          <a:effectLst/>
                        </a:rPr>
                        <a:t> B+</a:t>
                      </a:r>
                    </a:p>
                  </a:txBody>
                  <a:tcPr marL="49995" marR="49995" marT="24997" marB="24997" anchor="ctr">
                    <a:lnL>
                      <a:noFill/>
                    </a:lnL>
                    <a:lnR>
                      <a:noFill/>
                    </a:lnR>
                    <a:lnT>
                      <a:noFill/>
                    </a:lnT>
                    <a:lnB>
                      <a:noFill/>
                    </a:lnB>
                    <a:solidFill>
                      <a:srgbClr val="FFFFFF"/>
                    </a:solidFill>
                  </a:tcPr>
                </a:tc>
                <a:extLst>
                  <a:ext uri="{0D108BD9-81ED-4DB2-BD59-A6C34878D82A}">
                    <a16:rowId xmlns:a16="http://schemas.microsoft.com/office/drawing/2014/main" val="4161293814"/>
                  </a:ext>
                </a:extLst>
              </a:tr>
              <a:tr h="189292">
                <a:tc>
                  <a:txBody>
                    <a:bodyPr/>
                    <a:lstStyle/>
                    <a:p>
                      <a:r>
                        <a:rPr lang="en-CA" sz="800">
                          <a:effectLst/>
                        </a:rPr>
                        <a:t>3.00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endParaRPr lang="en-CA" sz="800" dirty="0">
                        <a:effectLst/>
                      </a:endParaRPr>
                    </a:p>
                  </a:txBody>
                  <a:tcPr marL="49995" marR="49995" marT="24997" marB="24997" anchor="ctr">
                    <a:lnL>
                      <a:noFill/>
                    </a:lnL>
                    <a:lnR w="9525" cap="flat" cmpd="sng" algn="ctr">
                      <a:solidFill>
                        <a:srgbClr val="CACACA"/>
                      </a:solidFill>
                      <a:prstDash val="solid"/>
                      <a:round/>
                      <a:headEnd type="none" w="med" len="med"/>
                      <a:tailEnd type="none" w="med" len="med"/>
                    </a:lnR>
                    <a:lnT>
                      <a:noFill/>
                    </a:lnT>
                    <a:lnB>
                      <a:noFill/>
                    </a:lnB>
                    <a:solidFill>
                      <a:srgbClr val="FFFFFF"/>
                    </a:solidFill>
                  </a:tcPr>
                </a:tc>
                <a:tc>
                  <a:txBody>
                    <a:bodyPr/>
                    <a:lstStyle/>
                    <a:p>
                      <a:pPr algn="ctr"/>
                      <a:r>
                        <a:rPr lang="en-CA" sz="800">
                          <a:effectLst/>
                        </a:rPr>
                        <a:t> 73–76</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69–71</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70–74</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70–74</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B</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B</a:t>
                      </a:r>
                    </a:p>
                  </a:txBody>
                  <a:tcPr marL="49995" marR="49995" marT="24997" marB="24997" anchor="ctr">
                    <a:lnL>
                      <a:noFill/>
                    </a:lnL>
                    <a:lnR>
                      <a:noFill/>
                    </a:lnR>
                    <a:lnT>
                      <a:noFill/>
                    </a:lnT>
                    <a:lnB>
                      <a:noFill/>
                    </a:lnB>
                    <a:solidFill>
                      <a:srgbClr val="FFFFFF"/>
                    </a:solidFill>
                  </a:tcPr>
                </a:tc>
                <a:tc>
                  <a:txBody>
                    <a:bodyPr/>
                    <a:lstStyle/>
                    <a:p>
                      <a:r>
                        <a:rPr lang="en-CA" sz="800">
                          <a:effectLst/>
                        </a:rPr>
                        <a:t> B</a:t>
                      </a:r>
                    </a:p>
                  </a:txBody>
                  <a:tcPr marL="49995" marR="49995" marT="24997" marB="24997" anchor="ctr">
                    <a:lnL>
                      <a:noFill/>
                    </a:lnL>
                    <a:lnR>
                      <a:noFill/>
                    </a:lnR>
                    <a:lnT>
                      <a:noFill/>
                    </a:lnT>
                    <a:lnB>
                      <a:noFill/>
                    </a:lnB>
                    <a:solidFill>
                      <a:srgbClr val="FFFFFF"/>
                    </a:solidFill>
                  </a:tcPr>
                </a:tc>
                <a:extLst>
                  <a:ext uri="{0D108BD9-81ED-4DB2-BD59-A6C34878D82A}">
                    <a16:rowId xmlns:a16="http://schemas.microsoft.com/office/drawing/2014/main" val="832948705"/>
                  </a:ext>
                </a:extLst>
              </a:tr>
              <a:tr h="189292">
                <a:tc>
                  <a:txBody>
                    <a:bodyPr/>
                    <a:lstStyle/>
                    <a:p>
                      <a:r>
                        <a:rPr lang="en-CA" sz="800">
                          <a:effectLst/>
                        </a:rPr>
                        <a:t>2.70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6</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5</a:t>
                      </a:r>
                    </a:p>
                  </a:txBody>
                  <a:tcPr marL="49995" marR="49995" marT="24997" marB="24997" anchor="ctr">
                    <a:lnL>
                      <a:noFill/>
                    </a:lnL>
                    <a:lnR w="9525" cap="flat" cmpd="sng" algn="ctr">
                      <a:solidFill>
                        <a:srgbClr val="CACACA"/>
                      </a:solidFill>
                      <a:prstDash val="solid"/>
                      <a:round/>
                      <a:headEnd type="none" w="med" len="med"/>
                      <a:tailEnd type="none" w="med" len="med"/>
                    </a:lnR>
                    <a:lnT>
                      <a:noFill/>
                    </a:lnT>
                    <a:lnB>
                      <a:noFill/>
                    </a:lnB>
                    <a:solidFill>
                      <a:srgbClr val="FFFFFF"/>
                    </a:solidFill>
                  </a:tcPr>
                </a:tc>
                <a:tc>
                  <a:txBody>
                    <a:bodyPr/>
                    <a:lstStyle/>
                    <a:p>
                      <a:pPr algn="ctr"/>
                      <a:r>
                        <a:rPr lang="en-CA" sz="800">
                          <a:effectLst/>
                        </a:rPr>
                        <a:t> 70–72</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66–68</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65–69</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65–69</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B-</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B-</a:t>
                      </a:r>
                    </a:p>
                  </a:txBody>
                  <a:tcPr marL="49995" marR="49995" marT="24997" marB="24997" anchor="ctr">
                    <a:lnL>
                      <a:noFill/>
                    </a:lnL>
                    <a:lnR>
                      <a:noFill/>
                    </a:lnR>
                    <a:lnT>
                      <a:noFill/>
                    </a:lnT>
                    <a:lnB>
                      <a:noFill/>
                    </a:lnB>
                    <a:solidFill>
                      <a:srgbClr val="FFFFFF"/>
                    </a:solidFill>
                  </a:tcPr>
                </a:tc>
                <a:tc>
                  <a:txBody>
                    <a:bodyPr/>
                    <a:lstStyle/>
                    <a:p>
                      <a:endParaRPr lang="en-CA" sz="800">
                        <a:effectLst/>
                      </a:endParaRPr>
                    </a:p>
                  </a:txBody>
                  <a:tcPr marL="49995" marR="49995" marT="24997" marB="24997" anchor="ctr">
                    <a:lnL>
                      <a:noFill/>
                    </a:lnL>
                    <a:lnR>
                      <a:noFill/>
                    </a:lnR>
                    <a:lnT>
                      <a:noFill/>
                    </a:lnT>
                    <a:lnB>
                      <a:noFill/>
                    </a:lnB>
                    <a:solidFill>
                      <a:srgbClr val="FFFFFF"/>
                    </a:solidFill>
                  </a:tcPr>
                </a:tc>
                <a:extLst>
                  <a:ext uri="{0D108BD9-81ED-4DB2-BD59-A6C34878D82A}">
                    <a16:rowId xmlns:a16="http://schemas.microsoft.com/office/drawing/2014/main" val="2518354152"/>
                  </a:ext>
                </a:extLst>
              </a:tr>
              <a:tr h="189292">
                <a:tc>
                  <a:txBody>
                    <a:bodyPr/>
                    <a:lstStyle/>
                    <a:p>
                      <a:r>
                        <a:rPr lang="en-CA" sz="800">
                          <a:effectLst/>
                        </a:rPr>
                        <a:t>2.30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5</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4</a:t>
                      </a:r>
                    </a:p>
                  </a:txBody>
                  <a:tcPr marL="49995" marR="49995" marT="24997" marB="24997" anchor="ctr">
                    <a:lnL>
                      <a:noFill/>
                    </a:lnL>
                    <a:lnR w="9525" cap="flat" cmpd="sng" algn="ctr">
                      <a:solidFill>
                        <a:srgbClr val="CACACA"/>
                      </a:solidFill>
                      <a:prstDash val="solid"/>
                      <a:round/>
                      <a:headEnd type="none" w="med" len="med"/>
                      <a:tailEnd type="none" w="med" len="med"/>
                    </a:lnR>
                    <a:lnT>
                      <a:noFill/>
                    </a:lnT>
                    <a:lnB>
                      <a:noFill/>
                    </a:lnB>
                    <a:solidFill>
                      <a:srgbClr val="FFFFFF"/>
                    </a:solidFill>
                  </a:tcPr>
                </a:tc>
                <a:tc>
                  <a:txBody>
                    <a:bodyPr/>
                    <a:lstStyle/>
                    <a:p>
                      <a:pPr algn="ctr"/>
                      <a:r>
                        <a:rPr lang="en-CA" sz="800">
                          <a:effectLst/>
                        </a:rPr>
                        <a:t> 67–69</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64–65</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60–64</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60–64</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C+</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C+</a:t>
                      </a:r>
                    </a:p>
                  </a:txBody>
                  <a:tcPr marL="49995" marR="49995" marT="24997" marB="24997" anchor="ctr">
                    <a:lnL>
                      <a:noFill/>
                    </a:lnL>
                    <a:lnR>
                      <a:noFill/>
                    </a:lnR>
                    <a:lnT>
                      <a:noFill/>
                    </a:lnT>
                    <a:lnB>
                      <a:noFill/>
                    </a:lnB>
                    <a:solidFill>
                      <a:srgbClr val="FFFFFF"/>
                    </a:solidFill>
                  </a:tcPr>
                </a:tc>
                <a:tc>
                  <a:txBody>
                    <a:bodyPr/>
                    <a:lstStyle/>
                    <a:p>
                      <a:r>
                        <a:rPr lang="en-CA" sz="800">
                          <a:effectLst/>
                        </a:rPr>
                        <a:t> C+</a:t>
                      </a:r>
                    </a:p>
                  </a:txBody>
                  <a:tcPr marL="49995" marR="49995" marT="24997" marB="24997" anchor="ctr">
                    <a:lnL>
                      <a:noFill/>
                    </a:lnL>
                    <a:lnR>
                      <a:noFill/>
                    </a:lnR>
                    <a:lnT>
                      <a:noFill/>
                    </a:lnT>
                    <a:lnB>
                      <a:noFill/>
                    </a:lnB>
                    <a:solidFill>
                      <a:srgbClr val="FFFFFF"/>
                    </a:solidFill>
                  </a:tcPr>
                </a:tc>
                <a:extLst>
                  <a:ext uri="{0D108BD9-81ED-4DB2-BD59-A6C34878D82A}">
                    <a16:rowId xmlns:a16="http://schemas.microsoft.com/office/drawing/2014/main" val="298383430"/>
                  </a:ext>
                </a:extLst>
              </a:tr>
              <a:tr h="189292">
                <a:tc>
                  <a:txBody>
                    <a:bodyPr/>
                    <a:lstStyle/>
                    <a:p>
                      <a:r>
                        <a:rPr lang="en-CA" sz="800">
                          <a:effectLst/>
                        </a:rPr>
                        <a:t>2.00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endParaRPr lang="en-CA" sz="800">
                        <a:effectLst/>
                      </a:endParaRPr>
                    </a:p>
                  </a:txBody>
                  <a:tcPr marL="49995" marR="49995" marT="24997" marB="24997" anchor="ctr">
                    <a:lnL>
                      <a:noFill/>
                    </a:lnL>
                    <a:lnR w="9525" cap="flat" cmpd="sng" algn="ctr">
                      <a:solidFill>
                        <a:srgbClr val="CACACA"/>
                      </a:solidFill>
                      <a:prstDash val="solid"/>
                      <a:round/>
                      <a:headEnd type="none" w="med" len="med"/>
                      <a:tailEnd type="none" w="med" len="med"/>
                    </a:lnR>
                    <a:lnT>
                      <a:noFill/>
                    </a:lnT>
                    <a:lnB>
                      <a:noFill/>
                    </a:lnB>
                    <a:solidFill>
                      <a:srgbClr val="FFFFFF"/>
                    </a:solidFill>
                  </a:tcPr>
                </a:tc>
                <a:tc>
                  <a:txBody>
                    <a:bodyPr/>
                    <a:lstStyle/>
                    <a:p>
                      <a:pPr algn="ctr"/>
                      <a:r>
                        <a:rPr lang="en-CA" sz="800">
                          <a:effectLst/>
                        </a:rPr>
                        <a:t> 63–66</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62–63</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55–59</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55–59</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C</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C</a:t>
                      </a:r>
                    </a:p>
                  </a:txBody>
                  <a:tcPr marL="49995" marR="49995" marT="24997" marB="24997" anchor="ctr">
                    <a:lnL>
                      <a:noFill/>
                    </a:lnL>
                    <a:lnR>
                      <a:noFill/>
                    </a:lnR>
                    <a:lnT>
                      <a:noFill/>
                    </a:lnT>
                    <a:lnB>
                      <a:noFill/>
                    </a:lnB>
                    <a:solidFill>
                      <a:srgbClr val="FFFFFF"/>
                    </a:solidFill>
                  </a:tcPr>
                </a:tc>
                <a:tc>
                  <a:txBody>
                    <a:bodyPr/>
                    <a:lstStyle/>
                    <a:p>
                      <a:r>
                        <a:rPr lang="en-CA" sz="800">
                          <a:effectLst/>
                        </a:rPr>
                        <a:t> C</a:t>
                      </a:r>
                    </a:p>
                  </a:txBody>
                  <a:tcPr marL="49995" marR="49995" marT="24997" marB="24997" anchor="ctr">
                    <a:lnL>
                      <a:noFill/>
                    </a:lnL>
                    <a:lnR>
                      <a:noFill/>
                    </a:lnR>
                    <a:lnT>
                      <a:noFill/>
                    </a:lnT>
                    <a:lnB>
                      <a:noFill/>
                    </a:lnB>
                    <a:solidFill>
                      <a:srgbClr val="FFFFFF"/>
                    </a:solidFill>
                  </a:tcPr>
                </a:tc>
                <a:extLst>
                  <a:ext uri="{0D108BD9-81ED-4DB2-BD59-A6C34878D82A}">
                    <a16:rowId xmlns:a16="http://schemas.microsoft.com/office/drawing/2014/main" val="3434569937"/>
                  </a:ext>
                </a:extLst>
              </a:tr>
              <a:tr h="189292">
                <a:tc>
                  <a:txBody>
                    <a:bodyPr/>
                    <a:lstStyle/>
                    <a:p>
                      <a:r>
                        <a:rPr lang="en-CA" sz="800">
                          <a:effectLst/>
                        </a:rPr>
                        <a:t>1.70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4</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3</a:t>
                      </a:r>
                    </a:p>
                  </a:txBody>
                  <a:tcPr marL="49995" marR="49995" marT="24997" marB="24997" anchor="ctr">
                    <a:lnL>
                      <a:noFill/>
                    </a:lnL>
                    <a:lnR w="9525" cap="flat" cmpd="sng" algn="ctr">
                      <a:solidFill>
                        <a:srgbClr val="CACACA"/>
                      </a:solidFill>
                      <a:prstDash val="solid"/>
                      <a:round/>
                      <a:headEnd type="none" w="med" len="med"/>
                      <a:tailEnd type="none" w="med" len="med"/>
                    </a:lnR>
                    <a:lnT>
                      <a:noFill/>
                    </a:lnT>
                    <a:lnB>
                      <a:noFill/>
                    </a:lnB>
                    <a:solidFill>
                      <a:srgbClr val="FFFFFF"/>
                    </a:solidFill>
                  </a:tcPr>
                </a:tc>
                <a:tc>
                  <a:txBody>
                    <a:bodyPr/>
                    <a:lstStyle/>
                    <a:p>
                      <a:pPr algn="ctr"/>
                      <a:r>
                        <a:rPr lang="en-CA" sz="800">
                          <a:effectLst/>
                        </a:rPr>
                        <a:t> 60–62</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60–61</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50–54</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C-</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C-</a:t>
                      </a:r>
                    </a:p>
                  </a:txBody>
                  <a:tcPr marL="49995" marR="49995" marT="24997" marB="24997" anchor="ctr">
                    <a:lnL>
                      <a:noFill/>
                    </a:lnL>
                    <a:lnR>
                      <a:noFill/>
                    </a:lnR>
                    <a:lnT>
                      <a:noFill/>
                    </a:lnT>
                    <a:lnB>
                      <a:noFill/>
                    </a:lnB>
                    <a:solidFill>
                      <a:srgbClr val="FFFFFF"/>
                    </a:solidFill>
                  </a:tcPr>
                </a:tc>
                <a:tc>
                  <a:txBody>
                    <a:bodyPr/>
                    <a:lstStyle/>
                    <a:p>
                      <a:endParaRPr lang="en-CA" sz="800">
                        <a:effectLst/>
                      </a:endParaRPr>
                    </a:p>
                  </a:txBody>
                  <a:tcPr marL="49995" marR="49995" marT="24997" marB="24997" anchor="ctr">
                    <a:lnL>
                      <a:noFill/>
                    </a:lnL>
                    <a:lnR>
                      <a:noFill/>
                    </a:lnR>
                    <a:lnT>
                      <a:noFill/>
                    </a:lnT>
                    <a:lnB>
                      <a:noFill/>
                    </a:lnB>
                    <a:solidFill>
                      <a:srgbClr val="FFFFFF"/>
                    </a:solidFill>
                  </a:tcPr>
                </a:tc>
                <a:extLst>
                  <a:ext uri="{0D108BD9-81ED-4DB2-BD59-A6C34878D82A}">
                    <a16:rowId xmlns:a16="http://schemas.microsoft.com/office/drawing/2014/main" val="2137975117"/>
                  </a:ext>
                </a:extLst>
              </a:tr>
              <a:tr h="189292">
                <a:tc>
                  <a:txBody>
                    <a:bodyPr/>
                    <a:lstStyle/>
                    <a:p>
                      <a:r>
                        <a:rPr lang="en-CA" sz="800">
                          <a:effectLst/>
                        </a:rPr>
                        <a:t>1.30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2</a:t>
                      </a:r>
                    </a:p>
                  </a:txBody>
                  <a:tcPr marL="49995" marR="49995" marT="24997" marB="24997" anchor="ctr">
                    <a:lnL>
                      <a:noFill/>
                    </a:lnL>
                    <a:lnR w="9525" cap="flat" cmpd="sng" algn="ctr">
                      <a:solidFill>
                        <a:srgbClr val="CACACA"/>
                      </a:solidFill>
                      <a:prstDash val="solid"/>
                      <a:round/>
                      <a:headEnd type="none" w="med" len="med"/>
                      <a:tailEnd type="none" w="med" len="med"/>
                    </a:lnR>
                    <a:lnT>
                      <a:noFill/>
                    </a:lnT>
                    <a:lnB>
                      <a:noFill/>
                    </a:lnB>
                    <a:solidFill>
                      <a:srgbClr val="FFFFFF"/>
                    </a:solidFill>
                  </a:tcPr>
                </a:tc>
                <a:tc>
                  <a:txBody>
                    <a:bodyPr/>
                    <a:lstStyle/>
                    <a:p>
                      <a:pPr algn="ctr"/>
                      <a:r>
                        <a:rPr lang="en-CA" sz="800">
                          <a:effectLst/>
                        </a:rPr>
                        <a:t> 57–59</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56–59</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D+</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D+</a:t>
                      </a:r>
                    </a:p>
                  </a:txBody>
                  <a:tcPr marL="49995" marR="49995" marT="24997" marB="24997" anchor="ctr">
                    <a:lnL>
                      <a:noFill/>
                    </a:lnL>
                    <a:lnR>
                      <a:noFill/>
                    </a:lnR>
                    <a:lnT>
                      <a:noFill/>
                    </a:lnT>
                    <a:lnB>
                      <a:noFill/>
                    </a:lnB>
                    <a:solidFill>
                      <a:srgbClr val="FFFFFF"/>
                    </a:solidFill>
                  </a:tcPr>
                </a:tc>
                <a:tc>
                  <a:txBody>
                    <a:bodyPr/>
                    <a:lstStyle/>
                    <a:p>
                      <a:r>
                        <a:rPr lang="en-CA" sz="800">
                          <a:effectLst/>
                        </a:rPr>
                        <a:t> D+</a:t>
                      </a:r>
                    </a:p>
                  </a:txBody>
                  <a:tcPr marL="49995" marR="49995" marT="24997" marB="24997" anchor="ctr">
                    <a:lnL>
                      <a:noFill/>
                    </a:lnL>
                    <a:lnR>
                      <a:noFill/>
                    </a:lnR>
                    <a:lnT>
                      <a:noFill/>
                    </a:lnT>
                    <a:lnB>
                      <a:noFill/>
                    </a:lnB>
                    <a:solidFill>
                      <a:srgbClr val="FFFFFF"/>
                    </a:solidFill>
                  </a:tcPr>
                </a:tc>
                <a:extLst>
                  <a:ext uri="{0D108BD9-81ED-4DB2-BD59-A6C34878D82A}">
                    <a16:rowId xmlns:a16="http://schemas.microsoft.com/office/drawing/2014/main" val="1831090101"/>
                  </a:ext>
                </a:extLst>
              </a:tr>
              <a:tr h="189292">
                <a:tc>
                  <a:txBody>
                    <a:bodyPr/>
                    <a:lstStyle/>
                    <a:p>
                      <a:r>
                        <a:rPr lang="en-CA" sz="800">
                          <a:effectLst/>
                        </a:rPr>
                        <a:t>1.00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endParaRPr lang="en-CA" sz="800">
                        <a:effectLst/>
                      </a:endParaRPr>
                    </a:p>
                  </a:txBody>
                  <a:tcPr marL="49995" marR="49995" marT="24997" marB="24997" anchor="ctr">
                    <a:lnL>
                      <a:noFill/>
                    </a:lnL>
                    <a:lnR w="9525" cap="flat" cmpd="sng" algn="ctr">
                      <a:solidFill>
                        <a:srgbClr val="CACACA"/>
                      </a:solidFill>
                      <a:prstDash val="solid"/>
                      <a:round/>
                      <a:headEnd type="none" w="med" len="med"/>
                      <a:tailEnd type="none" w="med" len="med"/>
                    </a:lnR>
                    <a:lnT>
                      <a:noFill/>
                    </a:lnT>
                    <a:lnB>
                      <a:noFill/>
                    </a:lnB>
                    <a:solidFill>
                      <a:srgbClr val="FFFFFF"/>
                    </a:solidFill>
                  </a:tcPr>
                </a:tc>
                <a:tc>
                  <a:txBody>
                    <a:bodyPr/>
                    <a:lstStyle/>
                    <a:p>
                      <a:pPr algn="ctr"/>
                      <a:r>
                        <a:rPr lang="en-CA" sz="800">
                          <a:effectLst/>
                        </a:rPr>
                        <a:t> 53–56</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53–55</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50–54</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D</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D</a:t>
                      </a:r>
                    </a:p>
                  </a:txBody>
                  <a:tcPr marL="49995" marR="49995" marT="24997" marB="24997" anchor="ctr">
                    <a:lnL>
                      <a:noFill/>
                    </a:lnL>
                    <a:lnR>
                      <a:noFill/>
                    </a:lnR>
                    <a:lnT>
                      <a:noFill/>
                    </a:lnT>
                    <a:lnB>
                      <a:noFill/>
                    </a:lnB>
                    <a:solidFill>
                      <a:srgbClr val="FFFFFF"/>
                    </a:solidFill>
                  </a:tcPr>
                </a:tc>
                <a:tc>
                  <a:txBody>
                    <a:bodyPr/>
                    <a:lstStyle/>
                    <a:p>
                      <a:r>
                        <a:rPr lang="en-CA" sz="800">
                          <a:effectLst/>
                        </a:rPr>
                        <a:t> D</a:t>
                      </a:r>
                    </a:p>
                  </a:txBody>
                  <a:tcPr marL="49995" marR="49995" marT="24997" marB="24997" anchor="ctr">
                    <a:lnL>
                      <a:noFill/>
                    </a:lnL>
                    <a:lnR>
                      <a:noFill/>
                    </a:lnR>
                    <a:lnT>
                      <a:noFill/>
                    </a:lnT>
                    <a:lnB>
                      <a:noFill/>
                    </a:lnB>
                    <a:solidFill>
                      <a:srgbClr val="FFFFFF"/>
                    </a:solidFill>
                  </a:tcPr>
                </a:tc>
                <a:extLst>
                  <a:ext uri="{0D108BD9-81ED-4DB2-BD59-A6C34878D82A}">
                    <a16:rowId xmlns:a16="http://schemas.microsoft.com/office/drawing/2014/main" val="2233901839"/>
                  </a:ext>
                </a:extLst>
              </a:tr>
              <a:tr h="189292">
                <a:tc>
                  <a:txBody>
                    <a:bodyPr/>
                    <a:lstStyle/>
                    <a:p>
                      <a:r>
                        <a:rPr lang="en-CA" sz="800">
                          <a:effectLst/>
                        </a:rPr>
                        <a:t>0.70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endParaRPr lang="en-CA" sz="800">
                        <a:effectLst/>
                      </a:endParaRPr>
                    </a:p>
                  </a:txBody>
                  <a:tcPr marL="49995" marR="49995" marT="24997" marB="24997" anchor="ctr">
                    <a:lnL>
                      <a:noFill/>
                    </a:lnL>
                    <a:lnR w="9525" cap="flat" cmpd="sng" algn="ctr">
                      <a:solidFill>
                        <a:srgbClr val="CACACA"/>
                      </a:solidFill>
                      <a:prstDash val="solid"/>
                      <a:round/>
                      <a:headEnd type="none" w="med" len="med"/>
                      <a:tailEnd type="none" w="med" len="med"/>
                    </a:lnR>
                    <a:lnT>
                      <a:noFill/>
                    </a:lnT>
                    <a:lnB>
                      <a:noFill/>
                    </a:lnB>
                    <a:solidFill>
                      <a:srgbClr val="FFFFFF"/>
                    </a:solidFill>
                  </a:tcPr>
                </a:tc>
                <a:tc>
                  <a:txBody>
                    <a:bodyPr/>
                    <a:lstStyle/>
                    <a:p>
                      <a:pPr algn="ctr"/>
                      <a:r>
                        <a:rPr lang="en-CA" sz="800">
                          <a:effectLst/>
                        </a:rPr>
                        <a:t> 50–52</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r>
                        <a:rPr lang="en-CA" sz="800">
                          <a:effectLst/>
                        </a:rPr>
                        <a:t> 50–52</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pPr algn="ctr"/>
                      <a:endParaRPr lang="en-CA" sz="800">
                        <a:effectLst/>
                      </a:endParaRP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D-</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D-</a:t>
                      </a:r>
                    </a:p>
                  </a:txBody>
                  <a:tcPr marL="49995" marR="49995" marT="24997" marB="24997" anchor="ctr">
                    <a:lnL>
                      <a:noFill/>
                    </a:lnL>
                    <a:lnR>
                      <a:noFill/>
                    </a:lnR>
                    <a:lnT>
                      <a:noFill/>
                    </a:lnT>
                    <a:lnB>
                      <a:noFill/>
                    </a:lnB>
                    <a:solidFill>
                      <a:srgbClr val="FFFFFF"/>
                    </a:solidFill>
                  </a:tcPr>
                </a:tc>
                <a:tc>
                  <a:txBody>
                    <a:bodyPr/>
                    <a:lstStyle/>
                    <a:p>
                      <a:endParaRPr lang="en-CA" sz="800">
                        <a:effectLst/>
                      </a:endParaRPr>
                    </a:p>
                  </a:txBody>
                  <a:tcPr marL="49995" marR="49995" marT="24997" marB="24997" anchor="ctr">
                    <a:lnL>
                      <a:noFill/>
                    </a:lnL>
                    <a:lnR>
                      <a:noFill/>
                    </a:lnR>
                    <a:lnT>
                      <a:noFill/>
                    </a:lnT>
                    <a:lnB>
                      <a:noFill/>
                    </a:lnB>
                    <a:solidFill>
                      <a:srgbClr val="FFFFFF"/>
                    </a:solidFill>
                  </a:tcPr>
                </a:tc>
                <a:extLst>
                  <a:ext uri="{0D108BD9-81ED-4DB2-BD59-A6C34878D82A}">
                    <a16:rowId xmlns:a16="http://schemas.microsoft.com/office/drawing/2014/main" val="2011818623"/>
                  </a:ext>
                </a:extLst>
              </a:tr>
              <a:tr h="189292">
                <a:tc>
                  <a:txBody>
                    <a:bodyPr/>
                    <a:lstStyle/>
                    <a:p>
                      <a:r>
                        <a:rPr lang="en-CA" sz="800">
                          <a:effectLst/>
                        </a:rPr>
                        <a:t>0.00</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3</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1</a:t>
                      </a:r>
                    </a:p>
                  </a:txBody>
                  <a:tcPr marL="49995" marR="49995" marT="24997" marB="24997" anchor="ctr">
                    <a:lnL>
                      <a:noFill/>
                    </a:lnL>
                    <a:lnR w="9525" cap="flat" cmpd="sng" algn="ctr">
                      <a:solidFill>
                        <a:srgbClr val="CACACA"/>
                      </a:solidFill>
                      <a:prstDash val="solid"/>
                      <a:round/>
                      <a:headEnd type="none" w="med" len="med"/>
                      <a:tailEnd type="none" w="med" len="med"/>
                    </a:lnR>
                    <a:lnT>
                      <a:noFill/>
                    </a:lnT>
                    <a:lnB>
                      <a:noFill/>
                    </a:lnB>
                    <a:solidFill>
                      <a:srgbClr val="FFFFFF"/>
                    </a:solidFill>
                  </a:tcPr>
                </a:tc>
                <a:tc>
                  <a:txBody>
                    <a:bodyPr/>
                    <a:lstStyle/>
                    <a:p>
                      <a:r>
                        <a:rPr lang="en-CA" sz="800">
                          <a:effectLst/>
                        </a:rPr>
                        <a:t>  ≤ 49</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 49</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 49</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 49</a:t>
                      </a:r>
                    </a:p>
                  </a:txBody>
                  <a:tcPr marL="49995" marR="49995" marT="24997" marB="24997" anchor="ctr">
                    <a:lnL w="9525" cap="flat" cmpd="sng" algn="ctr">
                      <a:solidFill>
                        <a:srgbClr val="CACACA"/>
                      </a:solidFill>
                      <a:prstDash val="solid"/>
                      <a:round/>
                      <a:headEnd type="none" w="med" len="med"/>
                      <a:tailEnd type="none" w="med" len="med"/>
                    </a:lnL>
                    <a:lnR w="9525" cap="flat" cmpd="sng" algn="ctr">
                      <a:solidFill>
                        <a:srgbClr val="CACACA"/>
                      </a:solidFill>
                      <a:prstDash val="solid"/>
                      <a:round/>
                      <a:headEnd type="none" w="med" len="med"/>
                      <a:tailEnd type="none" w="med" len="med"/>
                    </a:lnR>
                    <a:lnT w="9525" cap="flat" cmpd="sng" algn="ctr">
                      <a:solidFill>
                        <a:srgbClr val="CACACA"/>
                      </a:solidFill>
                      <a:prstDash val="solid"/>
                      <a:round/>
                      <a:headEnd type="none" w="med" len="med"/>
                      <a:tailEnd type="none" w="med" len="med"/>
                    </a:lnT>
                    <a:lnB w="9525" cap="flat" cmpd="sng" algn="ctr">
                      <a:solidFill>
                        <a:srgbClr val="CACACA"/>
                      </a:solidFill>
                      <a:prstDash val="solid"/>
                      <a:round/>
                      <a:headEnd type="none" w="med" len="med"/>
                      <a:tailEnd type="none" w="med" len="med"/>
                    </a:lnB>
                    <a:solidFill>
                      <a:srgbClr val="D9D9D9"/>
                    </a:solidFill>
                  </a:tcPr>
                </a:tc>
                <a:tc>
                  <a:txBody>
                    <a:bodyPr/>
                    <a:lstStyle/>
                    <a:p>
                      <a:r>
                        <a:rPr lang="en-CA" sz="800">
                          <a:effectLst/>
                        </a:rPr>
                        <a:t> E/F</a:t>
                      </a:r>
                    </a:p>
                  </a:txBody>
                  <a:tcPr marL="49995" marR="49995" marT="24997" marB="24997" anchor="ctr">
                    <a:lnL w="9525" cap="flat" cmpd="sng" algn="ctr">
                      <a:solidFill>
                        <a:srgbClr val="CACACA"/>
                      </a:solidFill>
                      <a:prstDash val="solid"/>
                      <a:round/>
                      <a:headEnd type="none" w="med" len="med"/>
                      <a:tailEnd type="none" w="med" len="med"/>
                    </a:lnL>
                    <a:lnR>
                      <a:noFill/>
                    </a:lnR>
                    <a:lnT>
                      <a:noFill/>
                    </a:lnT>
                    <a:lnB>
                      <a:noFill/>
                    </a:lnB>
                    <a:solidFill>
                      <a:srgbClr val="FFFFFF"/>
                    </a:solidFill>
                  </a:tcPr>
                </a:tc>
                <a:tc>
                  <a:txBody>
                    <a:bodyPr/>
                    <a:lstStyle/>
                    <a:p>
                      <a:r>
                        <a:rPr lang="en-CA" sz="800">
                          <a:effectLst/>
                        </a:rPr>
                        <a:t> E/F</a:t>
                      </a:r>
                    </a:p>
                  </a:txBody>
                  <a:tcPr marL="49995" marR="49995" marT="24997" marB="24997" anchor="ctr">
                    <a:lnL>
                      <a:noFill/>
                    </a:lnL>
                    <a:lnR>
                      <a:noFill/>
                    </a:lnR>
                    <a:lnT>
                      <a:noFill/>
                    </a:lnT>
                    <a:lnB>
                      <a:noFill/>
                    </a:lnB>
                    <a:solidFill>
                      <a:srgbClr val="FFFFFF"/>
                    </a:solidFill>
                  </a:tcPr>
                </a:tc>
                <a:tc>
                  <a:txBody>
                    <a:bodyPr/>
                    <a:lstStyle/>
                    <a:p>
                      <a:r>
                        <a:rPr lang="en-CA" sz="800" dirty="0">
                          <a:effectLst/>
                        </a:rPr>
                        <a:t> E/F</a:t>
                      </a:r>
                    </a:p>
                  </a:txBody>
                  <a:tcPr marL="49995" marR="49995" marT="24997" marB="24997" anchor="ctr">
                    <a:lnL>
                      <a:noFill/>
                    </a:lnL>
                    <a:lnR>
                      <a:noFill/>
                    </a:lnR>
                    <a:lnT>
                      <a:noFill/>
                    </a:lnT>
                    <a:lnB>
                      <a:noFill/>
                    </a:lnB>
                    <a:solidFill>
                      <a:srgbClr val="FFFFFF"/>
                    </a:solidFill>
                  </a:tcPr>
                </a:tc>
                <a:extLst>
                  <a:ext uri="{0D108BD9-81ED-4DB2-BD59-A6C34878D82A}">
                    <a16:rowId xmlns:a16="http://schemas.microsoft.com/office/drawing/2014/main" val="3877601107"/>
                  </a:ext>
                </a:extLst>
              </a:tr>
            </a:tbl>
          </a:graphicData>
        </a:graphic>
      </p:graphicFrame>
      <p:sp>
        <p:nvSpPr>
          <p:cNvPr id="7" name="Rectangle 6">
            <a:extLst>
              <a:ext uri="{FF2B5EF4-FFF2-40B4-BE49-F238E27FC236}">
                <a16:creationId xmlns:a16="http://schemas.microsoft.com/office/drawing/2014/main" id="{5EFC0739-DE71-B3ED-FE99-A28DBA33D1B5}"/>
              </a:ext>
            </a:extLst>
          </p:cNvPr>
          <p:cNvSpPr/>
          <p:nvPr/>
        </p:nvSpPr>
        <p:spPr>
          <a:xfrm>
            <a:off x="7325710" y="1103585"/>
            <a:ext cx="467109" cy="357195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083296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Medical College Admission Test (MCAT) - Overview</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9" y="1246703"/>
            <a:ext cx="8520600" cy="3481413"/>
          </a:xfrm>
        </p:spPr>
        <p:txBody>
          <a:bodyPr>
            <a:normAutofit lnSpcReduction="10000"/>
          </a:bodyPr>
          <a:lstStyle/>
          <a:p>
            <a:pPr>
              <a:buFont typeface="Wingdings" pitchFamily="2" charset="2"/>
              <a:buChar char="Ø"/>
            </a:pPr>
            <a:r>
              <a:rPr lang="en-CA" b="1" dirty="0">
                <a:latin typeface="IBM Plex Sans" panose="020B0503050203000203" pitchFamily="34" charset="0"/>
              </a:rPr>
              <a:t>Standardized exam, required for admission </a:t>
            </a:r>
            <a:r>
              <a:rPr lang="en-CA" sz="1600" dirty="0">
                <a:latin typeface="IBM Plex Sans" panose="020B0503050203000203" pitchFamily="34" charset="0"/>
              </a:rPr>
              <a:t>to most medical schools in Canada</a:t>
            </a:r>
          </a:p>
          <a:p>
            <a:pPr>
              <a:buFont typeface="Wingdings" pitchFamily="2" charset="2"/>
              <a:buChar char="Ø"/>
            </a:pPr>
            <a:r>
              <a:rPr lang="en-CA" b="1" dirty="0">
                <a:latin typeface="IBM Plex Sans" panose="020B0503050203000203" pitchFamily="34" charset="0"/>
              </a:rPr>
              <a:t>Computer-based exam (no calculator)</a:t>
            </a:r>
          </a:p>
          <a:p>
            <a:pPr>
              <a:buFont typeface="Wingdings" pitchFamily="2" charset="2"/>
              <a:buChar char="Ø"/>
            </a:pPr>
            <a:r>
              <a:rPr lang="en-CA" b="1" dirty="0">
                <a:latin typeface="IBM Plex Sans" panose="020B0503050203000203" pitchFamily="34" charset="0"/>
              </a:rPr>
              <a:t>230 Multiple Choice Questions</a:t>
            </a:r>
          </a:p>
          <a:p>
            <a:pPr>
              <a:buFont typeface="Wingdings" pitchFamily="2" charset="2"/>
              <a:buChar char="Ø"/>
            </a:pPr>
            <a:r>
              <a:rPr lang="en-CA" b="1" dirty="0">
                <a:latin typeface="IBM Plex Sans" panose="020B0503050203000203" pitchFamily="34" charset="0"/>
              </a:rPr>
              <a:t>7.5 hours total </a:t>
            </a:r>
            <a:r>
              <a:rPr lang="en-CA" dirty="0">
                <a:latin typeface="IBM Plex Sans" panose="020B0503050203000203" pitchFamily="34" charset="0"/>
              </a:rPr>
              <a:t>(including 50 minutes of breaks)</a:t>
            </a:r>
          </a:p>
          <a:p>
            <a:pPr lvl="1">
              <a:buFont typeface="Wingdings" pitchFamily="2" charset="2"/>
              <a:buChar char="Ø"/>
            </a:pPr>
            <a:r>
              <a:rPr lang="en-CA" dirty="0">
                <a:latin typeface="IBM Plex Sans" panose="020B0503050203000203" pitchFamily="34" charset="0"/>
              </a:rPr>
              <a:t>Two 10-minute breaks and 30-minute lunch break</a:t>
            </a:r>
          </a:p>
          <a:p>
            <a:pPr marL="114300" indent="0">
              <a:buNone/>
            </a:pPr>
            <a:endParaRPr lang="en-CA" b="1" dirty="0">
              <a:latin typeface="IBM Plex Sans" panose="020B0503050203000203" pitchFamily="34" charset="0"/>
            </a:endParaRPr>
          </a:p>
          <a:p>
            <a:pPr marL="114300" indent="0">
              <a:buNone/>
            </a:pPr>
            <a:r>
              <a:rPr lang="en-CA" b="1" dirty="0">
                <a:latin typeface="IBM Plex Sans" panose="020B0503050203000203" pitchFamily="34" charset="0"/>
              </a:rPr>
              <a:t>Tests knowledge in these 4 sections</a:t>
            </a:r>
          </a:p>
          <a:p>
            <a:pPr>
              <a:buAutoNum type="arabicPeriod"/>
            </a:pPr>
            <a:r>
              <a:rPr lang="en-CA" dirty="0">
                <a:latin typeface="IBM Plex Sans" panose="020B0503050203000203" pitchFamily="34" charset="0"/>
              </a:rPr>
              <a:t>Biological and Biochemical Foundations of Living Systems</a:t>
            </a:r>
          </a:p>
          <a:p>
            <a:pPr>
              <a:buAutoNum type="arabicPeriod"/>
            </a:pPr>
            <a:r>
              <a:rPr lang="en-CA" dirty="0">
                <a:latin typeface="IBM Plex Sans" panose="020B0503050203000203" pitchFamily="34" charset="0"/>
              </a:rPr>
              <a:t>Chemical and Physical Foundations of Biological Systems</a:t>
            </a:r>
          </a:p>
          <a:p>
            <a:pPr>
              <a:buAutoNum type="arabicPeriod"/>
            </a:pPr>
            <a:r>
              <a:rPr lang="en-CA" dirty="0">
                <a:latin typeface="IBM Plex Sans" panose="020B0503050203000203" pitchFamily="34" charset="0"/>
              </a:rPr>
              <a:t>Psychological, Social and Biological Foundations of Behavior</a:t>
            </a:r>
          </a:p>
          <a:p>
            <a:pPr>
              <a:buAutoNum type="arabicPeriod"/>
            </a:pPr>
            <a:r>
              <a:rPr lang="en-CA" dirty="0">
                <a:latin typeface="IBM Plex Sans" panose="020B0503050203000203" pitchFamily="34" charset="0"/>
              </a:rPr>
              <a:t>Critical Analysis and Reasoning Skills (CARS)</a:t>
            </a:r>
          </a:p>
          <a:p>
            <a:pPr>
              <a:buAutoNum type="arabicPeriod"/>
            </a:pPr>
            <a:endParaRPr lang="en-CA" b="1" dirty="0"/>
          </a:p>
        </p:txBody>
      </p:sp>
      <p:pic>
        <p:nvPicPr>
          <p:cNvPr id="19458" name="Picture 2">
            <a:extLst>
              <a:ext uri="{FF2B5EF4-FFF2-40B4-BE49-F238E27FC236}">
                <a16:creationId xmlns:a16="http://schemas.microsoft.com/office/drawing/2014/main" id="{7AA46FAE-6016-C672-29A7-8666DB12FA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3391" y="2052270"/>
            <a:ext cx="1808907" cy="1205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622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graphicFrame>
        <p:nvGraphicFramePr>
          <p:cNvPr id="5" name="Diagram 4">
            <a:extLst>
              <a:ext uri="{FF2B5EF4-FFF2-40B4-BE49-F238E27FC236}">
                <a16:creationId xmlns:a16="http://schemas.microsoft.com/office/drawing/2014/main" id="{D038696F-E5FD-7CFE-48B4-4D6BB4D45023}"/>
              </a:ext>
            </a:extLst>
          </p:cNvPr>
          <p:cNvGraphicFramePr/>
          <p:nvPr>
            <p:extLst>
              <p:ext uri="{D42A27DB-BD31-4B8C-83A1-F6EECF244321}">
                <p14:modId xmlns:p14="http://schemas.microsoft.com/office/powerpoint/2010/main" val="1025052460"/>
              </p:ext>
            </p:extLst>
          </p:nvPr>
        </p:nvGraphicFramePr>
        <p:xfrm>
          <a:off x="844547" y="289859"/>
          <a:ext cx="7890844" cy="470860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Google Shape;111;p19">
            <a:extLst>
              <a:ext uri="{FF2B5EF4-FFF2-40B4-BE49-F238E27FC236}">
                <a16:creationId xmlns:a16="http://schemas.microsoft.com/office/drawing/2014/main" id="{89EFDD55-9763-5FC6-3F65-68F5AE5BCB52}"/>
              </a:ext>
            </a:extLst>
          </p:cNvPr>
          <p:cNvSpPr txBox="1">
            <a:spLocks/>
          </p:cNvSpPr>
          <p:nvPr/>
        </p:nvSpPr>
        <p:spPr>
          <a:xfrm>
            <a:off x="435938" y="4491459"/>
            <a:ext cx="8196680" cy="1080909"/>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Font typeface="Arial"/>
              <a:buNone/>
              <a:defRPr/>
            </a:pPr>
            <a:endParaRPr lang="en-CA" b="1" dirty="0">
              <a:solidFill>
                <a:srgbClr val="595959"/>
              </a:solidFill>
              <a:latin typeface="IBM Plex Sans"/>
              <a:ea typeface="IBM Plex Sans"/>
              <a:cs typeface="IBM Plex Sans"/>
              <a:sym typeface="IBM Plex Sans"/>
            </a:endParaRPr>
          </a:p>
          <a:p>
            <a:pPr marL="0" indent="0">
              <a:buClr>
                <a:srgbClr val="595959"/>
              </a:buClr>
              <a:buNone/>
              <a:defRPr/>
            </a:pPr>
            <a:r>
              <a:rPr lang="en-CA" sz="800" dirty="0">
                <a:solidFill>
                  <a:srgbClr val="595959"/>
                </a:solidFill>
                <a:latin typeface="IBM Plex Sans"/>
                <a:ea typeface="IBM Plex Sans"/>
                <a:cs typeface="IBM Plex Sans"/>
                <a:sym typeface="IBM Plex Sans"/>
              </a:rPr>
              <a:t>From: </a:t>
            </a:r>
            <a:r>
              <a:rPr lang="en-CA" sz="800" dirty="0">
                <a:solidFill>
                  <a:srgbClr val="595959"/>
                </a:solidFill>
                <a:latin typeface="IBM Plex Sans"/>
                <a:ea typeface="IBM Plex Sans"/>
                <a:cs typeface="IBM Plex Sans"/>
                <a:sym typeface="IBM Plex Sans"/>
                <a:hlinkClick r:id="rId10"/>
              </a:rPr>
              <a:t>https://www.mcat-prep.com/what-is-the-mcat/</a:t>
            </a:r>
            <a:r>
              <a:rPr lang="en-CA" sz="800" dirty="0">
                <a:solidFill>
                  <a:srgbClr val="595959"/>
                </a:solidFill>
                <a:latin typeface="IBM Plex Sans"/>
                <a:ea typeface="IBM Plex Sans"/>
                <a:cs typeface="IBM Plex Sans"/>
                <a:sym typeface="IBM Plex Sans"/>
              </a:rPr>
              <a:t> </a:t>
            </a:r>
          </a:p>
          <a:p>
            <a:pPr marL="742950" lvl="1" indent="-285750">
              <a:buClr>
                <a:srgbClr val="595959"/>
              </a:buClr>
              <a:defRPr/>
            </a:pPr>
            <a:endParaRPr lang="en-CA" sz="800" dirty="0">
              <a:solidFill>
                <a:srgbClr val="595959"/>
              </a:solidFill>
              <a:latin typeface="IBM Plex Sans"/>
              <a:ea typeface="IBM Plex Sans"/>
              <a:cs typeface="IBM Plex Sans"/>
              <a:sym typeface="IBM Plex Sans"/>
            </a:endParaRPr>
          </a:p>
          <a:p>
            <a:pPr marL="457200" lvl="1" indent="0">
              <a:buClr>
                <a:srgbClr val="595959"/>
              </a:buClr>
              <a:buFont typeface="Arial"/>
              <a:buNone/>
              <a:defRPr/>
            </a:pPr>
            <a:endParaRPr lang="en-CA" dirty="0">
              <a:solidFill>
                <a:srgbClr val="595959"/>
              </a:solidFill>
              <a:latin typeface="IBM Plex Sans"/>
              <a:ea typeface="IBM Plex Sans"/>
              <a:cs typeface="IBM Plex Sans"/>
              <a:sym typeface="IBM Plex Sans"/>
            </a:endParaRPr>
          </a:p>
          <a:p>
            <a:pPr marL="742950" lvl="1" indent="-285750">
              <a:buClr>
                <a:srgbClr val="595959"/>
              </a:buClr>
              <a:buSzPts val="1800"/>
              <a:buFont typeface="Arial"/>
              <a:buChar char="●"/>
              <a:defRPr/>
            </a:pP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2205021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MCAT - Scoring</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4">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5">
            <a:alphaModFix/>
          </a:blip>
          <a:srcRect/>
          <a:stretch/>
        </p:blipFill>
        <p:spPr>
          <a:xfrm>
            <a:off x="8326782" y="-273"/>
            <a:ext cx="817218" cy="817218"/>
          </a:xfrm>
          <a:prstGeom prst="rect">
            <a:avLst/>
          </a:prstGeom>
          <a:noFill/>
          <a:ln>
            <a:noFill/>
          </a:ln>
        </p:spPr>
      </p:pic>
      <p:pic>
        <p:nvPicPr>
          <p:cNvPr id="2" name="Online Media 1" descr="MCAT2015 Score Scale for Students">
            <a:hlinkClick r:id="" action="ppaction://media"/>
            <a:extLst>
              <a:ext uri="{FF2B5EF4-FFF2-40B4-BE49-F238E27FC236}">
                <a16:creationId xmlns:a16="http://schemas.microsoft.com/office/drawing/2014/main" id="{CA9D1746-8399-64BF-BA49-EAB6A508CA6C}"/>
              </a:ext>
            </a:extLst>
          </p:cNvPr>
          <p:cNvPicPr>
            <a:picLocks noRot="1" noChangeAspect="1"/>
          </p:cNvPicPr>
          <p:nvPr>
            <a:videoFile r:link="rId1"/>
          </p:nvPr>
        </p:nvPicPr>
        <p:blipFill>
          <a:blip r:embed="rId6"/>
          <a:stretch>
            <a:fillRect/>
          </a:stretch>
        </p:blipFill>
        <p:spPr>
          <a:xfrm>
            <a:off x="2185638" y="1585911"/>
            <a:ext cx="4961054" cy="2802996"/>
          </a:xfrm>
          <a:prstGeom prst="rect">
            <a:avLst/>
          </a:prstGeom>
        </p:spPr>
      </p:pic>
      <p:sp>
        <p:nvSpPr>
          <p:cNvPr id="4" name="Google Shape;111;p19">
            <a:extLst>
              <a:ext uri="{FF2B5EF4-FFF2-40B4-BE49-F238E27FC236}">
                <a16:creationId xmlns:a16="http://schemas.microsoft.com/office/drawing/2014/main" id="{5AAE0A5F-D0B4-74D6-495F-376E5DF18A9C}"/>
              </a:ext>
            </a:extLst>
          </p:cNvPr>
          <p:cNvSpPr txBox="1">
            <a:spLocks/>
          </p:cNvSpPr>
          <p:nvPr/>
        </p:nvSpPr>
        <p:spPr>
          <a:xfrm>
            <a:off x="473660" y="4232791"/>
            <a:ext cx="8196680" cy="1080909"/>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buClr>
                <a:srgbClr val="595959"/>
              </a:buClr>
              <a:buFont typeface="Arial"/>
              <a:buNone/>
              <a:defRPr/>
            </a:pPr>
            <a:endParaRPr lang="en-CA" b="1" dirty="0">
              <a:solidFill>
                <a:srgbClr val="595959"/>
              </a:solidFill>
              <a:latin typeface="IBM Plex Sans"/>
              <a:ea typeface="IBM Plex Sans"/>
              <a:cs typeface="IBM Plex Sans"/>
              <a:sym typeface="IBM Plex Sans"/>
            </a:endParaRPr>
          </a:p>
          <a:p>
            <a:pPr marL="0" indent="0" algn="ctr">
              <a:buClr>
                <a:srgbClr val="595959"/>
              </a:buClr>
              <a:buNone/>
              <a:defRPr/>
            </a:pPr>
            <a:r>
              <a:rPr lang="en-CA" sz="1000" dirty="0">
                <a:solidFill>
                  <a:srgbClr val="595959"/>
                </a:solidFill>
                <a:latin typeface="IBM Plex Sans"/>
                <a:ea typeface="IBM Plex Sans"/>
                <a:cs typeface="IBM Plex Sans"/>
                <a:sym typeface="IBM Plex Sans"/>
                <a:hlinkClick r:id="rId7"/>
              </a:rPr>
              <a:t>https://youtu.be/bziZbnitaMI?si=90ZgJZwZ4Sd1rjj7&amp;t=30</a:t>
            </a:r>
            <a:endParaRPr lang="en-CA" sz="1000" dirty="0">
              <a:solidFill>
                <a:srgbClr val="595959"/>
              </a:solidFill>
              <a:latin typeface="IBM Plex Sans"/>
              <a:ea typeface="IBM Plex Sans"/>
              <a:cs typeface="IBM Plex Sans"/>
              <a:sym typeface="IBM Plex Sans"/>
            </a:endParaRPr>
          </a:p>
          <a:p>
            <a:pPr marL="0" indent="0" algn="ctr">
              <a:buClr>
                <a:srgbClr val="595959"/>
              </a:buClr>
              <a:buNone/>
              <a:defRPr/>
            </a:pPr>
            <a:endParaRPr lang="en-CA" dirty="0">
              <a:solidFill>
                <a:srgbClr val="595959"/>
              </a:solidFill>
              <a:latin typeface="IBM Plex Sans"/>
              <a:ea typeface="IBM Plex Sans"/>
              <a:cs typeface="IBM Plex Sans"/>
              <a:sym typeface="IBM Plex Sans"/>
            </a:endParaRPr>
          </a:p>
          <a:p>
            <a:pPr marL="742950" lvl="1" indent="-285750" algn="ctr">
              <a:buClr>
                <a:srgbClr val="595959"/>
              </a:buClr>
              <a:buSzPts val="1800"/>
              <a:buFont typeface="Arial"/>
              <a:buChar char="●"/>
              <a:defRPr/>
            </a:pPr>
            <a:endParaRPr lang="en-CA" b="1" dirty="0">
              <a:solidFill>
                <a:srgbClr val="595959"/>
              </a:solidFill>
              <a:latin typeface="IBM Plex Sans"/>
              <a:ea typeface="IBM Plex Sans"/>
              <a:cs typeface="IBM Plex Sans"/>
              <a:sym typeface="IBM Plex Sans"/>
            </a:endParaRPr>
          </a:p>
          <a:p>
            <a:pPr marL="742950" lvl="1" indent="-285750" algn="ct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95177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44643" y="315091"/>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MCAT – Resources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graphicFrame>
        <p:nvGraphicFramePr>
          <p:cNvPr id="5" name="Table 4">
            <a:extLst>
              <a:ext uri="{FF2B5EF4-FFF2-40B4-BE49-F238E27FC236}">
                <a16:creationId xmlns:a16="http://schemas.microsoft.com/office/drawing/2014/main" id="{FAAA21C7-8D50-86C5-A92D-DB9B7D264D54}"/>
              </a:ext>
            </a:extLst>
          </p:cNvPr>
          <p:cNvGraphicFramePr>
            <a:graphicFrameLocks noGrp="1"/>
          </p:cNvGraphicFramePr>
          <p:nvPr>
            <p:extLst>
              <p:ext uri="{D42A27DB-BD31-4B8C-83A1-F6EECF244321}">
                <p14:modId xmlns:p14="http://schemas.microsoft.com/office/powerpoint/2010/main" val="1603991986"/>
              </p:ext>
            </p:extLst>
          </p:nvPr>
        </p:nvGraphicFramePr>
        <p:xfrm>
          <a:off x="676507" y="2736879"/>
          <a:ext cx="2468136" cy="1914476"/>
        </p:xfrm>
        <a:graphic>
          <a:graphicData uri="http://schemas.openxmlformats.org/drawingml/2006/table">
            <a:tbl>
              <a:tblPr firstRow="1" bandRow="1">
                <a:tableStyleId>{793D81CF-94F2-401A-BA57-92F5A7B2D0C5}</a:tableStyleId>
              </a:tblPr>
              <a:tblGrid>
                <a:gridCol w="2468136">
                  <a:extLst>
                    <a:ext uri="{9D8B030D-6E8A-4147-A177-3AD203B41FA5}">
                      <a16:colId xmlns:a16="http://schemas.microsoft.com/office/drawing/2014/main" val="3751802890"/>
                    </a:ext>
                  </a:extLst>
                </a:gridCol>
              </a:tblGrid>
              <a:tr h="281540">
                <a:tc>
                  <a:txBody>
                    <a:bodyPr/>
                    <a:lstStyle/>
                    <a:p>
                      <a:r>
                        <a:rPr lang="en-CA" dirty="0">
                          <a:latin typeface="IBM Plex Sans" panose="020B0503050203000203" pitchFamily="34" charset="0"/>
                        </a:rPr>
                        <a:t>Content Review</a:t>
                      </a:r>
                    </a:p>
                  </a:txBody>
                  <a:tcPr/>
                </a:tc>
                <a:extLst>
                  <a:ext uri="{0D108BD9-81ED-4DB2-BD59-A6C34878D82A}">
                    <a16:rowId xmlns:a16="http://schemas.microsoft.com/office/drawing/2014/main" val="450222957"/>
                  </a:ext>
                </a:extLst>
              </a:tr>
              <a:tr h="1609676">
                <a:tc>
                  <a:txBody>
                    <a:bodyPr/>
                    <a:lstStyle/>
                    <a:p>
                      <a:pPr marL="285750" indent="-285750">
                        <a:buFont typeface="Arial" panose="020B0604020202020204" pitchFamily="34" charset="0"/>
                        <a:buChar char="•"/>
                      </a:pPr>
                      <a:r>
                        <a:rPr lang="en-CA" sz="1200" dirty="0">
                          <a:latin typeface="IBM Plex Sans" panose="020B0503050203000203" pitchFamily="34" charset="0"/>
                        </a:rPr>
                        <a:t>Khan Academy</a:t>
                      </a:r>
                    </a:p>
                    <a:p>
                      <a:pPr marL="285750" indent="-285750">
                        <a:buFont typeface="Arial" panose="020B0604020202020204" pitchFamily="34" charset="0"/>
                        <a:buChar char="•"/>
                      </a:pPr>
                      <a:r>
                        <a:rPr lang="en-CA" sz="1200" dirty="0">
                          <a:latin typeface="IBM Plex Sans" panose="020B0503050203000203" pitchFamily="34" charset="0"/>
                        </a:rPr>
                        <a:t>YouTube videos</a:t>
                      </a:r>
                    </a:p>
                    <a:p>
                      <a:pPr marL="285750" indent="-285750">
                        <a:buFont typeface="Arial" panose="020B0604020202020204" pitchFamily="34" charset="0"/>
                        <a:buChar char="•"/>
                      </a:pPr>
                      <a:r>
                        <a:rPr lang="en-CA" sz="1200" dirty="0">
                          <a:latin typeface="IBM Plex Sans" panose="020B0503050203000203" pitchFamily="34" charset="0"/>
                        </a:rPr>
                        <a:t>Exam prep books </a:t>
                      </a:r>
                      <a:r>
                        <a:rPr lang="en-CA" sz="1000" dirty="0">
                          <a:latin typeface="IBM Plex Sans" panose="020B0503050203000203" pitchFamily="34" charset="0"/>
                        </a:rPr>
                        <a:t>(</a:t>
                      </a:r>
                      <a:r>
                        <a:rPr lang="en-CA" sz="1000" dirty="0" err="1">
                          <a:latin typeface="IBM Plex Sans" panose="020B0503050203000203" pitchFamily="34" charset="0"/>
                        </a:rPr>
                        <a:t>ExamKrackers</a:t>
                      </a:r>
                      <a:r>
                        <a:rPr lang="en-CA" sz="1000" dirty="0">
                          <a:latin typeface="IBM Plex Sans" panose="020B0503050203000203" pitchFamily="34" charset="0"/>
                        </a:rPr>
                        <a:t>, Kaplan, Princeton)</a:t>
                      </a:r>
                    </a:p>
                    <a:p>
                      <a:pPr marL="285750" indent="-285750">
                        <a:buFont typeface="Arial" panose="020B0604020202020204" pitchFamily="34" charset="0"/>
                        <a:buChar char="•"/>
                      </a:pPr>
                      <a:r>
                        <a:rPr lang="en-CA" sz="1200" dirty="0">
                          <a:latin typeface="IBM Plex Sans" panose="020B0503050203000203" pitchFamily="34" charset="0"/>
                        </a:rPr>
                        <a:t>Preparation Courses </a:t>
                      </a:r>
                      <a:r>
                        <a:rPr lang="en-CA" sz="1000" dirty="0">
                          <a:latin typeface="IBM Plex Sans" panose="020B0503050203000203" pitchFamily="34" charset="0"/>
                        </a:rPr>
                        <a:t>(Kaplan, Princeton)</a:t>
                      </a:r>
                    </a:p>
                    <a:p>
                      <a:pPr marL="285750" indent="-285750">
                        <a:buFont typeface="Arial" panose="020B0604020202020204" pitchFamily="34" charset="0"/>
                        <a:buChar char="•"/>
                      </a:pPr>
                      <a:r>
                        <a:rPr lang="en-CA" sz="1200" dirty="0">
                          <a:latin typeface="IBM Plex Sans" panose="020B0503050203000203" pitchFamily="34" charset="0"/>
                        </a:rPr>
                        <a:t>Flash cards </a:t>
                      </a:r>
                      <a:r>
                        <a:rPr lang="en-CA" sz="1000" dirty="0">
                          <a:latin typeface="IBM Plex Sans" panose="020B0503050203000203" pitchFamily="34" charset="0"/>
                        </a:rPr>
                        <a:t>(Anki decks, </a:t>
                      </a:r>
                      <a:r>
                        <a:rPr lang="en-CA" sz="1000" dirty="0" err="1">
                          <a:latin typeface="IBM Plex Sans" panose="020B0503050203000203" pitchFamily="34" charset="0"/>
                        </a:rPr>
                        <a:t>quizlet</a:t>
                      </a:r>
                      <a:r>
                        <a:rPr lang="en-CA" sz="1000" dirty="0">
                          <a:latin typeface="IBM Plex Sans" panose="020B0503050203000203" pitchFamily="34" charset="0"/>
                        </a:rPr>
                        <a:t>, </a:t>
                      </a:r>
                      <a:r>
                        <a:rPr lang="en-CA" sz="1000" dirty="0" err="1">
                          <a:latin typeface="IBM Plex Sans" panose="020B0503050203000203" pitchFamily="34" charset="0"/>
                        </a:rPr>
                        <a:t>etc</a:t>
                      </a:r>
                      <a:r>
                        <a:rPr lang="en-CA" sz="1000" dirty="0">
                          <a:latin typeface="IBM Plex Sans" panose="020B0503050203000203" pitchFamily="34" charset="0"/>
                        </a:rPr>
                        <a:t>…)</a:t>
                      </a:r>
                    </a:p>
                  </a:txBody>
                  <a:tcPr/>
                </a:tc>
                <a:extLst>
                  <a:ext uri="{0D108BD9-81ED-4DB2-BD59-A6C34878D82A}">
                    <a16:rowId xmlns:a16="http://schemas.microsoft.com/office/drawing/2014/main" val="302307448"/>
                  </a:ext>
                </a:extLst>
              </a:tr>
            </a:tbl>
          </a:graphicData>
        </a:graphic>
      </p:graphicFrame>
      <p:graphicFrame>
        <p:nvGraphicFramePr>
          <p:cNvPr id="7" name="Table 6">
            <a:extLst>
              <a:ext uri="{FF2B5EF4-FFF2-40B4-BE49-F238E27FC236}">
                <a16:creationId xmlns:a16="http://schemas.microsoft.com/office/drawing/2014/main" id="{EB233330-D67E-A3B9-C6A9-798ACC17F1E3}"/>
              </a:ext>
            </a:extLst>
          </p:cNvPr>
          <p:cNvGraphicFramePr>
            <a:graphicFrameLocks noGrp="1"/>
          </p:cNvGraphicFramePr>
          <p:nvPr>
            <p:extLst>
              <p:ext uri="{D42A27DB-BD31-4B8C-83A1-F6EECF244321}">
                <p14:modId xmlns:p14="http://schemas.microsoft.com/office/powerpoint/2010/main" val="3108096713"/>
              </p:ext>
            </p:extLst>
          </p:nvPr>
        </p:nvGraphicFramePr>
        <p:xfrm>
          <a:off x="3330765" y="2736879"/>
          <a:ext cx="2468136" cy="1941253"/>
        </p:xfrm>
        <a:graphic>
          <a:graphicData uri="http://schemas.openxmlformats.org/drawingml/2006/table">
            <a:tbl>
              <a:tblPr firstRow="1" bandRow="1">
                <a:tableStyleId>{793D81CF-94F2-401A-BA57-92F5A7B2D0C5}</a:tableStyleId>
              </a:tblPr>
              <a:tblGrid>
                <a:gridCol w="2468136">
                  <a:extLst>
                    <a:ext uri="{9D8B030D-6E8A-4147-A177-3AD203B41FA5}">
                      <a16:colId xmlns:a16="http://schemas.microsoft.com/office/drawing/2014/main" val="3751802890"/>
                    </a:ext>
                  </a:extLst>
                </a:gridCol>
              </a:tblGrid>
              <a:tr h="278023">
                <a:tc>
                  <a:txBody>
                    <a:bodyPr/>
                    <a:lstStyle/>
                    <a:p>
                      <a:r>
                        <a:rPr lang="en-CA" dirty="0">
                          <a:latin typeface="IBM Plex Sans" panose="020B0503050203000203" pitchFamily="34" charset="0"/>
                        </a:rPr>
                        <a:t>Practice Questions</a:t>
                      </a:r>
                    </a:p>
                  </a:txBody>
                  <a:tcPr/>
                </a:tc>
                <a:extLst>
                  <a:ext uri="{0D108BD9-81ED-4DB2-BD59-A6C34878D82A}">
                    <a16:rowId xmlns:a16="http://schemas.microsoft.com/office/drawing/2014/main" val="450222957"/>
                  </a:ext>
                </a:extLst>
              </a:tr>
              <a:tr h="1636453">
                <a:tc>
                  <a:txBody>
                    <a:bodyPr/>
                    <a:lstStyle/>
                    <a:p>
                      <a:pPr marL="285750" indent="-285750">
                        <a:buFont typeface="Arial" panose="020B0604020202020204" pitchFamily="34" charset="0"/>
                        <a:buChar char="•"/>
                      </a:pPr>
                      <a:r>
                        <a:rPr lang="en-CA" dirty="0">
                          <a:latin typeface="IBM Plex Sans" panose="020B0503050203000203" pitchFamily="34" charset="0"/>
                        </a:rPr>
                        <a:t>AAMC practice questions/passages</a:t>
                      </a:r>
                    </a:p>
                    <a:p>
                      <a:pPr marL="285750" indent="-285750">
                        <a:buFont typeface="Arial" panose="020B0604020202020204" pitchFamily="34" charset="0"/>
                        <a:buChar char="•"/>
                      </a:pPr>
                      <a:r>
                        <a:rPr lang="en-CA" dirty="0">
                          <a:latin typeface="IBM Plex Sans" panose="020B0503050203000203" pitchFamily="34" charset="0"/>
                        </a:rPr>
                        <a:t>Free online practice (Khan academy, Jack Westin)</a:t>
                      </a:r>
                    </a:p>
                    <a:p>
                      <a:pPr marL="285750" indent="-285750">
                        <a:buFont typeface="Arial" panose="020B0604020202020204" pitchFamily="34" charset="0"/>
                        <a:buChar char="•"/>
                      </a:pPr>
                      <a:r>
                        <a:rPr lang="en-CA" dirty="0">
                          <a:latin typeface="IBM Plex Sans" panose="020B0503050203000203" pitchFamily="34" charset="0"/>
                        </a:rPr>
                        <a:t>Question Banks (</a:t>
                      </a:r>
                      <a:r>
                        <a:rPr lang="en-CA" dirty="0" err="1">
                          <a:latin typeface="IBM Plex Sans" panose="020B0503050203000203" pitchFamily="34" charset="0"/>
                        </a:rPr>
                        <a:t>Bemo</a:t>
                      </a:r>
                      <a:r>
                        <a:rPr lang="en-CA" dirty="0">
                          <a:latin typeface="IBM Plex Sans" panose="020B0503050203000203" pitchFamily="34" charset="0"/>
                        </a:rPr>
                        <a:t>, </a:t>
                      </a:r>
                      <a:r>
                        <a:rPr lang="en-CA" dirty="0" err="1">
                          <a:latin typeface="IBM Plex Sans" panose="020B0503050203000203" pitchFamily="34" charset="0"/>
                        </a:rPr>
                        <a:t>Uworld</a:t>
                      </a:r>
                      <a:r>
                        <a:rPr lang="en-CA" dirty="0">
                          <a:latin typeface="IBM Plex Sans" panose="020B0503050203000203" pitchFamily="34" charset="0"/>
                        </a:rPr>
                        <a:t>)</a:t>
                      </a:r>
                    </a:p>
                  </a:txBody>
                  <a:tcPr/>
                </a:tc>
                <a:extLst>
                  <a:ext uri="{0D108BD9-81ED-4DB2-BD59-A6C34878D82A}">
                    <a16:rowId xmlns:a16="http://schemas.microsoft.com/office/drawing/2014/main" val="302307448"/>
                  </a:ext>
                </a:extLst>
              </a:tr>
            </a:tbl>
          </a:graphicData>
        </a:graphic>
      </p:graphicFrame>
      <p:graphicFrame>
        <p:nvGraphicFramePr>
          <p:cNvPr id="8" name="Table 7">
            <a:extLst>
              <a:ext uri="{FF2B5EF4-FFF2-40B4-BE49-F238E27FC236}">
                <a16:creationId xmlns:a16="http://schemas.microsoft.com/office/drawing/2014/main" id="{1C1E7BFF-1D5D-E554-0734-668906FDC027}"/>
              </a:ext>
            </a:extLst>
          </p:cNvPr>
          <p:cNvGraphicFramePr>
            <a:graphicFrameLocks noGrp="1"/>
          </p:cNvGraphicFramePr>
          <p:nvPr>
            <p:extLst>
              <p:ext uri="{D42A27DB-BD31-4B8C-83A1-F6EECF244321}">
                <p14:modId xmlns:p14="http://schemas.microsoft.com/office/powerpoint/2010/main" val="1328962139"/>
              </p:ext>
            </p:extLst>
          </p:nvPr>
        </p:nvGraphicFramePr>
        <p:xfrm>
          <a:off x="5954751" y="2736879"/>
          <a:ext cx="2411841" cy="1944253"/>
        </p:xfrm>
        <a:graphic>
          <a:graphicData uri="http://schemas.openxmlformats.org/drawingml/2006/table">
            <a:tbl>
              <a:tblPr firstRow="1" bandRow="1">
                <a:tableStyleId>{793D81CF-94F2-401A-BA57-92F5A7B2D0C5}</a:tableStyleId>
              </a:tblPr>
              <a:tblGrid>
                <a:gridCol w="2411841">
                  <a:extLst>
                    <a:ext uri="{9D8B030D-6E8A-4147-A177-3AD203B41FA5}">
                      <a16:colId xmlns:a16="http://schemas.microsoft.com/office/drawing/2014/main" val="3751802890"/>
                    </a:ext>
                  </a:extLst>
                </a:gridCol>
              </a:tblGrid>
              <a:tr h="301800">
                <a:tc>
                  <a:txBody>
                    <a:bodyPr/>
                    <a:lstStyle/>
                    <a:p>
                      <a:r>
                        <a:rPr lang="en-CA" dirty="0">
                          <a:latin typeface="IBM Plex Sans" panose="020B0503050203000203" pitchFamily="34" charset="0"/>
                        </a:rPr>
                        <a:t>Practice Exams</a:t>
                      </a:r>
                    </a:p>
                  </a:txBody>
                  <a:tcPr/>
                </a:tc>
                <a:extLst>
                  <a:ext uri="{0D108BD9-81ED-4DB2-BD59-A6C34878D82A}">
                    <a16:rowId xmlns:a16="http://schemas.microsoft.com/office/drawing/2014/main" val="450222957"/>
                  </a:ext>
                </a:extLst>
              </a:tr>
              <a:tr h="1639453">
                <a:tc>
                  <a:txBody>
                    <a:bodyPr/>
                    <a:lstStyle/>
                    <a:p>
                      <a:pPr marL="285750" indent="-285750">
                        <a:buFont typeface="Arial" panose="020B0604020202020204" pitchFamily="34" charset="0"/>
                        <a:buChar char="•"/>
                      </a:pPr>
                      <a:r>
                        <a:rPr lang="en-CA" dirty="0">
                          <a:latin typeface="IBM Plex Sans" panose="020B0503050203000203" pitchFamily="34" charset="0"/>
                        </a:rPr>
                        <a:t>AAMC Full Length practice exams</a:t>
                      </a:r>
                    </a:p>
                    <a:p>
                      <a:pPr marL="285750" indent="-285750">
                        <a:buFont typeface="Arial" panose="020B0604020202020204" pitchFamily="34" charset="0"/>
                        <a:buChar char="•"/>
                      </a:pPr>
                      <a:r>
                        <a:rPr lang="en-CA" dirty="0">
                          <a:latin typeface="IBM Plex Sans" panose="020B0503050203000203" pitchFamily="34" charset="0"/>
                        </a:rPr>
                        <a:t>Exam prep company Full Length practice exams</a:t>
                      </a:r>
                    </a:p>
                  </a:txBody>
                  <a:tcPr/>
                </a:tc>
                <a:extLst>
                  <a:ext uri="{0D108BD9-81ED-4DB2-BD59-A6C34878D82A}">
                    <a16:rowId xmlns:a16="http://schemas.microsoft.com/office/drawing/2014/main" val="302307448"/>
                  </a:ext>
                </a:extLst>
              </a:tr>
            </a:tbl>
          </a:graphicData>
        </a:graphic>
      </p:graphicFrame>
      <p:graphicFrame>
        <p:nvGraphicFramePr>
          <p:cNvPr id="9" name="Table 8">
            <a:extLst>
              <a:ext uri="{FF2B5EF4-FFF2-40B4-BE49-F238E27FC236}">
                <a16:creationId xmlns:a16="http://schemas.microsoft.com/office/drawing/2014/main" id="{EEA35EC9-3642-B9D5-00DC-CB99EA49A182}"/>
              </a:ext>
            </a:extLst>
          </p:cNvPr>
          <p:cNvGraphicFramePr>
            <a:graphicFrameLocks noGrp="1"/>
          </p:cNvGraphicFramePr>
          <p:nvPr>
            <p:extLst>
              <p:ext uri="{D42A27DB-BD31-4B8C-83A1-F6EECF244321}">
                <p14:modId xmlns:p14="http://schemas.microsoft.com/office/powerpoint/2010/main" val="1024489471"/>
              </p:ext>
            </p:extLst>
          </p:nvPr>
        </p:nvGraphicFramePr>
        <p:xfrm>
          <a:off x="676507" y="959453"/>
          <a:ext cx="7690085" cy="1645920"/>
        </p:xfrm>
        <a:graphic>
          <a:graphicData uri="http://schemas.openxmlformats.org/drawingml/2006/table">
            <a:tbl>
              <a:tblPr firstRow="1" bandRow="1">
                <a:tableStyleId>{793D81CF-94F2-401A-BA57-92F5A7B2D0C5}</a:tableStyleId>
              </a:tblPr>
              <a:tblGrid>
                <a:gridCol w="7690085">
                  <a:extLst>
                    <a:ext uri="{9D8B030D-6E8A-4147-A177-3AD203B41FA5}">
                      <a16:colId xmlns:a16="http://schemas.microsoft.com/office/drawing/2014/main" val="3751802890"/>
                    </a:ext>
                  </a:extLst>
                </a:gridCol>
              </a:tblGrid>
              <a:tr h="0">
                <a:tc>
                  <a:txBody>
                    <a:bodyPr/>
                    <a:lstStyle/>
                    <a:p>
                      <a:r>
                        <a:rPr lang="en-CA" dirty="0">
                          <a:latin typeface="IBM Plex Sans" panose="020B0503050203000203" pitchFamily="34" charset="0"/>
                        </a:rPr>
                        <a:t>Getting Started</a:t>
                      </a:r>
                    </a:p>
                  </a:txBody>
                  <a:tcPr/>
                </a:tc>
                <a:extLst>
                  <a:ext uri="{0D108BD9-81ED-4DB2-BD59-A6C34878D82A}">
                    <a16:rowId xmlns:a16="http://schemas.microsoft.com/office/drawing/2014/main" val="450222957"/>
                  </a:ext>
                </a:extLst>
              </a:tr>
              <a:tr h="1315621">
                <a:tc>
                  <a:txBody>
                    <a:bodyPr/>
                    <a:lstStyle/>
                    <a:p>
                      <a:pPr marL="0" indent="0">
                        <a:buFont typeface="Arial" panose="020B0604020202020204" pitchFamily="34" charset="0"/>
                        <a:buNone/>
                      </a:pPr>
                      <a:r>
                        <a:rPr lang="en-CA" dirty="0">
                          <a:latin typeface="IBM Plex Sans" panose="020B0503050203000203" pitchFamily="34" charset="0"/>
                        </a:rPr>
                        <a:t>Social Media (YouTube, blogs, Reddit)*</a:t>
                      </a:r>
                    </a:p>
                    <a:p>
                      <a:pPr marL="285750" indent="-285750">
                        <a:buFont typeface="Arial" panose="020B0604020202020204" pitchFamily="34" charset="0"/>
                        <a:buChar char="•"/>
                      </a:pPr>
                      <a:r>
                        <a:rPr lang="en-CA" sz="1000" dirty="0">
                          <a:latin typeface="IBM Plex Sans" panose="020B0503050203000203" pitchFamily="34" charset="0"/>
                        </a:rPr>
                        <a:t>Tons of people share their experiences, check out some videos/blogs</a:t>
                      </a:r>
                    </a:p>
                    <a:p>
                      <a:pPr marL="285750" indent="-285750">
                        <a:buFont typeface="Arial" panose="020B0604020202020204" pitchFamily="34" charset="0"/>
                        <a:buChar char="•"/>
                      </a:pPr>
                      <a:r>
                        <a:rPr lang="en-CA" sz="1000" dirty="0">
                          <a:latin typeface="IBM Plex Sans" panose="020B0503050203000203" pitchFamily="34" charset="0"/>
                        </a:rPr>
                        <a:t>r/MCAT has many links to legitimate free resources, Anki decks, mnemonics, and study plan spreadsheets</a:t>
                      </a:r>
                    </a:p>
                    <a:p>
                      <a:pPr marL="0" indent="0">
                        <a:buFont typeface="Arial" panose="020B0604020202020204" pitchFamily="34" charset="0"/>
                        <a:buNone/>
                      </a:pPr>
                      <a:r>
                        <a:rPr lang="en-CA" dirty="0">
                          <a:latin typeface="IBM Plex Sans" panose="020B0503050203000203" pitchFamily="34" charset="0"/>
                        </a:rPr>
                        <a:t>AAMC Website</a:t>
                      </a:r>
                    </a:p>
                    <a:p>
                      <a:pPr marL="285750" indent="-285750">
                        <a:buFont typeface="Arial" panose="020B0604020202020204" pitchFamily="34" charset="0"/>
                        <a:buChar char="•"/>
                      </a:pPr>
                      <a:r>
                        <a:rPr lang="en-CA" sz="1000" dirty="0">
                          <a:latin typeface="IBM Plex Sans" panose="020B0503050203000203" pitchFamily="34" charset="0"/>
                        </a:rPr>
                        <a:t>Carefully reach all information they have online and use their practice materials</a:t>
                      </a:r>
                    </a:p>
                    <a:p>
                      <a:pPr marL="0" indent="0">
                        <a:buFont typeface="Arial" panose="020B0604020202020204" pitchFamily="34" charset="0"/>
                        <a:buNone/>
                      </a:pPr>
                      <a:r>
                        <a:rPr lang="en-CA" dirty="0">
                          <a:latin typeface="IBM Plex Sans" panose="020B0503050203000203" pitchFamily="34" charset="0"/>
                        </a:rPr>
                        <a:t>Friends, peers and mentors!</a:t>
                      </a:r>
                    </a:p>
                    <a:p>
                      <a:pPr marL="285750" indent="-285750">
                        <a:buFont typeface="Arial" panose="020B0604020202020204" pitchFamily="34" charset="0"/>
                        <a:buChar char="•"/>
                      </a:pPr>
                      <a:r>
                        <a:rPr lang="en-CA" sz="1000" dirty="0">
                          <a:latin typeface="IBM Plex Sans" panose="020B0503050203000203" pitchFamily="34" charset="0"/>
                        </a:rPr>
                        <a:t>Reach out to anyone you know who has the written the MCAT for advice!</a:t>
                      </a:r>
                    </a:p>
                  </a:txBody>
                  <a:tcPr/>
                </a:tc>
                <a:extLst>
                  <a:ext uri="{0D108BD9-81ED-4DB2-BD59-A6C34878D82A}">
                    <a16:rowId xmlns:a16="http://schemas.microsoft.com/office/drawing/2014/main" val="302307448"/>
                  </a:ext>
                </a:extLst>
              </a:tr>
            </a:tbl>
          </a:graphicData>
        </a:graphic>
      </p:graphicFrame>
      <p:sp>
        <p:nvSpPr>
          <p:cNvPr id="10" name="Google Shape;111;p19">
            <a:extLst>
              <a:ext uri="{FF2B5EF4-FFF2-40B4-BE49-F238E27FC236}">
                <a16:creationId xmlns:a16="http://schemas.microsoft.com/office/drawing/2014/main" id="{DD2FB0D7-1877-7A33-B659-B787B9E5B996}"/>
              </a:ext>
            </a:extLst>
          </p:cNvPr>
          <p:cNvSpPr txBox="1">
            <a:spLocks/>
          </p:cNvSpPr>
          <p:nvPr/>
        </p:nvSpPr>
        <p:spPr>
          <a:xfrm>
            <a:off x="435938" y="4524912"/>
            <a:ext cx="8196680" cy="1080909"/>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Font typeface="Arial"/>
              <a:buNone/>
              <a:defRPr/>
            </a:pPr>
            <a:endParaRPr lang="en-CA" b="1" dirty="0">
              <a:solidFill>
                <a:srgbClr val="595959"/>
              </a:solidFill>
              <a:latin typeface="IBM Plex Sans"/>
              <a:ea typeface="IBM Plex Sans"/>
              <a:cs typeface="IBM Plex Sans"/>
              <a:sym typeface="IBM Plex Sans"/>
            </a:endParaRPr>
          </a:p>
          <a:p>
            <a:pPr marL="0" indent="0">
              <a:buClr>
                <a:srgbClr val="595959"/>
              </a:buClr>
              <a:buNone/>
              <a:defRPr/>
            </a:pPr>
            <a:r>
              <a:rPr lang="en-CA" sz="800" dirty="0">
                <a:solidFill>
                  <a:srgbClr val="595959"/>
                </a:solidFill>
                <a:latin typeface="IBM Plex Sans"/>
                <a:ea typeface="IBM Plex Sans"/>
                <a:cs typeface="IBM Plex Sans"/>
                <a:sym typeface="IBM Plex Sans"/>
              </a:rPr>
              <a:t>* Be mindful that some people are breaking their MCAT agreement on these sites! </a:t>
            </a:r>
          </a:p>
          <a:p>
            <a:pPr marL="742950" lvl="1" indent="-285750">
              <a:buClr>
                <a:srgbClr val="595959"/>
              </a:buClr>
              <a:defRPr/>
            </a:pPr>
            <a:endParaRPr lang="en-CA" sz="800" dirty="0">
              <a:solidFill>
                <a:srgbClr val="595959"/>
              </a:solidFill>
              <a:latin typeface="IBM Plex Sans"/>
              <a:ea typeface="IBM Plex Sans"/>
              <a:cs typeface="IBM Plex Sans"/>
              <a:sym typeface="IBM Plex Sans"/>
            </a:endParaRPr>
          </a:p>
          <a:p>
            <a:pPr marL="457200" lvl="1" indent="0">
              <a:buClr>
                <a:srgbClr val="595959"/>
              </a:buClr>
              <a:buFont typeface="Arial"/>
              <a:buNone/>
              <a:defRPr/>
            </a:pPr>
            <a:endParaRPr lang="en-CA" dirty="0">
              <a:solidFill>
                <a:srgbClr val="595959"/>
              </a:solidFill>
              <a:latin typeface="IBM Plex Sans"/>
              <a:ea typeface="IBM Plex Sans"/>
              <a:cs typeface="IBM Plex Sans"/>
              <a:sym typeface="IBM Plex Sans"/>
            </a:endParaRPr>
          </a:p>
          <a:p>
            <a:pPr marL="742950" lvl="1" indent="-285750">
              <a:buClr>
                <a:srgbClr val="595959"/>
              </a:buClr>
              <a:buSzPts val="1800"/>
              <a:buFont typeface="Arial"/>
              <a:buChar char="●"/>
              <a:defRPr/>
            </a:pP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2289291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699" y="276666"/>
            <a:ext cx="8520600" cy="817217"/>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CA" sz="2500" b="1" dirty="0">
                <a:latin typeface="IBM Plex Sans"/>
                <a:ea typeface="IBM Plex Sans"/>
                <a:cs typeface="IBM Plex Sans"/>
                <a:sym typeface="IBM Plex Sans"/>
              </a:rPr>
              <a:t>MCAT - FAQ</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9" y="721634"/>
            <a:ext cx="8520600" cy="4591396"/>
          </a:xfrm>
        </p:spPr>
        <p:txBody>
          <a:bodyPr>
            <a:normAutofit/>
          </a:bodyPr>
          <a:lstStyle/>
          <a:p>
            <a:r>
              <a:rPr lang="en-CA" b="1" dirty="0">
                <a:latin typeface="IBM Plex Sans" panose="020B0503050203000203" pitchFamily="34" charset="0"/>
              </a:rPr>
              <a:t>When can I register?</a:t>
            </a:r>
          </a:p>
          <a:p>
            <a:pPr lvl="1"/>
            <a:r>
              <a:rPr lang="en-CA" dirty="0">
                <a:latin typeface="IBM Plex Sans" panose="020B0503050203000203" pitchFamily="34" charset="0"/>
              </a:rPr>
              <a:t>The week of Feb 15 for April, May and June dates</a:t>
            </a:r>
          </a:p>
          <a:p>
            <a:pPr lvl="1"/>
            <a:r>
              <a:rPr lang="en-CA" dirty="0">
                <a:latin typeface="IBM Plex Sans" panose="020B0503050203000203" pitchFamily="34" charset="0"/>
              </a:rPr>
              <a:t>In May for July, August and September dates</a:t>
            </a:r>
          </a:p>
          <a:p>
            <a:r>
              <a:rPr lang="en-CA" b="1" dirty="0">
                <a:latin typeface="IBM Plex Sans" panose="020B0503050203000203" pitchFamily="34" charset="0"/>
              </a:rPr>
              <a:t>How much does it cost to write the MCAT?</a:t>
            </a:r>
          </a:p>
          <a:p>
            <a:pPr lvl="1"/>
            <a:r>
              <a:rPr lang="en-CA" dirty="0">
                <a:latin typeface="IBM Plex Sans" panose="020B0503050203000203" pitchFamily="34" charset="0"/>
              </a:rPr>
              <a:t>Currently $335 USD + tax to register and write (in Canada), $$$ to reschedule or cancel</a:t>
            </a:r>
          </a:p>
          <a:p>
            <a:r>
              <a:rPr lang="en-CA" b="1" dirty="0">
                <a:latin typeface="IBM Plex Sans" panose="020B0503050203000203" pitchFamily="34" charset="0"/>
              </a:rPr>
              <a:t>How many times can I write the MCAT?</a:t>
            </a:r>
          </a:p>
          <a:p>
            <a:pPr lvl="1"/>
            <a:r>
              <a:rPr lang="en-CA" dirty="0">
                <a:latin typeface="IBM Plex Sans" panose="020B0503050203000203" pitchFamily="34" charset="0"/>
              </a:rPr>
              <a:t>The MCAT can be written:</a:t>
            </a:r>
          </a:p>
          <a:p>
            <a:pPr lvl="2"/>
            <a:r>
              <a:rPr lang="en-CA" dirty="0">
                <a:latin typeface="IBM Plex Sans" panose="020B0503050203000203" pitchFamily="34" charset="0"/>
              </a:rPr>
              <a:t>Up to 3 times in a single testing year</a:t>
            </a:r>
          </a:p>
          <a:p>
            <a:pPr lvl="2"/>
            <a:r>
              <a:rPr lang="en-CA" dirty="0">
                <a:latin typeface="IBM Plex Sans" panose="020B0503050203000203" pitchFamily="34" charset="0"/>
              </a:rPr>
              <a:t>Up to 7 times in a lifetime</a:t>
            </a:r>
          </a:p>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r>
              <a:rPr kumimoji="0" lang="en-CA" sz="1800" b="1" i="0" u="none" strike="noStrike" kern="0" cap="none" spc="0" normalizeH="0" baseline="0" noProof="0" dirty="0">
                <a:ln>
                  <a:noFill/>
                </a:ln>
                <a:solidFill>
                  <a:srgbClr val="595959"/>
                </a:solidFill>
                <a:effectLst/>
                <a:uLnTx/>
                <a:uFillTx/>
                <a:latin typeface="IBM Plex Sans" panose="020B0503050203000203" pitchFamily="34" charset="0"/>
                <a:sym typeface="Arial"/>
              </a:rPr>
              <a:t>How long does it take to get my score?</a:t>
            </a:r>
          </a:p>
          <a:p>
            <a:pPr lvl="1" indent="-342900">
              <a:buClr>
                <a:srgbClr val="595959"/>
              </a:buClr>
              <a:buSzPts val="1800"/>
              <a:buFont typeface="Arial"/>
              <a:buChar char="●"/>
              <a:defRPr/>
            </a:pPr>
            <a:r>
              <a:rPr kumimoji="0" lang="en-CA" i="0" u="none" strike="noStrike" kern="0" cap="none" spc="0" normalizeH="0" baseline="0" noProof="0" dirty="0">
                <a:ln>
                  <a:noFill/>
                </a:ln>
                <a:solidFill>
                  <a:srgbClr val="595959"/>
                </a:solidFill>
                <a:effectLst/>
                <a:uLnTx/>
                <a:uFillTx/>
                <a:latin typeface="IBM Plex Sans" panose="020B0503050203000203" pitchFamily="34" charset="0"/>
                <a:sym typeface="Arial"/>
              </a:rPr>
              <a:t>~1 month following your test date </a:t>
            </a:r>
          </a:p>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r>
              <a:rPr lang="en-CA" b="1" dirty="0">
                <a:solidFill>
                  <a:srgbClr val="595959"/>
                </a:solidFill>
                <a:latin typeface="IBM Plex Sans" panose="020B0503050203000203" pitchFamily="34" charset="0"/>
              </a:rPr>
              <a:t>What does voiding an exam mean?</a:t>
            </a:r>
          </a:p>
          <a:p>
            <a:pPr lvl="1" indent="-342900">
              <a:buClr>
                <a:srgbClr val="595959"/>
              </a:buClr>
              <a:buSzPts val="1800"/>
              <a:buFont typeface="Arial"/>
              <a:buChar char="●"/>
              <a:defRPr/>
            </a:pPr>
            <a:r>
              <a:rPr lang="en-CA" dirty="0">
                <a:solidFill>
                  <a:srgbClr val="595959"/>
                </a:solidFill>
                <a:latin typeface="IBM Plex Sans" panose="020B0503050203000203" pitchFamily="34" charset="0"/>
              </a:rPr>
              <a:t>Writing the exam, but do not want it to be marked</a:t>
            </a:r>
          </a:p>
          <a:p>
            <a:pPr lvl="1" indent="-342900">
              <a:buClr>
                <a:srgbClr val="595959"/>
              </a:buClr>
              <a:buSzPts val="1800"/>
              <a:buFont typeface="Arial"/>
              <a:buChar char="●"/>
              <a:defRPr/>
            </a:pPr>
            <a:r>
              <a:rPr lang="en-CA" dirty="0">
                <a:solidFill>
                  <a:srgbClr val="595959"/>
                </a:solidFill>
                <a:latin typeface="IBM Plex Sans" panose="020B0503050203000203" pitchFamily="34" charset="0"/>
              </a:rPr>
              <a:t>Option is given at the end of the exam (3 minutes to decide)</a:t>
            </a:r>
          </a:p>
          <a:p>
            <a:pPr lvl="1" indent="-342900">
              <a:buClr>
                <a:srgbClr val="595959"/>
              </a:buClr>
              <a:buSzPts val="1800"/>
              <a:buFont typeface="Arial"/>
              <a:buChar char="●"/>
              <a:defRPr/>
            </a:pPr>
            <a:r>
              <a:rPr lang="en-CA" dirty="0">
                <a:solidFill>
                  <a:srgbClr val="595959"/>
                </a:solidFill>
                <a:latin typeface="IBM Plex Sans" panose="020B0503050203000203" pitchFamily="34" charset="0"/>
              </a:rPr>
              <a:t>No refunds! Counts as an attempt (out of the 7 lifetime attempts</a:t>
            </a:r>
            <a:r>
              <a:rPr lang="en-CA" dirty="0">
                <a:solidFill>
                  <a:srgbClr val="595959"/>
                </a:solidFill>
              </a:rPr>
              <a:t>)</a:t>
            </a:r>
          </a:p>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endParaRPr lang="en-CA" b="1" dirty="0"/>
          </a:p>
          <a:p>
            <a:pPr lvl="2"/>
            <a:endParaRPr lang="en-CA" b="1" dirty="0"/>
          </a:p>
          <a:p>
            <a:pPr lvl="2"/>
            <a:endParaRPr lang="en-CA" b="1" dirty="0"/>
          </a:p>
        </p:txBody>
      </p:sp>
    </p:spTree>
    <p:extLst>
      <p:ext uri="{BB962C8B-B14F-4D97-AF65-F5344CB8AC3E}">
        <p14:creationId xmlns:p14="http://schemas.microsoft.com/office/powerpoint/2010/main" val="3991276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9" y="1353570"/>
            <a:ext cx="8520600" cy="2623732"/>
          </a:xfrm>
        </p:spPr>
        <p:txBody>
          <a:bodyPr>
            <a:normAutofit/>
          </a:bodyPr>
          <a:lstStyle/>
          <a:p>
            <a:pPr marL="114300" indent="0" algn="ctr">
              <a:buNone/>
            </a:pPr>
            <a:r>
              <a:rPr lang="en-CA" sz="3600" b="1" dirty="0">
                <a:solidFill>
                  <a:srgbClr val="C00000"/>
                </a:solidFill>
                <a:latin typeface="IBM Plex Sans" panose="020B0503050203000203" pitchFamily="34" charset="0"/>
              </a:rPr>
              <a:t>Have more questions about the MCAT?</a:t>
            </a:r>
          </a:p>
          <a:p>
            <a:pPr marL="114300" indent="0" algn="ctr">
              <a:buNone/>
            </a:pPr>
            <a:r>
              <a:rPr lang="en-CA" sz="3200" dirty="0">
                <a:solidFill>
                  <a:srgbClr val="595959"/>
                </a:solidFill>
                <a:latin typeface="IBM Plex Sans" panose="020B0503050203000203" pitchFamily="34" charset="0"/>
              </a:rPr>
              <a:t>Join our MCAT Seminar, October 30</a:t>
            </a:r>
            <a:r>
              <a:rPr lang="en-CA" sz="3200" baseline="30000" dirty="0">
                <a:solidFill>
                  <a:srgbClr val="595959"/>
                </a:solidFill>
                <a:latin typeface="IBM Plex Sans" panose="020B0503050203000203" pitchFamily="34" charset="0"/>
              </a:rPr>
              <a:t>th</a:t>
            </a:r>
            <a:r>
              <a:rPr lang="en-CA" sz="3200" dirty="0">
                <a:solidFill>
                  <a:srgbClr val="595959"/>
                </a:solidFill>
                <a:latin typeface="IBM Plex Sans" panose="020B0503050203000203" pitchFamily="34" charset="0"/>
              </a:rPr>
              <a:t>!</a:t>
            </a:r>
            <a:endParaRPr lang="en-CA" sz="3200" dirty="0">
              <a:solidFill>
                <a:srgbClr val="595959"/>
              </a:solidFill>
            </a:endParaRPr>
          </a:p>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endParaRPr lang="en-CA" b="1" dirty="0"/>
          </a:p>
          <a:p>
            <a:pPr lvl="2"/>
            <a:endParaRPr lang="en-CA" b="1" dirty="0"/>
          </a:p>
          <a:p>
            <a:pPr lvl="2"/>
            <a:endParaRPr lang="en-CA" b="1" dirty="0"/>
          </a:p>
        </p:txBody>
      </p:sp>
    </p:spTree>
    <p:extLst>
      <p:ext uri="{BB962C8B-B14F-4D97-AF65-F5344CB8AC3E}">
        <p14:creationId xmlns:p14="http://schemas.microsoft.com/office/powerpoint/2010/main" val="2709041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Schools in Ontario</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graphicFrame>
        <p:nvGraphicFramePr>
          <p:cNvPr id="5" name="Table 4">
            <a:extLst>
              <a:ext uri="{FF2B5EF4-FFF2-40B4-BE49-F238E27FC236}">
                <a16:creationId xmlns:a16="http://schemas.microsoft.com/office/drawing/2014/main" id="{42D722AB-8527-7504-CF2F-6F5F547F9D9B}"/>
              </a:ext>
            </a:extLst>
          </p:cNvPr>
          <p:cNvGraphicFramePr>
            <a:graphicFrameLocks noGrp="1"/>
          </p:cNvGraphicFramePr>
          <p:nvPr>
            <p:extLst>
              <p:ext uri="{D42A27DB-BD31-4B8C-83A1-F6EECF244321}">
                <p14:modId xmlns:p14="http://schemas.microsoft.com/office/powerpoint/2010/main" val="1646631781"/>
              </p:ext>
            </p:extLst>
          </p:nvPr>
        </p:nvGraphicFramePr>
        <p:xfrm>
          <a:off x="642782" y="1252443"/>
          <a:ext cx="7404024" cy="3265049"/>
        </p:xfrm>
        <a:graphic>
          <a:graphicData uri="http://schemas.openxmlformats.org/drawingml/2006/table">
            <a:tbl>
              <a:tblPr firstRow="1" bandRow="1">
                <a:tableStyleId>{5A111915-BE36-4E01-A7E5-04B1672EAD32}</a:tableStyleId>
              </a:tblPr>
              <a:tblGrid>
                <a:gridCol w="6222379">
                  <a:extLst>
                    <a:ext uri="{9D8B030D-6E8A-4147-A177-3AD203B41FA5}">
                      <a16:colId xmlns:a16="http://schemas.microsoft.com/office/drawing/2014/main" val="3440117866"/>
                    </a:ext>
                  </a:extLst>
                </a:gridCol>
                <a:gridCol w="1181645">
                  <a:extLst>
                    <a:ext uri="{9D8B030D-6E8A-4147-A177-3AD203B41FA5}">
                      <a16:colId xmlns:a16="http://schemas.microsoft.com/office/drawing/2014/main" val="3126341291"/>
                    </a:ext>
                  </a:extLst>
                </a:gridCol>
              </a:tblGrid>
              <a:tr h="409116">
                <a:tc>
                  <a:txBody>
                    <a:bodyPr/>
                    <a:lstStyle/>
                    <a:p>
                      <a:r>
                        <a:rPr lang="en-CA" sz="1600" dirty="0"/>
                        <a:t>Program</a:t>
                      </a:r>
                    </a:p>
                  </a:txBody>
                  <a:tcPr>
                    <a:lnB w="12700" cap="flat" cmpd="sng" algn="ctr">
                      <a:solidFill>
                        <a:schemeClr val="tx1"/>
                      </a:solidFill>
                      <a:prstDash val="solid"/>
                      <a:round/>
                      <a:headEnd type="none" w="med" len="med"/>
                      <a:tailEnd type="none" w="med" len="med"/>
                    </a:lnB>
                  </a:tcPr>
                </a:tc>
                <a:tc>
                  <a:txBody>
                    <a:bodyPr/>
                    <a:lstStyle/>
                    <a:p>
                      <a:r>
                        <a:rPr lang="en-CA" sz="1600" dirty="0"/>
                        <a:t>Fees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4791790"/>
                  </a:ext>
                </a:extLst>
              </a:tr>
              <a:tr h="409116">
                <a:tc>
                  <a:txBody>
                    <a:bodyPr/>
                    <a:lstStyle/>
                    <a:p>
                      <a:r>
                        <a:rPr lang="en-CA" sz="1600" dirty="0">
                          <a:solidFill>
                            <a:schemeClr val="tx1"/>
                          </a:solidFill>
                          <a:latin typeface="IBM Plex Sans" panose="020B0503050203000203" pitchFamily="34" charset="0"/>
                        </a:rPr>
                        <a:t>University of Toronto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1600" dirty="0">
                          <a:solidFill>
                            <a:schemeClr val="tx1"/>
                          </a:solidFill>
                          <a:latin typeface="IBM Plex Sans" panose="020B0503050203000203" pitchFamily="34" charset="0"/>
                        </a:rPr>
                        <a:t>$130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2792012"/>
                  </a:ext>
                </a:extLst>
              </a:tr>
              <a:tr h="409116">
                <a:tc>
                  <a:txBody>
                    <a:bodyPr/>
                    <a:lstStyle/>
                    <a:p>
                      <a:r>
                        <a:rPr lang="en-CA" sz="1600" dirty="0">
                          <a:solidFill>
                            <a:schemeClr val="tx1"/>
                          </a:solidFill>
                          <a:latin typeface="IBM Plex Sans" panose="020B0503050203000203" pitchFamily="34" charset="0"/>
                        </a:rPr>
                        <a:t>McMaster University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600" dirty="0">
                          <a:solidFill>
                            <a:schemeClr val="tx1"/>
                          </a:solidFill>
                          <a:latin typeface="IBM Plex Sans" panose="020B0503050203000203" pitchFamily="34" charset="0"/>
                        </a:rPr>
                        <a:t>$130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0318167"/>
                  </a:ext>
                </a:extLst>
              </a:tr>
              <a:tr h="409116">
                <a:tc>
                  <a:txBody>
                    <a:bodyPr/>
                    <a:lstStyle/>
                    <a:p>
                      <a:r>
                        <a:rPr lang="en-CA" sz="1600" dirty="0">
                          <a:solidFill>
                            <a:schemeClr val="tx1"/>
                          </a:solidFill>
                          <a:latin typeface="IBM Plex Sans" panose="020B0503050203000203" pitchFamily="34" charset="0"/>
                        </a:rPr>
                        <a:t>University of Ottawa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CA" sz="1600" dirty="0">
                          <a:solidFill>
                            <a:schemeClr val="tx1"/>
                          </a:solidFill>
                          <a:latin typeface="IBM Plex Sans" panose="020B0503050203000203" pitchFamily="34" charset="0"/>
                        </a:rPr>
                        <a:t>$130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5855710"/>
                  </a:ext>
                </a:extLst>
              </a:tr>
              <a:tr h="40911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CA" sz="1600" dirty="0">
                          <a:solidFill>
                            <a:schemeClr val="tx1"/>
                          </a:solidFill>
                          <a:latin typeface="IBM Plex Sans" panose="020B0503050203000203" pitchFamily="34" charset="0"/>
                        </a:rPr>
                        <a:t>University of Western Ontario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CA" sz="1600" dirty="0">
                          <a:solidFill>
                            <a:schemeClr val="tx1"/>
                          </a:solidFill>
                          <a:latin typeface="IBM Plex Sans" panose="020B0503050203000203" pitchFamily="34" charset="0"/>
                        </a:rPr>
                        <a:t>$125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5119569"/>
                  </a:ext>
                </a:extLst>
              </a:tr>
              <a:tr h="401237">
                <a:tc>
                  <a:txBody>
                    <a:bodyPr/>
                    <a:lstStyle/>
                    <a:p>
                      <a:r>
                        <a:rPr lang="en-CA" sz="1600" dirty="0">
                          <a:solidFill>
                            <a:schemeClr val="tx1"/>
                          </a:solidFill>
                          <a:latin typeface="IBM Plex Sans" panose="020B0503050203000203" pitchFamily="34" charset="0"/>
                        </a:rPr>
                        <a:t>Queen’s University + Queens-Lakeridge Family MD program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CA" sz="1600" dirty="0">
                          <a:solidFill>
                            <a:schemeClr val="tx1"/>
                          </a:solidFill>
                          <a:latin typeface="IBM Plex Sans" panose="020B0503050203000203" pitchFamily="34" charset="0"/>
                        </a:rPr>
                        <a:t>$125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2868681"/>
                  </a:ext>
                </a:extLst>
              </a:tr>
              <a:tr h="409116">
                <a:tc>
                  <a:txBody>
                    <a:bodyPr/>
                    <a:lstStyle/>
                    <a:p>
                      <a:r>
                        <a:rPr lang="en-CA" sz="1600" dirty="0">
                          <a:solidFill>
                            <a:schemeClr val="tx1"/>
                          </a:solidFill>
                          <a:latin typeface="IBM Plex Sans" panose="020B0503050203000203" pitchFamily="34" charset="0"/>
                        </a:rPr>
                        <a:t>Northern Ontario School of Medicine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600" dirty="0">
                          <a:solidFill>
                            <a:schemeClr val="tx1"/>
                          </a:solidFill>
                          <a:latin typeface="IBM Plex Sans" panose="020B0503050203000203" pitchFamily="34" charset="0"/>
                        </a:rPr>
                        <a:t>$125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1946825"/>
                  </a:ext>
                </a:extLst>
              </a:tr>
              <a:tr h="409116">
                <a:tc>
                  <a:txBody>
                    <a:bodyPr/>
                    <a:lstStyle/>
                    <a:p>
                      <a:r>
                        <a:rPr lang="en-CA" sz="1600" dirty="0">
                          <a:solidFill>
                            <a:schemeClr val="tx1"/>
                          </a:solidFill>
                          <a:latin typeface="IBM Plex Sans" panose="020B0503050203000203" pitchFamily="34" charset="0"/>
                        </a:rPr>
                        <a:t>Toronto Metropolitan University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600" dirty="0">
                          <a:solidFill>
                            <a:schemeClr val="tx1"/>
                          </a:solidFill>
                          <a:latin typeface="IBM Plex Sans" panose="020B0503050203000203" pitchFamily="34" charset="0"/>
                        </a:rPr>
                        <a:t>$125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0034421"/>
                  </a:ext>
                </a:extLst>
              </a:tr>
            </a:tbl>
          </a:graphicData>
        </a:graphic>
      </p:graphicFrame>
      <p:sp>
        <p:nvSpPr>
          <p:cNvPr id="6" name="Google Shape;111;p19">
            <a:extLst>
              <a:ext uri="{FF2B5EF4-FFF2-40B4-BE49-F238E27FC236}">
                <a16:creationId xmlns:a16="http://schemas.microsoft.com/office/drawing/2014/main" id="{A6A4B02B-A490-5A93-B697-BACE95229075}"/>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https://www.ouac.on.ca/guide/omsas-fees/</a:t>
            </a:r>
            <a:r>
              <a:rPr lang="en-CA" sz="1000" dirty="0">
                <a:solidFill>
                  <a:srgbClr val="595959"/>
                </a:solidFill>
                <a:latin typeface="IBM Plex Sans"/>
                <a:ea typeface="IBM Plex Sans"/>
                <a:cs typeface="IBM Plex Sans"/>
                <a:sym typeface="IBM Plex Sans"/>
              </a:rPr>
              <a:t>  </a:t>
            </a:r>
          </a:p>
          <a:p>
            <a:pPr marL="742950" lvl="1" indent="-285750">
              <a:buClr>
                <a:srgbClr val="595959"/>
              </a:buClr>
              <a:defRPr/>
            </a:pPr>
            <a:endParaRPr lang="en-CA" sz="1000" dirty="0">
              <a:solidFill>
                <a:srgbClr val="595959"/>
              </a:solidFill>
              <a:latin typeface="IBM Plex Sans"/>
              <a:ea typeface="IBM Plex Sans"/>
              <a:cs typeface="IBM Plex Sans"/>
              <a:sym typeface="IBM Plex Sans"/>
            </a:endParaRPr>
          </a:p>
          <a:p>
            <a:pPr marL="457200" lvl="1" indent="0">
              <a:buClr>
                <a:srgbClr val="595959"/>
              </a:buClr>
              <a:buFont typeface="Arial"/>
              <a:buNone/>
              <a:defRPr/>
            </a:pPr>
            <a:endParaRPr lang="en-CA" sz="1000" dirty="0">
              <a:solidFill>
                <a:srgbClr val="595959"/>
              </a:solidFill>
              <a:latin typeface="IBM Plex Sans"/>
              <a:ea typeface="IBM Plex Sans"/>
              <a:cs typeface="IBM Plex Sans"/>
              <a:sym typeface="IBM Plex Sans"/>
            </a:endParaRPr>
          </a:p>
          <a:p>
            <a:pPr marL="742950" lvl="1" indent="-285750">
              <a:buClr>
                <a:srgbClr val="595959"/>
              </a:buClr>
              <a:buSzPts val="1800"/>
              <a:buFont typeface="Arial"/>
              <a:buChar char="●"/>
              <a:defRPr/>
            </a:pP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537789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1849" y="553605"/>
            <a:ext cx="9112605" cy="817217"/>
          </a:xfrm>
          <a:prstGeom prst="rect">
            <a:avLst/>
          </a:prstGeom>
        </p:spPr>
        <p:txBody>
          <a:bodyPr spcFirstLastPara="1" wrap="square" lIns="91425" tIns="91425" rIns="91425" bIns="91425" anchor="t" anchorCtr="0">
            <a:noAutofit/>
          </a:bodyPr>
          <a:lstStyle/>
          <a:p>
            <a:pPr algn="ctr"/>
            <a:r>
              <a:rPr lang="en-CA" sz="2400" b="1" dirty="0">
                <a:latin typeface="IBM Plex Sans"/>
                <a:ea typeface="IBM Plex Sans"/>
                <a:cs typeface="IBM Plex Sans"/>
                <a:sym typeface="IBM Plex Sans"/>
              </a:rPr>
              <a:t>Computer-based Assessment for Sampling Personal Characteristics - </a:t>
            </a:r>
            <a:r>
              <a:rPr lang="en-CA" sz="2400" b="1" dirty="0" err="1">
                <a:latin typeface="IBM Plex Sans"/>
                <a:ea typeface="IBM Plex Sans"/>
                <a:cs typeface="IBM Plex Sans"/>
                <a:sym typeface="IBM Plex Sans"/>
              </a:rPr>
              <a:t>CASPer</a:t>
            </a:r>
            <a:endParaRPr sz="24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9" y="1370822"/>
            <a:ext cx="8015083" cy="3793648"/>
          </a:xfrm>
        </p:spPr>
        <p:txBody>
          <a:bodyPr>
            <a:normAutofit/>
          </a:bodyPr>
          <a:lstStyle/>
          <a:p>
            <a:r>
              <a:rPr lang="en-CA" b="1" dirty="0">
                <a:latin typeface="IBM Plex Sans" panose="020B0503050203000203" pitchFamily="34" charset="0"/>
              </a:rPr>
              <a:t>Online, scenario-based test assessing non-academic qualities like empathy, ethics, and decision-making.</a:t>
            </a:r>
          </a:p>
          <a:p>
            <a:r>
              <a:rPr lang="en-CA" b="1" dirty="0">
                <a:latin typeface="IBM Plex Sans" panose="020B0503050203000203" pitchFamily="34" charset="0"/>
              </a:rPr>
              <a:t>Ontario Schools Requiring </a:t>
            </a:r>
            <a:r>
              <a:rPr lang="en-CA" b="1" dirty="0" err="1">
                <a:latin typeface="IBM Plex Sans" panose="020B0503050203000203" pitchFamily="34" charset="0"/>
              </a:rPr>
              <a:t>CASPer</a:t>
            </a:r>
            <a:r>
              <a:rPr lang="en-CA" b="1" dirty="0">
                <a:latin typeface="IBM Plex Sans" panose="020B0503050203000203" pitchFamily="34" charset="0"/>
              </a:rPr>
              <a:t>:</a:t>
            </a:r>
          </a:p>
          <a:p>
            <a:pPr lvl="1"/>
            <a:r>
              <a:rPr lang="en-CA" dirty="0">
                <a:latin typeface="IBM Plex Sans" panose="020B0503050203000203" pitchFamily="34" charset="0"/>
              </a:rPr>
              <a:t>McMaster, University of Ottawa, Queen's University, NOSM</a:t>
            </a:r>
          </a:p>
          <a:p>
            <a:r>
              <a:rPr lang="en-CA" b="1" dirty="0">
                <a:latin typeface="IBM Plex Sans" panose="020B0503050203000203" pitchFamily="34" charset="0"/>
              </a:rPr>
              <a:t>Format</a:t>
            </a:r>
          </a:p>
          <a:p>
            <a:pPr lvl="1"/>
            <a:r>
              <a:rPr lang="en-CA" dirty="0">
                <a:latin typeface="IBM Plex Sans" panose="020B0503050203000203" pitchFamily="34" charset="0"/>
              </a:rPr>
              <a:t>12 scenarios (video or word-based prompts)</a:t>
            </a:r>
          </a:p>
          <a:p>
            <a:pPr lvl="1"/>
            <a:r>
              <a:rPr lang="en-CA" dirty="0">
                <a:latin typeface="IBM Plex Sans" panose="020B0503050203000203" pitchFamily="34" charset="0"/>
              </a:rPr>
              <a:t>3 open-ended questions each (5 mins/section)</a:t>
            </a:r>
          </a:p>
          <a:p>
            <a:r>
              <a:rPr lang="en-CA" b="1" dirty="0">
                <a:latin typeface="IBM Plex Sans" panose="020B0503050203000203" pitchFamily="34" charset="0"/>
              </a:rPr>
              <a:t>Preparation Tips:</a:t>
            </a:r>
          </a:p>
          <a:p>
            <a:pPr lvl="1"/>
            <a:r>
              <a:rPr lang="en-CA" dirty="0">
                <a:latin typeface="IBM Plex Sans" panose="020B0503050203000203" pitchFamily="34" charset="0"/>
              </a:rPr>
              <a:t>Practice responding to ethical dilemmas.</a:t>
            </a:r>
          </a:p>
          <a:p>
            <a:pPr lvl="1"/>
            <a:r>
              <a:rPr lang="en-CA" dirty="0">
                <a:latin typeface="IBM Plex Sans" panose="020B0503050203000203" pitchFamily="34" charset="0"/>
              </a:rPr>
              <a:t>Stay calm under time pressure.</a:t>
            </a:r>
          </a:p>
          <a:p>
            <a:pPr lvl="1"/>
            <a:r>
              <a:rPr lang="en-CA" dirty="0">
                <a:latin typeface="IBM Plex Sans" panose="020B0503050203000203" pitchFamily="34" charset="0"/>
              </a:rPr>
              <a:t>Focus on empathy, ethical reasoning, and clarity in responses.</a:t>
            </a:r>
          </a:p>
          <a:p>
            <a:pPr lvl="1"/>
            <a:endParaRPr lang="en-CA" b="1" dirty="0">
              <a:latin typeface="IBM Plex Sans" panose="020B0503050203000203" pitchFamily="34" charset="0"/>
            </a:endParaRPr>
          </a:p>
          <a:p>
            <a:pPr lvl="1"/>
            <a:endParaRPr lang="en-CA" b="1" dirty="0">
              <a:latin typeface="IBM Plex Sans" panose="020B0503050203000203" pitchFamily="34" charset="0"/>
            </a:endParaRPr>
          </a:p>
        </p:txBody>
      </p:sp>
      <p:pic>
        <p:nvPicPr>
          <p:cNvPr id="35842" name="Picture 2" descr="Casper Test - Occupational Science &amp; Occupational Therapy">
            <a:extLst>
              <a:ext uri="{FF2B5EF4-FFF2-40B4-BE49-F238E27FC236}">
                <a16:creationId xmlns:a16="http://schemas.microsoft.com/office/drawing/2014/main" id="{1587BE7D-D040-50BC-5342-6B6162C9DB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7940" y="2817205"/>
            <a:ext cx="2738842" cy="1051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8557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err="1">
                <a:latin typeface="IBM Plex Sans"/>
                <a:ea typeface="IBM Plex Sans"/>
                <a:cs typeface="IBM Plex Sans"/>
                <a:sym typeface="IBM Plex Sans"/>
              </a:rPr>
              <a:t>CASPer</a:t>
            </a:r>
            <a:r>
              <a:rPr lang="en-CA" sz="2500" b="1" dirty="0">
                <a:latin typeface="IBM Plex Sans"/>
                <a:ea typeface="IBM Plex Sans"/>
                <a:cs typeface="IBM Plex Sans"/>
                <a:sym typeface="IBM Plex Sans"/>
              </a:rPr>
              <a:t> Example</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015083" cy="3398869"/>
          </a:xfrm>
        </p:spPr>
        <p:txBody>
          <a:bodyPr>
            <a:normAutofit/>
          </a:bodyPr>
          <a:lstStyle/>
          <a:p>
            <a:r>
              <a:rPr lang="en-CA" b="1" i="0" dirty="0">
                <a:solidFill>
                  <a:srgbClr val="303030"/>
                </a:solidFill>
                <a:effectLst/>
                <a:latin typeface="IBM Plex Sans" panose="020B0503050203000203" pitchFamily="34" charset="0"/>
              </a:rPr>
              <a:t>Prompt: </a:t>
            </a:r>
            <a:r>
              <a:rPr lang="en-CA" b="0" i="1" dirty="0">
                <a:solidFill>
                  <a:srgbClr val="303030"/>
                </a:solidFill>
                <a:effectLst/>
                <a:latin typeface="IBM Plex Sans" panose="020B0503050203000203" pitchFamily="34" charset="0"/>
              </a:rPr>
              <a:t>COVID-19 is an infectious disease that has quickly taken over our world. Many people feel that we will not be able to return to our “normal” lives until a vaccine is developed. It is likely that when the vaccine is developed, there will not be enough vaccines for everyone to receive it right away.</a:t>
            </a:r>
          </a:p>
          <a:p>
            <a:r>
              <a:rPr lang="en-CA" b="1" i="0" dirty="0">
                <a:solidFill>
                  <a:srgbClr val="303030"/>
                </a:solidFill>
                <a:effectLst/>
                <a:latin typeface="IBM Plex Sans" panose="020B0503050203000203" pitchFamily="34" charset="0"/>
              </a:rPr>
              <a:t>Questions</a:t>
            </a:r>
          </a:p>
          <a:p>
            <a:pPr lvl="1">
              <a:buFont typeface="+mj-lt"/>
              <a:buAutoNum type="arabicPeriod"/>
            </a:pPr>
            <a:r>
              <a:rPr lang="en-CA" b="0" i="1" dirty="0">
                <a:solidFill>
                  <a:srgbClr val="303030"/>
                </a:solidFill>
                <a:effectLst/>
                <a:latin typeface="IBM Plex Sans" panose="020B0503050203000203" pitchFamily="34" charset="0"/>
              </a:rPr>
              <a:t>How should priority be determined for the COVID-19 vaccine?</a:t>
            </a:r>
          </a:p>
          <a:p>
            <a:pPr lvl="1">
              <a:buFont typeface="+mj-lt"/>
              <a:buAutoNum type="arabicPeriod"/>
            </a:pPr>
            <a:r>
              <a:rPr lang="en-CA" b="0" i="1" dirty="0">
                <a:solidFill>
                  <a:srgbClr val="303030"/>
                </a:solidFill>
                <a:effectLst/>
                <a:latin typeface="IBM Plex Sans" panose="020B0503050203000203" pitchFamily="34" charset="0"/>
              </a:rPr>
              <a:t>What are the ethical concerns to consider in any priority or ranking system?</a:t>
            </a:r>
          </a:p>
          <a:p>
            <a:pPr lvl="1">
              <a:buFont typeface="+mj-lt"/>
              <a:buAutoNum type="arabicPeriod"/>
            </a:pPr>
            <a:r>
              <a:rPr lang="en-CA" b="0" i="1" dirty="0">
                <a:solidFill>
                  <a:srgbClr val="303030"/>
                </a:solidFill>
                <a:effectLst/>
                <a:latin typeface="IBM Plex Sans" panose="020B0503050203000203" pitchFamily="34" charset="0"/>
              </a:rPr>
              <a:t>Discuss a time where you had to choose one person over another in a personal situation and how you came to your decisions.</a:t>
            </a:r>
          </a:p>
          <a:p>
            <a:pPr marL="596900" lvl="1" indent="0">
              <a:buNone/>
            </a:pPr>
            <a:endParaRPr lang="en-CA" b="1" dirty="0">
              <a:latin typeface="IBM Plex Sans" panose="020B0503050203000203" pitchFamily="34" charset="0"/>
            </a:endParaRPr>
          </a:p>
          <a:p>
            <a:pPr lvl="1"/>
            <a:endParaRPr lang="en-CA" b="1" dirty="0">
              <a:latin typeface="IBM Plex Sans" panose="020B0503050203000203" pitchFamily="34" charset="0"/>
            </a:endParaRPr>
          </a:p>
        </p:txBody>
      </p:sp>
      <p:sp>
        <p:nvSpPr>
          <p:cNvPr id="2" name="Google Shape;111;p19">
            <a:extLst>
              <a:ext uri="{FF2B5EF4-FFF2-40B4-BE49-F238E27FC236}">
                <a16:creationId xmlns:a16="http://schemas.microsoft.com/office/drawing/2014/main" id="{3CDEC762-4B46-72B2-6F59-99059D2EEDCF}"/>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https://www.caspertest.com/casper-sample-questions/#sample-question-card-7</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13199747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University of Toronto</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4098" name="Picture 2" descr="Campus Life | MD Program">
            <a:extLst>
              <a:ext uri="{FF2B5EF4-FFF2-40B4-BE49-F238E27FC236}">
                <a16:creationId xmlns:a16="http://schemas.microsoft.com/office/drawing/2014/main" id="{6E346BA0-15CE-9008-B305-5D91561F7D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531" y="1359172"/>
            <a:ext cx="8192938" cy="3190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525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University of Toronto – Academic Requirements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720790" cy="3102273"/>
          </a:xfrm>
        </p:spPr>
        <p:txBody>
          <a:bodyPr>
            <a:normAutofit/>
          </a:bodyPr>
          <a:lstStyle/>
          <a:p>
            <a:r>
              <a:rPr lang="en-CA" b="1" dirty="0">
                <a:latin typeface="IBM Plex Sans" panose="020B0503050203000203" pitchFamily="34" charset="0"/>
              </a:rPr>
              <a:t>Minimum of 3 years of undergraduate work</a:t>
            </a:r>
          </a:p>
          <a:p>
            <a:pPr lvl="1"/>
            <a:r>
              <a:rPr lang="en-CA" dirty="0">
                <a:latin typeface="IBM Plex Sans" panose="020B0503050203000203" pitchFamily="34" charset="0"/>
              </a:rPr>
              <a:t>90 credits (weighting formula for full course load)</a:t>
            </a:r>
          </a:p>
          <a:p>
            <a:pPr lvl="1"/>
            <a:r>
              <a:rPr lang="en-CA" dirty="0">
                <a:latin typeface="IBM Plex Sans" panose="020B0503050203000203" pitchFamily="34" charset="0"/>
              </a:rPr>
              <a:t>28 credits is a full course load</a:t>
            </a:r>
          </a:p>
          <a:p>
            <a:r>
              <a:rPr lang="en-CA" b="1" dirty="0">
                <a:latin typeface="IBM Plex Sans" panose="020B0503050203000203" pitchFamily="34" charset="0"/>
              </a:rPr>
              <a:t>GPA cutoff: </a:t>
            </a:r>
          </a:p>
          <a:p>
            <a:pPr lvl="1"/>
            <a:r>
              <a:rPr lang="en-CA" dirty="0">
                <a:latin typeface="IBM Plex Sans" panose="020B0503050203000203" pitchFamily="34" charset="0"/>
              </a:rPr>
              <a:t>3.6/4 (Full-time summer courses count )</a:t>
            </a:r>
          </a:p>
          <a:p>
            <a:pPr lvl="1"/>
            <a:r>
              <a:rPr lang="en-CA" dirty="0">
                <a:latin typeface="IBM Plex Sans" panose="020B0503050203000203" pitchFamily="34" charset="0"/>
                <a:sym typeface="Wingdings" pitchFamily="2" charset="2"/>
              </a:rPr>
              <a:t>Average accepted GPA 3.95 (2024)</a:t>
            </a:r>
            <a:endParaRPr lang="en-CA" dirty="0">
              <a:latin typeface="IBM Plex Sans" panose="020B0503050203000203" pitchFamily="34" charset="0"/>
            </a:endParaRPr>
          </a:p>
          <a:p>
            <a:r>
              <a:rPr lang="en-CA" b="1" dirty="0">
                <a:latin typeface="IBM Plex Sans" panose="020B0503050203000203" pitchFamily="34" charset="0"/>
              </a:rPr>
              <a:t>MCAT cutoff: 125 in each section (allowance of 124 in one section) </a:t>
            </a:r>
            <a:r>
              <a:rPr lang="en-CA" sz="1400" dirty="0">
                <a:latin typeface="IBM Plex Sans" panose="020B0503050203000203" pitchFamily="34" charset="0"/>
              </a:rPr>
              <a:t>*not scored</a:t>
            </a:r>
          </a:p>
          <a:p>
            <a:r>
              <a:rPr lang="en-CA" b="1" dirty="0">
                <a:latin typeface="IBM Plex Sans" panose="020B0503050203000203" pitchFamily="34" charset="0"/>
              </a:rPr>
              <a:t>640/4290 students interviewed in 2024</a:t>
            </a:r>
          </a:p>
        </p:txBody>
      </p:sp>
      <p:sp>
        <p:nvSpPr>
          <p:cNvPr id="2" name="Google Shape;111;p19">
            <a:extLst>
              <a:ext uri="{FF2B5EF4-FFF2-40B4-BE49-F238E27FC236}">
                <a16:creationId xmlns:a16="http://schemas.microsoft.com/office/drawing/2014/main" id="{9C6F4093-45D4-7FCD-7626-687F678872AA}"/>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https://applymd.utoronto.ca/admission-stats</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3432152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University of Toronto – Course Prerequisites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015083" cy="3091121"/>
          </a:xfrm>
        </p:spPr>
        <p:txBody>
          <a:bodyPr>
            <a:normAutofit/>
          </a:bodyPr>
          <a:lstStyle/>
          <a:p>
            <a:pPr marL="114300" indent="0">
              <a:buNone/>
            </a:pPr>
            <a:r>
              <a:rPr lang="en-CA" b="1" dirty="0">
                <a:latin typeface="IBM Plex Sans" panose="020B0503050203000203" pitchFamily="34" charset="0"/>
              </a:rPr>
              <a:t>Required </a:t>
            </a:r>
          </a:p>
          <a:p>
            <a:r>
              <a:rPr lang="en-CA" b="1" dirty="0">
                <a:latin typeface="IBM Plex Sans" panose="020B0503050203000203" pitchFamily="34" charset="0"/>
              </a:rPr>
              <a:t>2 full course equivalents (FCEs) in Life Sciences</a:t>
            </a:r>
          </a:p>
          <a:p>
            <a:pPr lvl="1"/>
            <a:r>
              <a:rPr lang="en-CA" dirty="0">
                <a:latin typeface="IBM Plex Sans" panose="020B0503050203000203" pitchFamily="34" charset="0"/>
              </a:rPr>
              <a:t>Examples: Biology, Anatomy, Biochemistry, </a:t>
            </a:r>
            <a:r>
              <a:rPr lang="en-CA" dirty="0" err="1">
                <a:latin typeface="IBM Plex Sans" panose="020B0503050203000203" pitchFamily="34" charset="0"/>
              </a:rPr>
              <a:t>etc</a:t>
            </a:r>
            <a:endParaRPr lang="en-CA" dirty="0">
              <a:latin typeface="IBM Plex Sans" panose="020B0503050203000203" pitchFamily="34" charset="0"/>
            </a:endParaRPr>
          </a:p>
          <a:p>
            <a:r>
              <a:rPr lang="en-CA" b="1" dirty="0">
                <a:latin typeface="IBM Plex Sans" panose="020B0503050203000203" pitchFamily="34" charset="0"/>
              </a:rPr>
              <a:t>1 full course equivalent in humanities/social science/language </a:t>
            </a:r>
          </a:p>
          <a:p>
            <a:r>
              <a:rPr lang="en-CA" b="1" dirty="0">
                <a:latin typeface="IBM Plex Sans" panose="020B0503050203000203" pitchFamily="34" charset="0"/>
              </a:rPr>
              <a:t>1 FCE = 6 credits</a:t>
            </a:r>
          </a:p>
          <a:p>
            <a:r>
              <a:rPr lang="en-CA" sz="1400" dirty="0">
                <a:latin typeface="IBM Plex Sans" panose="020B0503050203000203" pitchFamily="34" charset="0"/>
              </a:rPr>
              <a:t>No minimum required grade for prerequisite courses </a:t>
            </a:r>
          </a:p>
          <a:p>
            <a:pPr marL="114300" indent="0">
              <a:buNone/>
            </a:pPr>
            <a:r>
              <a:rPr lang="en-CA" b="1" dirty="0">
                <a:latin typeface="IBM Plex Sans" panose="020B0503050203000203" pitchFamily="34" charset="0"/>
              </a:rPr>
              <a:t>Recommended</a:t>
            </a:r>
          </a:p>
          <a:p>
            <a:r>
              <a:rPr lang="en-CA" b="1" dirty="0">
                <a:latin typeface="IBM Plex Sans" panose="020B0503050203000203" pitchFamily="34" charset="0"/>
              </a:rPr>
              <a:t>Course in Statistics</a:t>
            </a:r>
          </a:p>
          <a:p>
            <a:r>
              <a:rPr lang="en-CA" b="1" dirty="0">
                <a:latin typeface="IBM Plex Sans" panose="020B0503050203000203" pitchFamily="34" charset="0"/>
              </a:rPr>
              <a:t>At least 2 full courses in expository writing</a:t>
            </a:r>
          </a:p>
        </p:txBody>
      </p:sp>
      <p:sp>
        <p:nvSpPr>
          <p:cNvPr id="2" name="Google Shape;111;p19">
            <a:extLst>
              <a:ext uri="{FF2B5EF4-FFF2-40B4-BE49-F238E27FC236}">
                <a16:creationId xmlns:a16="http://schemas.microsoft.com/office/drawing/2014/main" id="{E1C8463C-2D2D-6FE2-CB4C-B53C387E1528}"/>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https://applymd.utoronto.ca/academic-requirements</a:t>
            </a:r>
            <a:r>
              <a:rPr lang="en-CA" sz="1000" dirty="0">
                <a:solidFill>
                  <a:srgbClr val="595959"/>
                </a:solidFill>
                <a:latin typeface="IBM Plex Sans"/>
                <a:ea typeface="IBM Plex Sans"/>
                <a:cs typeface="IBM Plex Sans"/>
                <a:sym typeface="IBM Plex Sans"/>
              </a:rPr>
              <a:t> &amp; </a:t>
            </a:r>
            <a:r>
              <a:rPr lang="en-CA" sz="1000" dirty="0">
                <a:solidFill>
                  <a:srgbClr val="595959"/>
                </a:solidFill>
                <a:latin typeface="IBM Plex Sans"/>
                <a:ea typeface="IBM Plex Sans"/>
                <a:cs typeface="IBM Plex Sans"/>
                <a:sym typeface="IBM Plex Sans"/>
                <a:hlinkClick r:id="rId6"/>
              </a:rPr>
              <a:t>https://applymd.utoronto.ca/prerequisite-courses</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3657609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University of Toronto – Non-Academic Requirements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7" y="1246703"/>
            <a:ext cx="8754243" cy="3592926"/>
          </a:xfrm>
        </p:spPr>
        <p:txBody>
          <a:bodyPr>
            <a:normAutofit fontScale="92500" lnSpcReduction="10000"/>
          </a:bodyPr>
          <a:lstStyle/>
          <a:p>
            <a:pPr marL="114300" indent="0">
              <a:buNone/>
            </a:pPr>
            <a:r>
              <a:rPr lang="en-CA" b="1" dirty="0">
                <a:solidFill>
                  <a:schemeClr val="accent1">
                    <a:lumMod val="50000"/>
                  </a:schemeClr>
                </a:solidFill>
                <a:latin typeface="IBM Plex Sans" panose="020B0503050203000203" pitchFamily="34" charset="0"/>
              </a:rPr>
              <a:t>Brief Personal Essays</a:t>
            </a:r>
          </a:p>
          <a:p>
            <a:r>
              <a:rPr lang="en-CA" b="1" dirty="0">
                <a:latin typeface="IBM Plex Sans" panose="020B0503050203000203" pitchFamily="34" charset="0"/>
              </a:rPr>
              <a:t>2 statements answering questions (outlined on their website each year)</a:t>
            </a:r>
          </a:p>
          <a:p>
            <a:pPr lvl="1"/>
            <a:r>
              <a:rPr lang="en-CA" b="1" dirty="0">
                <a:latin typeface="IBM Plex Sans" panose="020B0503050203000203" pitchFamily="34" charset="0"/>
              </a:rPr>
              <a:t>Question 1 (2024/25): </a:t>
            </a:r>
            <a:r>
              <a:rPr lang="en-CA" i="1" dirty="0">
                <a:latin typeface="IBM Plex Sans" panose="020B0503050203000203" pitchFamily="34" charset="0"/>
              </a:rPr>
              <a:t>In what way(s) are you a product of the world around you? How has it, or how will it, impact your journey in medicine?</a:t>
            </a:r>
          </a:p>
          <a:p>
            <a:pPr lvl="1"/>
            <a:r>
              <a:rPr lang="en-CA" b="1" dirty="0">
                <a:latin typeface="IBM Plex Sans" panose="020B0503050203000203" pitchFamily="34" charset="0"/>
              </a:rPr>
              <a:t>Question 2 (2024/25): </a:t>
            </a:r>
            <a:r>
              <a:rPr lang="en-CA" b="0" i="1" u="none" strike="noStrike" dirty="0">
                <a:solidFill>
                  <a:srgbClr val="505050"/>
                </a:solidFill>
                <a:effectLst/>
                <a:latin typeface="IBM Plex Sans" panose="020B0503050203000203" pitchFamily="34" charset="0"/>
              </a:rPr>
              <a:t>Investor and philanthropist Charlie Munger is known for saying: “We all are learning, modifying, or destroying ideas all the time. Rapid destruction of your ideas when the time is right is one of the most valuable qualities you can acquire. You must force yourself to consider arguments on the other side.” Explore how this may affect a career in medicine.</a:t>
            </a:r>
            <a:endParaRPr lang="en-CA" b="1" i="1" dirty="0">
              <a:latin typeface="IBM Plex Sans" panose="020B0503050203000203" pitchFamily="34" charset="0"/>
            </a:endParaRPr>
          </a:p>
          <a:p>
            <a:pPr marL="114300" indent="0">
              <a:buNone/>
            </a:pPr>
            <a:r>
              <a:rPr lang="en-CA" b="1" dirty="0">
                <a:solidFill>
                  <a:schemeClr val="accent1">
                    <a:lumMod val="50000"/>
                  </a:schemeClr>
                </a:solidFill>
                <a:latin typeface="IBM Plex Sans" panose="020B0503050203000203" pitchFamily="34" charset="0"/>
              </a:rPr>
              <a:t>Autobiographical Sketch &amp; Statements (ABS) </a:t>
            </a:r>
            <a:r>
              <a:rPr lang="en-CA" b="1" dirty="0">
                <a:solidFill>
                  <a:schemeClr val="accent1">
                    <a:lumMod val="50000"/>
                  </a:schemeClr>
                </a:solidFill>
                <a:latin typeface="IBM Plex Sans" panose="020B0503050203000203" pitchFamily="34" charset="0"/>
                <a:sym typeface="Wingdings" pitchFamily="2" charset="2"/>
              </a:rPr>
              <a:t> </a:t>
            </a:r>
            <a:r>
              <a:rPr lang="en-CA" b="1" dirty="0">
                <a:solidFill>
                  <a:schemeClr val="accent1">
                    <a:lumMod val="50000"/>
                  </a:schemeClr>
                </a:solidFill>
                <a:latin typeface="IBM Plex Sans" panose="020B0503050203000203" pitchFamily="34" charset="0"/>
              </a:rPr>
              <a:t>OMSAS</a:t>
            </a:r>
          </a:p>
          <a:p>
            <a:r>
              <a:rPr lang="en-CA" b="1" dirty="0">
                <a:latin typeface="IBM Plex Sans" panose="020B0503050203000203" pitchFamily="34" charset="0"/>
              </a:rPr>
              <a:t>List of activities + achievements since age 16</a:t>
            </a:r>
          </a:p>
          <a:p>
            <a:r>
              <a:rPr lang="en-CA" b="1" dirty="0">
                <a:solidFill>
                  <a:schemeClr val="accent1">
                    <a:lumMod val="50000"/>
                  </a:schemeClr>
                </a:solidFill>
                <a:latin typeface="IBM Plex Sans" panose="020B0503050203000203" pitchFamily="34" charset="0"/>
              </a:rPr>
              <a:t>1 statement (500 words or less) expanding on an ABS item </a:t>
            </a:r>
            <a:r>
              <a:rPr lang="en-CA" dirty="0">
                <a:solidFill>
                  <a:schemeClr val="accent1">
                    <a:lumMod val="50000"/>
                  </a:schemeClr>
                </a:solidFill>
                <a:latin typeface="IBM Plex Sans" panose="020B0503050203000203" pitchFamily="34" charset="0"/>
              </a:rPr>
              <a:t>(UofT specific)</a:t>
            </a:r>
          </a:p>
          <a:p>
            <a:pPr marL="114300" indent="0">
              <a:buNone/>
            </a:pPr>
            <a:r>
              <a:rPr lang="en-CA" b="1" dirty="0">
                <a:solidFill>
                  <a:schemeClr val="accent1">
                    <a:lumMod val="50000"/>
                  </a:schemeClr>
                </a:solidFill>
                <a:latin typeface="IBM Plex Sans" panose="020B0503050203000203" pitchFamily="34" charset="0"/>
              </a:rPr>
              <a:t>References</a:t>
            </a:r>
          </a:p>
          <a:p>
            <a:r>
              <a:rPr lang="en-CA" b="1" dirty="0">
                <a:latin typeface="IBM Plex Sans" panose="020B0503050203000203" pitchFamily="34" charset="0"/>
              </a:rPr>
              <a:t>3 References + their Confidential Assessment Forms</a:t>
            </a:r>
          </a:p>
          <a:p>
            <a:pPr marL="596900" lvl="1" indent="0">
              <a:buNone/>
            </a:pPr>
            <a:endParaRPr lang="en-CA" b="1" dirty="0">
              <a:latin typeface="IBM Plex Sans" panose="020B0503050203000203" pitchFamily="34" charset="0"/>
            </a:endParaRPr>
          </a:p>
        </p:txBody>
      </p:sp>
      <p:sp>
        <p:nvSpPr>
          <p:cNvPr id="2" name="Google Shape;111;p19">
            <a:extLst>
              <a:ext uri="{FF2B5EF4-FFF2-40B4-BE49-F238E27FC236}">
                <a16:creationId xmlns:a16="http://schemas.microsoft.com/office/drawing/2014/main" id="{E1C8463C-2D2D-6FE2-CB4C-B53C387E1528}"/>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https://applymd.utoronto.ca/non-academic-requirements</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15367853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McMaster University</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6146" name="Picture 2" descr="Michael G. DeGroote School of Medicine - Wikipedia">
            <a:extLst>
              <a:ext uri="{FF2B5EF4-FFF2-40B4-BE49-F238E27FC236}">
                <a16:creationId xmlns:a16="http://schemas.microsoft.com/office/drawing/2014/main" id="{D3D3994C-E936-ACF8-3A1A-BDF8D03DB9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0760" y="1282955"/>
            <a:ext cx="6022479" cy="3387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619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McMaster University – Academic Requirements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832302" cy="3793648"/>
          </a:xfrm>
        </p:spPr>
        <p:txBody>
          <a:bodyPr>
            <a:normAutofit/>
          </a:bodyPr>
          <a:lstStyle/>
          <a:p>
            <a:r>
              <a:rPr lang="en-CA" b="1" dirty="0">
                <a:latin typeface="IBM Plex Sans" panose="020B0503050203000203" pitchFamily="34" charset="0"/>
              </a:rPr>
              <a:t>Minimum of 3 years of undergraduate work - ANY major</a:t>
            </a:r>
          </a:p>
          <a:p>
            <a:pPr lvl="1"/>
            <a:r>
              <a:rPr lang="en-CA" dirty="0">
                <a:latin typeface="IBM Plex Sans" panose="020B0503050203000203" pitchFamily="34" charset="0"/>
              </a:rPr>
              <a:t>90 credits (full course load not required)</a:t>
            </a:r>
          </a:p>
          <a:p>
            <a:pPr lvl="1"/>
            <a:r>
              <a:rPr lang="en-CA" dirty="0">
                <a:latin typeface="IBM Plex Sans" panose="020B0503050203000203" pitchFamily="34" charset="0"/>
              </a:rPr>
              <a:t>Prerequisites: None</a:t>
            </a:r>
          </a:p>
          <a:p>
            <a:r>
              <a:rPr lang="en-CA" b="1" dirty="0">
                <a:latin typeface="IBM Plex Sans" panose="020B0503050203000203" pitchFamily="34" charset="0"/>
              </a:rPr>
              <a:t>GPA cutoff: 3.0 (Cumulative)</a:t>
            </a:r>
          </a:p>
          <a:p>
            <a:r>
              <a:rPr lang="en-CA" b="1" dirty="0">
                <a:latin typeface="IBM Plex Sans" panose="020B0503050203000203" pitchFamily="34" charset="0"/>
              </a:rPr>
              <a:t>MCAT cutoff: CARS 123 (128+ is competitive)</a:t>
            </a:r>
          </a:p>
          <a:p>
            <a:r>
              <a:rPr lang="en-CA" b="1" dirty="0" err="1">
                <a:latin typeface="IBM Plex Sans" panose="020B0503050203000203" pitchFamily="34" charset="0"/>
              </a:rPr>
              <a:t>CASPer</a:t>
            </a:r>
            <a:r>
              <a:rPr lang="en-CA" b="1" dirty="0">
                <a:latin typeface="IBM Plex Sans" panose="020B0503050203000203" pitchFamily="34" charset="0"/>
              </a:rPr>
              <a:t> </a:t>
            </a:r>
          </a:p>
          <a:p>
            <a:r>
              <a:rPr lang="en-CA" b="1" dirty="0">
                <a:latin typeface="IBM Plex Sans" panose="020B0503050203000203" pitchFamily="34" charset="0"/>
              </a:rPr>
              <a:t>221/5284 applicants admitted to the Class of 2027 (569 interviewed)</a:t>
            </a:r>
          </a:p>
          <a:p>
            <a:pPr lvl="1"/>
            <a:r>
              <a:rPr lang="en-CA" dirty="0">
                <a:latin typeface="IBM Plex Sans" panose="020B0503050203000203" pitchFamily="34" charset="0"/>
              </a:rPr>
              <a:t>Students starting this year!</a:t>
            </a:r>
          </a:p>
          <a:p>
            <a:r>
              <a:rPr lang="en-CA" b="1" dirty="0">
                <a:latin typeface="IBM Plex Sans" panose="020B0503050203000203" pitchFamily="34" charset="0"/>
              </a:rPr>
              <a:t>Only your CARS score, </a:t>
            </a:r>
            <a:r>
              <a:rPr lang="en-CA" b="1" dirty="0" err="1">
                <a:latin typeface="IBM Plex Sans" panose="020B0503050203000203" pitchFamily="34" charset="0"/>
              </a:rPr>
              <a:t>CASPer</a:t>
            </a:r>
            <a:r>
              <a:rPr lang="en-CA" b="1" dirty="0">
                <a:latin typeface="IBM Plex Sans" panose="020B0503050203000203" pitchFamily="34" charset="0"/>
              </a:rPr>
              <a:t> score, and GPA are used for interview consideration</a:t>
            </a:r>
          </a:p>
        </p:txBody>
      </p:sp>
      <p:sp>
        <p:nvSpPr>
          <p:cNvPr id="2" name="Google Shape;111;p19">
            <a:extLst>
              <a:ext uri="{FF2B5EF4-FFF2-40B4-BE49-F238E27FC236}">
                <a16:creationId xmlns:a16="http://schemas.microsoft.com/office/drawing/2014/main" id="{889C2BC7-8961-3855-40E1-A4DF97E2F054}"/>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https://ugme.healthsci.mcmaster.ca/admissions/before-you-apply/</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33244555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82937"/>
            <a:ext cx="8520600" cy="817217"/>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CA" sz="2500" b="1" dirty="0">
                <a:latin typeface="IBM Plex Sans"/>
                <a:ea typeface="IBM Plex Sans"/>
                <a:cs typeface="IBM Plex Sans"/>
                <a:sym typeface="IBM Plex Sans"/>
              </a:rPr>
              <a:t>McMaster University – Stats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685275"/>
            <a:ext cx="8832302" cy="918035"/>
          </a:xfrm>
        </p:spPr>
        <p:txBody>
          <a:bodyPr>
            <a:normAutofit/>
          </a:bodyPr>
          <a:lstStyle/>
          <a:p>
            <a:r>
              <a:rPr lang="en-CA" b="1" dirty="0">
                <a:latin typeface="IBM Plex Sans" panose="020B0503050203000203" pitchFamily="34" charset="0"/>
              </a:rPr>
              <a:t>Medical School Admissions Stats are made available online.</a:t>
            </a:r>
          </a:p>
          <a:p>
            <a:r>
              <a:rPr lang="en-CA" b="1" dirty="0">
                <a:latin typeface="IBM Plex Sans" panose="020B0503050203000203" pitchFamily="34" charset="0"/>
              </a:rPr>
              <a:t>Let’s take a look at the new cohort of Medical Students at McMaster:</a:t>
            </a:r>
          </a:p>
        </p:txBody>
      </p:sp>
      <p:sp>
        <p:nvSpPr>
          <p:cNvPr id="2" name="Google Shape;111;p19">
            <a:extLst>
              <a:ext uri="{FF2B5EF4-FFF2-40B4-BE49-F238E27FC236}">
                <a16:creationId xmlns:a16="http://schemas.microsoft.com/office/drawing/2014/main" id="{889C2BC7-8961-3855-40E1-A4DF97E2F054}"/>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https://ugme.healthsci.mcmaster.ca/wp-content/uploads/2024/08/Class-of-2027-Statistics.pdf</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pic>
        <p:nvPicPr>
          <p:cNvPr id="5" name="Picture 4" descr="A table with numbers and text&#10;&#10;Description automatically generated">
            <a:extLst>
              <a:ext uri="{FF2B5EF4-FFF2-40B4-BE49-F238E27FC236}">
                <a16:creationId xmlns:a16="http://schemas.microsoft.com/office/drawing/2014/main" id="{23E458DE-DC68-599B-4760-1BE8F44D6085}"/>
              </a:ext>
            </a:extLst>
          </p:cNvPr>
          <p:cNvPicPr>
            <a:picLocks noChangeAspect="1"/>
          </p:cNvPicPr>
          <p:nvPr/>
        </p:nvPicPr>
        <p:blipFill>
          <a:blip r:embed="rId6"/>
          <a:stretch>
            <a:fillRect/>
          </a:stretch>
        </p:blipFill>
        <p:spPr>
          <a:xfrm>
            <a:off x="4727849" y="1554392"/>
            <a:ext cx="3429000" cy="2438400"/>
          </a:xfrm>
          <a:prstGeom prst="rect">
            <a:avLst/>
          </a:prstGeom>
        </p:spPr>
      </p:pic>
      <p:pic>
        <p:nvPicPr>
          <p:cNvPr id="7" name="Picture 6" descr="A table with numbers and a purple background&#10;&#10;Description automatically generated with medium confidence">
            <a:extLst>
              <a:ext uri="{FF2B5EF4-FFF2-40B4-BE49-F238E27FC236}">
                <a16:creationId xmlns:a16="http://schemas.microsoft.com/office/drawing/2014/main" id="{049D99D3-5B31-BC10-164F-8024C6B49464}"/>
              </a:ext>
            </a:extLst>
          </p:cNvPr>
          <p:cNvPicPr>
            <a:picLocks noChangeAspect="1"/>
          </p:cNvPicPr>
          <p:nvPr/>
        </p:nvPicPr>
        <p:blipFill>
          <a:blip r:embed="rId7"/>
          <a:stretch>
            <a:fillRect/>
          </a:stretch>
        </p:blipFill>
        <p:spPr>
          <a:xfrm>
            <a:off x="877834" y="1795068"/>
            <a:ext cx="3289300" cy="1993900"/>
          </a:xfrm>
          <a:prstGeom prst="rect">
            <a:avLst/>
          </a:prstGeom>
        </p:spPr>
      </p:pic>
      <p:sp>
        <p:nvSpPr>
          <p:cNvPr id="9" name="TextBox 8">
            <a:extLst>
              <a:ext uri="{FF2B5EF4-FFF2-40B4-BE49-F238E27FC236}">
                <a16:creationId xmlns:a16="http://schemas.microsoft.com/office/drawing/2014/main" id="{CFD3B487-0ECA-C8F8-96CC-697FA69F26D8}"/>
              </a:ext>
            </a:extLst>
          </p:cNvPr>
          <p:cNvSpPr txBox="1"/>
          <p:nvPr/>
        </p:nvSpPr>
        <p:spPr>
          <a:xfrm>
            <a:off x="2522484" y="4064044"/>
            <a:ext cx="4572000" cy="523220"/>
          </a:xfrm>
          <a:prstGeom prst="rect">
            <a:avLst/>
          </a:prstGeom>
          <a:noFill/>
        </p:spPr>
        <p:txBody>
          <a:bodyPr wrap="square">
            <a:spAutoFit/>
          </a:bodyPr>
          <a:lstStyle/>
          <a:p>
            <a:r>
              <a:rPr lang="en-CA" b="1" dirty="0">
                <a:latin typeface="IBM Plex Sans" panose="020B0503050203000203" pitchFamily="34" charset="0"/>
              </a:rPr>
              <a:t>GPA cutoff: 3.0 (Cumulative)</a:t>
            </a:r>
          </a:p>
          <a:p>
            <a:r>
              <a:rPr lang="en-CA" b="1" dirty="0">
                <a:latin typeface="IBM Plex Sans" panose="020B0503050203000203" pitchFamily="34" charset="0"/>
              </a:rPr>
              <a:t>MCAT cutoff: CARS 123 (128+ is competitive)</a:t>
            </a:r>
          </a:p>
        </p:txBody>
      </p:sp>
    </p:spTree>
    <p:extLst>
      <p:ext uri="{BB962C8B-B14F-4D97-AF65-F5344CB8AC3E}">
        <p14:creationId xmlns:p14="http://schemas.microsoft.com/office/powerpoint/2010/main" val="28514281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University of Western Ontario</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2" name="Picture 2" descr="Ontario expands medical school spots at Western University to 'address  needs in society' - London | Globalnews.ca">
            <a:extLst>
              <a:ext uri="{FF2B5EF4-FFF2-40B4-BE49-F238E27FC236}">
                <a16:creationId xmlns:a16="http://schemas.microsoft.com/office/drawing/2014/main" id="{487E0D4F-2894-47A2-C963-CC91E7D441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5825" y="1304692"/>
            <a:ext cx="5132349" cy="3421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5566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Western– Academic Requirements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832302" cy="3793648"/>
          </a:xfrm>
        </p:spPr>
        <p:txBody>
          <a:bodyPr>
            <a:normAutofit/>
          </a:bodyPr>
          <a:lstStyle/>
          <a:p>
            <a:r>
              <a:rPr lang="en-CA" b="1" dirty="0">
                <a:latin typeface="IBM Plex Sans" panose="020B0503050203000203" pitchFamily="34" charset="0"/>
              </a:rPr>
              <a:t>4 year undergraduate degree</a:t>
            </a:r>
          </a:p>
          <a:p>
            <a:pPr lvl="1"/>
            <a:r>
              <a:rPr lang="en-CA" b="1" dirty="0">
                <a:latin typeface="IBM Plex Sans" panose="020B0503050203000203" pitchFamily="34" charset="0"/>
              </a:rPr>
              <a:t>120 credits</a:t>
            </a:r>
          </a:p>
          <a:p>
            <a:pPr lvl="1"/>
            <a:r>
              <a:rPr lang="en-CA" b="1" dirty="0">
                <a:latin typeface="IBM Plex Sans" panose="020B0503050203000203" pitchFamily="34" charset="0"/>
              </a:rPr>
              <a:t>Prerequisites: none</a:t>
            </a:r>
          </a:p>
          <a:p>
            <a:r>
              <a:rPr lang="en-CA" b="1" dirty="0">
                <a:latin typeface="IBM Plex Sans" panose="020B0503050203000203" pitchFamily="34" charset="0"/>
              </a:rPr>
              <a:t>GPA cutoff: 3.70</a:t>
            </a:r>
          </a:p>
          <a:p>
            <a:pPr lvl="1"/>
            <a:r>
              <a:rPr lang="en-CA" dirty="0">
                <a:latin typeface="IBM Plex Sans" panose="020B0503050203000203" pitchFamily="34" charset="0"/>
              </a:rPr>
              <a:t>Calculated from the </a:t>
            </a:r>
            <a:r>
              <a:rPr lang="en-CA" b="1" dirty="0">
                <a:latin typeface="IBM Plex Sans" panose="020B0503050203000203" pitchFamily="34" charset="0"/>
              </a:rPr>
              <a:t>2 best years with full course load</a:t>
            </a:r>
          </a:p>
          <a:p>
            <a:pPr lvl="1"/>
            <a:r>
              <a:rPr lang="en-CA" dirty="0">
                <a:latin typeface="IBM Plex Sans" panose="020B0503050203000203" pitchFamily="34" charset="0"/>
              </a:rPr>
              <a:t>For first and second years, </a:t>
            </a:r>
            <a:r>
              <a:rPr lang="en-CA" b="1" dirty="0">
                <a:latin typeface="IBM Plex Sans" panose="020B0503050203000203" pitchFamily="34" charset="0"/>
              </a:rPr>
              <a:t>60% </a:t>
            </a:r>
            <a:r>
              <a:rPr lang="en-CA" dirty="0">
                <a:latin typeface="IBM Plex Sans" panose="020B0503050203000203" pitchFamily="34" charset="0"/>
              </a:rPr>
              <a:t>course load should be at the level of that year of study or higher</a:t>
            </a:r>
          </a:p>
          <a:p>
            <a:pPr lvl="1"/>
            <a:r>
              <a:rPr lang="en-CA" dirty="0">
                <a:latin typeface="IBM Plex Sans" panose="020B0503050203000203" pitchFamily="34" charset="0"/>
              </a:rPr>
              <a:t>For the third and fourth years, </a:t>
            </a:r>
            <a:r>
              <a:rPr lang="en-CA" b="1" dirty="0">
                <a:latin typeface="IBM Plex Sans" panose="020B0503050203000203" pitchFamily="34" charset="0"/>
              </a:rPr>
              <a:t>60% </a:t>
            </a:r>
            <a:r>
              <a:rPr lang="en-CA" dirty="0">
                <a:latin typeface="IBM Plex Sans" panose="020B0503050203000203" pitchFamily="34" charset="0"/>
              </a:rPr>
              <a:t>of the course load should be be at third level or higher.</a:t>
            </a:r>
          </a:p>
          <a:p>
            <a:pPr lvl="1"/>
            <a:r>
              <a:rPr lang="en-CA" dirty="0">
                <a:latin typeface="IBM Plex Sans" panose="020B0503050203000203" pitchFamily="34" charset="0"/>
              </a:rPr>
              <a:t>GPA minimum must be met in EACH of the 2 best years</a:t>
            </a:r>
          </a:p>
          <a:p>
            <a:pPr lvl="1"/>
            <a:r>
              <a:rPr lang="en-CA" b="1" dirty="0">
                <a:latin typeface="IBM Plex Sans" panose="020B0503050203000203" pitchFamily="34" charset="0"/>
              </a:rPr>
              <a:t>Summer Courses will not be counted </a:t>
            </a:r>
          </a:p>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r>
              <a:rPr kumimoji="0" lang="en-CA" sz="1800" b="1" i="0" u="none" strike="noStrike" kern="0" cap="none" spc="0" normalizeH="0" baseline="0" noProof="0" dirty="0">
                <a:ln>
                  <a:noFill/>
                </a:ln>
                <a:solidFill>
                  <a:srgbClr val="595959"/>
                </a:solidFill>
                <a:effectLst/>
                <a:uLnTx/>
                <a:uFillTx/>
                <a:latin typeface="IBM Plex Sans" panose="020B0503050203000203" pitchFamily="34" charset="0"/>
                <a:cs typeface="Arial"/>
                <a:sym typeface="Arial"/>
              </a:rPr>
              <a:t>MCAT cutoff: varies annually, check this online</a:t>
            </a:r>
          </a:p>
          <a:p>
            <a:pPr lvl="1" indent="-342900">
              <a:buClr>
                <a:srgbClr val="595959"/>
              </a:buClr>
              <a:buSzPts val="1800"/>
              <a:buFont typeface="Arial"/>
              <a:buChar char="●"/>
              <a:defRPr/>
            </a:pPr>
            <a:r>
              <a:rPr lang="en-CA" dirty="0">
                <a:solidFill>
                  <a:srgbClr val="595959"/>
                </a:solidFill>
                <a:latin typeface="IBM Plex Sans" panose="020B0503050203000203" pitchFamily="34" charset="0"/>
              </a:rPr>
              <a:t>For 2023/2024, a minimum score of 127 in BBFLS, CPBS and CARS + 126 in PSBB was required</a:t>
            </a:r>
            <a:endParaRPr kumimoji="0" lang="en-CA" i="0" u="none" strike="noStrike" kern="0" cap="none" spc="0" normalizeH="0" baseline="0" noProof="0" dirty="0">
              <a:ln>
                <a:noFill/>
              </a:ln>
              <a:solidFill>
                <a:srgbClr val="595959"/>
              </a:solidFill>
              <a:effectLst/>
              <a:uLnTx/>
              <a:uFillTx/>
              <a:latin typeface="IBM Plex Sans" panose="020B0503050203000203" pitchFamily="34" charset="0"/>
              <a:cs typeface="Arial"/>
              <a:sym typeface="Arial"/>
            </a:endParaRPr>
          </a:p>
          <a:p>
            <a:pPr lvl="1"/>
            <a:endParaRPr lang="en-CA" b="1" dirty="0">
              <a:latin typeface="IBM Plex Sans" panose="020B0503050203000203" pitchFamily="34" charset="0"/>
            </a:endParaRPr>
          </a:p>
        </p:txBody>
      </p:sp>
      <p:sp>
        <p:nvSpPr>
          <p:cNvPr id="2" name="Google Shape;111;p19">
            <a:extLst>
              <a:ext uri="{FF2B5EF4-FFF2-40B4-BE49-F238E27FC236}">
                <a16:creationId xmlns:a16="http://schemas.microsoft.com/office/drawing/2014/main" id="{889C2BC7-8961-3855-40E1-A4DF97E2F054}"/>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https://www.schulich.uwo.ca/med_dent_admissions/medicine/admission_requirements.html</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29100333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Western – Non-Academic Requirements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7" y="1246703"/>
            <a:ext cx="8754243" cy="3592926"/>
          </a:xfrm>
        </p:spPr>
        <p:txBody>
          <a:bodyPr>
            <a:normAutofit/>
          </a:bodyPr>
          <a:lstStyle/>
          <a:p>
            <a:pPr marL="114300" indent="0">
              <a:buNone/>
            </a:pPr>
            <a:r>
              <a:rPr lang="en-CA" b="1" dirty="0">
                <a:solidFill>
                  <a:schemeClr val="accent1">
                    <a:lumMod val="50000"/>
                  </a:schemeClr>
                </a:solidFill>
                <a:latin typeface="IBM Plex Sans" panose="020B0503050203000203" pitchFamily="34" charset="0"/>
              </a:rPr>
              <a:t>Western Autobiographical Sketch (ABS) </a:t>
            </a:r>
          </a:p>
          <a:p>
            <a:r>
              <a:rPr lang="en-CA" b="1" dirty="0">
                <a:latin typeface="IBM Plex Sans" panose="020B0503050203000203" pitchFamily="34" charset="0"/>
              </a:rPr>
              <a:t>This is separate from the </a:t>
            </a:r>
            <a:r>
              <a:rPr lang="en-CA" b="1" dirty="0">
                <a:solidFill>
                  <a:schemeClr val="bg2"/>
                </a:solidFill>
                <a:latin typeface="IBM Plex Sans" panose="020B0503050203000203" pitchFamily="34" charset="0"/>
              </a:rPr>
              <a:t>OMSAS</a:t>
            </a:r>
            <a:r>
              <a:rPr lang="en-CA" b="1" dirty="0">
                <a:latin typeface="IBM Plex Sans" panose="020B0503050203000203" pitchFamily="34" charset="0"/>
              </a:rPr>
              <a:t> </a:t>
            </a:r>
            <a:r>
              <a:rPr lang="en-CA" b="1" dirty="0">
                <a:solidFill>
                  <a:schemeClr val="bg2"/>
                </a:solidFill>
                <a:latin typeface="IBM Plex Sans" panose="020B0503050203000203" pitchFamily="34" charset="0"/>
              </a:rPr>
              <a:t>ABS</a:t>
            </a:r>
          </a:p>
          <a:p>
            <a:r>
              <a:rPr lang="en-CA" b="1" dirty="0">
                <a:solidFill>
                  <a:schemeClr val="bg2"/>
                </a:solidFill>
                <a:latin typeface="IBM Plex Sans" panose="020B0503050203000203" pitchFamily="34" charset="0"/>
              </a:rPr>
              <a:t>Collected once OMSAS application closes</a:t>
            </a:r>
          </a:p>
          <a:p>
            <a:pPr marL="114300" indent="0">
              <a:buNone/>
            </a:pPr>
            <a:r>
              <a:rPr lang="en-CA" b="1" dirty="0">
                <a:solidFill>
                  <a:schemeClr val="accent1">
                    <a:lumMod val="50000"/>
                  </a:schemeClr>
                </a:solidFill>
                <a:latin typeface="IBM Plex Sans" panose="020B0503050203000203" pitchFamily="34" charset="0"/>
              </a:rPr>
              <a:t>References</a:t>
            </a:r>
          </a:p>
          <a:p>
            <a:r>
              <a:rPr lang="en-CA" b="1" dirty="0">
                <a:latin typeface="IBM Plex Sans" panose="020B0503050203000203" pitchFamily="34" charset="0"/>
              </a:rPr>
              <a:t>3 References + their Confidential Assessment Forms</a:t>
            </a:r>
          </a:p>
          <a:p>
            <a:pPr lvl="1"/>
            <a:r>
              <a:rPr lang="en-CA" dirty="0">
                <a:latin typeface="IBM Plex Sans" panose="020B0503050203000203" pitchFamily="34" charset="0"/>
              </a:rPr>
              <a:t>Academic or Employment related</a:t>
            </a:r>
          </a:p>
          <a:p>
            <a:pPr lvl="1"/>
            <a:r>
              <a:rPr lang="en-CA" dirty="0">
                <a:latin typeface="IBM Plex Sans" panose="020B0503050203000203" pitchFamily="34" charset="0"/>
              </a:rPr>
              <a:t>Non-academic or personal</a:t>
            </a:r>
          </a:p>
          <a:p>
            <a:pPr lvl="1"/>
            <a:r>
              <a:rPr lang="en-CA" dirty="0">
                <a:latin typeface="IBM Plex Sans" panose="020B0503050203000203" pitchFamily="34" charset="0"/>
              </a:rPr>
              <a:t>Additional refer of your choosing</a:t>
            </a:r>
          </a:p>
          <a:p>
            <a:pPr marL="596900" lvl="1" indent="0">
              <a:buNone/>
            </a:pPr>
            <a:endParaRPr lang="en-CA" b="1" dirty="0">
              <a:latin typeface="IBM Plex Sans" panose="020B0503050203000203" pitchFamily="34" charset="0"/>
            </a:endParaRPr>
          </a:p>
        </p:txBody>
      </p:sp>
      <p:sp>
        <p:nvSpPr>
          <p:cNvPr id="2" name="Google Shape;111;p19">
            <a:extLst>
              <a:ext uri="{FF2B5EF4-FFF2-40B4-BE49-F238E27FC236}">
                <a16:creationId xmlns:a16="http://schemas.microsoft.com/office/drawing/2014/main" id="{E1C8463C-2D2D-6FE2-CB4C-B53C387E1528}"/>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https://www.schulich.uwo.ca/med_dent_admissions/medicine/admission_requirements.html</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25058080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Northern Ontario School of Medicine (NOSM)</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12290" name="Picture 2" descr="Northern Ontario School of Medicine supports bid for Sault campus -  SNNewsWatch.com">
            <a:extLst>
              <a:ext uri="{FF2B5EF4-FFF2-40B4-BE49-F238E27FC236}">
                <a16:creationId xmlns:a16="http://schemas.microsoft.com/office/drawing/2014/main" id="{CB7F9CD0-B8BD-2707-168E-BB06BB03FF3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6765"/>
          <a:stretch/>
        </p:blipFill>
        <p:spPr bwMode="auto">
          <a:xfrm>
            <a:off x="1349472" y="1271239"/>
            <a:ext cx="6445056" cy="3576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31630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NOSM– Academic Requirements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720790" cy="3102273"/>
          </a:xfrm>
        </p:spPr>
        <p:txBody>
          <a:bodyPr>
            <a:normAutofit/>
          </a:bodyPr>
          <a:lstStyle/>
          <a:p>
            <a:r>
              <a:rPr lang="en-CA" b="1" dirty="0">
                <a:latin typeface="IBM Plex Sans" panose="020B0503050203000203" pitchFamily="34" charset="0"/>
              </a:rPr>
              <a:t>4 year undergraduate degree</a:t>
            </a:r>
          </a:p>
          <a:p>
            <a:pPr lvl="1"/>
            <a:r>
              <a:rPr lang="en-CA" dirty="0">
                <a:latin typeface="IBM Plex Sans" panose="020B0503050203000203" pitchFamily="34" charset="0"/>
              </a:rPr>
              <a:t>120 credits</a:t>
            </a:r>
          </a:p>
          <a:p>
            <a:pPr lvl="1"/>
            <a:r>
              <a:rPr lang="en-CA" dirty="0">
                <a:latin typeface="IBM Plex Sans" panose="020B0503050203000203" pitchFamily="34" charset="0"/>
              </a:rPr>
              <a:t>Prerequisites: none</a:t>
            </a:r>
          </a:p>
          <a:p>
            <a:pPr lvl="2"/>
            <a:r>
              <a:rPr lang="en-CA" dirty="0">
                <a:latin typeface="IBM Plex Sans" panose="020B0503050203000203" pitchFamily="34" charset="0"/>
              </a:rPr>
              <a:t>Recommended:</a:t>
            </a:r>
          </a:p>
          <a:p>
            <a:pPr lvl="2"/>
            <a:r>
              <a:rPr lang="en-CA" dirty="0">
                <a:latin typeface="IBM Plex Sans" panose="020B0503050203000203" pitchFamily="34" charset="0"/>
              </a:rPr>
              <a:t>Science majors: 2 full course equivalents in arts/social sciences /humanities</a:t>
            </a:r>
          </a:p>
          <a:p>
            <a:pPr lvl="2"/>
            <a:r>
              <a:rPr lang="en-CA" dirty="0">
                <a:latin typeface="IBM Plex Sans" panose="020B0503050203000203" pitchFamily="34" charset="0"/>
              </a:rPr>
              <a:t>Art/social science/humanities majors: 2 full course equivalents in science</a:t>
            </a:r>
          </a:p>
          <a:p>
            <a:r>
              <a:rPr lang="en-CA" b="1" dirty="0">
                <a:latin typeface="IBM Plex Sans" panose="020B0503050203000203" pitchFamily="34" charset="0"/>
              </a:rPr>
              <a:t>GPA cutoff: 3.0 on OMSAS 4.0 scale</a:t>
            </a:r>
          </a:p>
          <a:p>
            <a:pPr lvl="1"/>
            <a:r>
              <a:rPr lang="en-CA" b="1" dirty="0">
                <a:latin typeface="IBM Plex Sans" panose="020B0503050203000203" pitchFamily="34" charset="0"/>
              </a:rPr>
              <a:t>Cumulative</a:t>
            </a:r>
          </a:p>
          <a:p>
            <a:r>
              <a:rPr lang="en-CA" b="1" dirty="0">
                <a:latin typeface="IBM Plex Sans" panose="020B0503050203000203" pitchFamily="34" charset="0"/>
              </a:rPr>
              <a:t>MCAT: not required</a:t>
            </a:r>
          </a:p>
          <a:p>
            <a:r>
              <a:rPr lang="en-CA" b="1" dirty="0" err="1">
                <a:latin typeface="IBM Plex Sans" panose="020B0503050203000203" pitchFamily="34" charset="0"/>
              </a:rPr>
              <a:t>CASPer</a:t>
            </a:r>
            <a:r>
              <a:rPr lang="en-CA" b="1" dirty="0">
                <a:latin typeface="IBM Plex Sans" panose="020B0503050203000203" pitchFamily="34" charset="0"/>
              </a:rPr>
              <a:t>: not required</a:t>
            </a:r>
          </a:p>
        </p:txBody>
      </p:sp>
      <p:sp>
        <p:nvSpPr>
          <p:cNvPr id="2" name="Google Shape;111;p19">
            <a:extLst>
              <a:ext uri="{FF2B5EF4-FFF2-40B4-BE49-F238E27FC236}">
                <a16:creationId xmlns:a16="http://schemas.microsoft.com/office/drawing/2014/main" id="{9C6F4093-45D4-7FCD-7626-687F678872AA}"/>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https://www.nosm.ca/nosm-university-admissions-learner-recruitment/ume-program-md-degree-admissions/application-information-requirements/minimum-requirements/</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17559544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NOSM– Non-Academic Requirements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720790" cy="3223173"/>
          </a:xfrm>
        </p:spPr>
        <p:txBody>
          <a:bodyPr>
            <a:normAutofit fontScale="92500" lnSpcReduction="20000"/>
          </a:bodyPr>
          <a:lstStyle/>
          <a:p>
            <a:pPr marL="114300" indent="0">
              <a:buNone/>
            </a:pPr>
            <a:r>
              <a:rPr lang="en-CA" b="1" dirty="0">
                <a:solidFill>
                  <a:schemeClr val="accent1">
                    <a:lumMod val="50000"/>
                  </a:schemeClr>
                </a:solidFill>
                <a:latin typeface="IBM Plex Sans" panose="020B0503050203000203" pitchFamily="34" charset="0"/>
              </a:rPr>
              <a:t>Context Score</a:t>
            </a:r>
          </a:p>
          <a:p>
            <a:r>
              <a:rPr lang="en-CA" b="1" dirty="0">
                <a:solidFill>
                  <a:schemeClr val="bg2"/>
                </a:solidFill>
                <a:latin typeface="IBM Plex Sans" panose="020B0503050203000203" pitchFamily="34" charset="0"/>
              </a:rPr>
              <a:t>Based on geographic/cultural criteria</a:t>
            </a:r>
          </a:p>
          <a:p>
            <a:pPr lvl="1"/>
            <a:r>
              <a:rPr lang="en-CA" dirty="0">
                <a:solidFill>
                  <a:schemeClr val="bg2"/>
                </a:solidFill>
                <a:latin typeface="IBM Plex Sans" panose="020B0503050203000203" pitchFamily="34" charset="0"/>
                <a:sym typeface="Wingdings" pitchFamily="2" charset="2"/>
              </a:rPr>
              <a:t>Emphasis on </a:t>
            </a:r>
            <a:r>
              <a:rPr lang="en-CA" b="1" dirty="0">
                <a:solidFill>
                  <a:srgbClr val="002060"/>
                </a:solidFill>
                <a:latin typeface="IBM Plex Sans" panose="020B0503050203000203" pitchFamily="34" charset="0"/>
                <a:sym typeface="Wingdings" pitchFamily="2" charset="2"/>
              </a:rPr>
              <a:t>Northern Ontario, rural/remote areas</a:t>
            </a:r>
            <a:endParaRPr lang="en-CA" b="1" dirty="0">
              <a:solidFill>
                <a:srgbClr val="002060"/>
              </a:solidFill>
              <a:latin typeface="IBM Plex Sans" panose="020B0503050203000203" pitchFamily="34" charset="0"/>
            </a:endParaRPr>
          </a:p>
          <a:p>
            <a:r>
              <a:rPr lang="en-CA" b="1" dirty="0">
                <a:solidFill>
                  <a:schemeClr val="bg2"/>
                </a:solidFill>
                <a:latin typeface="IBM Plex Sans" panose="020B0503050203000203" pitchFamily="34" charset="0"/>
              </a:rPr>
              <a:t>Employment experience may count </a:t>
            </a:r>
          </a:p>
          <a:p>
            <a:pPr marL="114300" indent="0">
              <a:buNone/>
            </a:pPr>
            <a:r>
              <a:rPr lang="en-CA" b="1" dirty="0">
                <a:solidFill>
                  <a:schemeClr val="accent1">
                    <a:lumMod val="50000"/>
                  </a:schemeClr>
                </a:solidFill>
                <a:latin typeface="IBM Plex Sans" panose="020B0503050203000203" pitchFamily="34" charset="0"/>
              </a:rPr>
              <a:t>ABS </a:t>
            </a:r>
            <a:r>
              <a:rPr lang="en-CA" b="1" dirty="0">
                <a:solidFill>
                  <a:schemeClr val="accent1">
                    <a:lumMod val="50000"/>
                  </a:schemeClr>
                </a:solidFill>
                <a:latin typeface="IBM Plex Sans" panose="020B0503050203000203" pitchFamily="34" charset="0"/>
                <a:sym typeface="Wingdings" pitchFamily="2" charset="2"/>
              </a:rPr>
              <a:t> OMSAS</a:t>
            </a:r>
          </a:p>
          <a:p>
            <a:r>
              <a:rPr lang="en-CA" dirty="0">
                <a:latin typeface="IBM Plex Sans" panose="020B0503050203000203" pitchFamily="34" charset="0"/>
                <a:sym typeface="Wingdings" pitchFamily="2" charset="2"/>
              </a:rPr>
              <a:t>NOSM seeks applicants with a demonstrated interest and experience in </a:t>
            </a:r>
            <a:r>
              <a:rPr lang="en-CA" b="1" dirty="0">
                <a:latin typeface="IBM Plex Sans" panose="020B0503050203000203" pitchFamily="34" charset="0"/>
                <a:sym typeface="Wingdings" pitchFamily="2" charset="2"/>
              </a:rPr>
              <a:t>Northern Ontario and/or rural/remote areas in the rest of Canada</a:t>
            </a:r>
            <a:endParaRPr lang="en-CA" b="1" dirty="0">
              <a:latin typeface="IBM Plex Sans" panose="020B0503050203000203" pitchFamily="34" charset="0"/>
            </a:endParaRPr>
          </a:p>
          <a:p>
            <a:pPr marL="114300" indent="0">
              <a:buNone/>
            </a:pPr>
            <a:r>
              <a:rPr lang="en-CA" b="1" dirty="0">
                <a:solidFill>
                  <a:schemeClr val="accent1">
                    <a:lumMod val="50000"/>
                  </a:schemeClr>
                </a:solidFill>
                <a:latin typeface="IBM Plex Sans" panose="020B0503050203000203" pitchFamily="34" charset="0"/>
              </a:rPr>
              <a:t>References</a:t>
            </a:r>
          </a:p>
          <a:p>
            <a:r>
              <a:rPr lang="en-CA" b="1" dirty="0">
                <a:latin typeface="IBM Plex Sans" panose="020B0503050203000203" pitchFamily="34" charset="0"/>
              </a:rPr>
              <a:t>3 References + their Confidential Assessment Forms</a:t>
            </a:r>
          </a:p>
          <a:p>
            <a:pPr lvl="1" fontAlgn="base"/>
            <a:r>
              <a:rPr lang="en-CA" b="0" i="0" u="none" strike="noStrike" dirty="0">
                <a:solidFill>
                  <a:srgbClr val="2A2A2A"/>
                </a:solidFill>
                <a:effectLst/>
                <a:latin typeface="IBM Plex Sans" panose="020B0503050203000203" pitchFamily="34" charset="0"/>
              </a:rPr>
              <a:t>At least one (1) referee should be a non-academic/character referee.</a:t>
            </a:r>
          </a:p>
          <a:p>
            <a:pPr lvl="1" fontAlgn="base"/>
            <a:r>
              <a:rPr lang="en-CA" b="0" i="0" u="none" strike="noStrike" dirty="0">
                <a:solidFill>
                  <a:srgbClr val="2A2A2A"/>
                </a:solidFill>
                <a:effectLst/>
                <a:latin typeface="IBM Plex Sans" panose="020B0503050203000203" pitchFamily="34" charset="0"/>
              </a:rPr>
              <a:t>It is recommended that one (1) CAF comes from a member of the community or from a community organization, and that at least one (1) be an academic reference.</a:t>
            </a:r>
          </a:p>
          <a:p>
            <a:pPr lvl="1" fontAlgn="base"/>
            <a:r>
              <a:rPr lang="en-CA" dirty="0">
                <a:solidFill>
                  <a:srgbClr val="2A2A2A"/>
                </a:solidFill>
                <a:latin typeface="IBM Plex Sans" panose="020B0503050203000203" pitchFamily="34" charset="0"/>
              </a:rPr>
              <a:t>A</a:t>
            </a:r>
            <a:r>
              <a:rPr lang="en-CA" b="0" i="0" u="none" strike="noStrike" dirty="0">
                <a:solidFill>
                  <a:srgbClr val="2A2A2A"/>
                </a:solidFill>
                <a:effectLst/>
                <a:latin typeface="IBM Plex Sans" panose="020B0503050203000203" pitchFamily="34" charset="0"/>
              </a:rPr>
              <a:t>ccept CAFs written in French.</a:t>
            </a:r>
          </a:p>
          <a:p>
            <a:pPr lvl="1"/>
            <a:endParaRPr lang="en-CA" b="1" dirty="0">
              <a:latin typeface="IBM Plex Sans" panose="020B0503050203000203" pitchFamily="34" charset="0"/>
            </a:endParaRPr>
          </a:p>
          <a:p>
            <a:endParaRPr lang="en-CA" b="1" dirty="0">
              <a:latin typeface="IBM Plex Sans" panose="020B0503050203000203" pitchFamily="34" charset="0"/>
            </a:endParaRPr>
          </a:p>
        </p:txBody>
      </p:sp>
      <p:sp>
        <p:nvSpPr>
          <p:cNvPr id="2" name="Google Shape;111;p19">
            <a:extLst>
              <a:ext uri="{FF2B5EF4-FFF2-40B4-BE49-F238E27FC236}">
                <a16:creationId xmlns:a16="http://schemas.microsoft.com/office/drawing/2014/main" id="{9C6F4093-45D4-7FCD-7626-687F678872AA}"/>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https://www.nosm.ca/nosm-university-admissions-learner-recruitment/ume-program-md-degree-admissions/application-information-requirements/minimum-requirements/</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266301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University of Ottawa </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14340" name="Picture 4" descr="GrantMe">
            <a:extLst>
              <a:ext uri="{FF2B5EF4-FFF2-40B4-BE49-F238E27FC236}">
                <a16:creationId xmlns:a16="http://schemas.microsoft.com/office/drawing/2014/main" id="{17886E52-C773-0BDF-0159-1792181075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2504" y="1260088"/>
            <a:ext cx="5378992" cy="3591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30954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University of Ottawa – Academic Requirements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720790" cy="3102273"/>
          </a:xfrm>
        </p:spPr>
        <p:txBody>
          <a:bodyPr>
            <a:normAutofit/>
          </a:bodyPr>
          <a:lstStyle/>
          <a:p>
            <a:r>
              <a:rPr lang="en-CA" b="1" dirty="0">
                <a:latin typeface="IBM Plex Sans" panose="020B0503050203000203" pitchFamily="34" charset="0"/>
              </a:rPr>
              <a:t>Minimum of 3 years of undergraduate work </a:t>
            </a:r>
          </a:p>
          <a:p>
            <a:pPr lvl="1"/>
            <a:r>
              <a:rPr lang="en-CA" dirty="0">
                <a:latin typeface="IBM Plex Sans" panose="020B0503050203000203" pitchFamily="34" charset="0"/>
              </a:rPr>
              <a:t>90 credits (full course load required) </a:t>
            </a:r>
          </a:p>
          <a:p>
            <a:pPr lvl="1"/>
            <a:r>
              <a:rPr lang="en-CA" dirty="0">
                <a:latin typeface="IBM Plex Sans" panose="020B0503050203000203" pitchFamily="34" charset="0"/>
              </a:rPr>
              <a:t>Full time undergrad studies = 5 full courses/10 half courses in regular academic year (fall + winter) OR 4 full courses/8 half courses in regular academic year and then 1 full course/2 half courses in the summer </a:t>
            </a:r>
          </a:p>
          <a:p>
            <a:r>
              <a:rPr lang="en-CA" b="1" dirty="0">
                <a:latin typeface="IBM Plex Sans" panose="020B0503050203000203" pitchFamily="34" charset="0"/>
              </a:rPr>
              <a:t>GPA cutoff: 3.5 (WGPA* in previous years)</a:t>
            </a:r>
          </a:p>
          <a:p>
            <a:pPr lvl="1"/>
            <a:r>
              <a:rPr lang="en-CA" dirty="0">
                <a:latin typeface="IBM Plex Sans" panose="020B0503050203000203" pitchFamily="34" charset="0"/>
              </a:rPr>
              <a:t>New! Cumulative GPA (</a:t>
            </a:r>
            <a:r>
              <a:rPr lang="en-CA" dirty="0" err="1">
                <a:latin typeface="IBM Plex Sans" panose="020B0503050203000203" pitchFamily="34" charset="0"/>
              </a:rPr>
              <a:t>cGPA</a:t>
            </a:r>
            <a:r>
              <a:rPr lang="en-CA" dirty="0">
                <a:latin typeface="IBM Plex Sans" panose="020B0503050203000203" pitchFamily="34" charset="0"/>
              </a:rPr>
              <a:t>) for the most recent 3 years of full-time undergraduate studies including summer course grades </a:t>
            </a:r>
          </a:p>
          <a:p>
            <a:pPr lvl="1"/>
            <a:r>
              <a:rPr lang="en-CA" dirty="0" err="1">
                <a:latin typeface="IBM Plex Sans" panose="020B0503050203000203" pitchFamily="34" charset="0"/>
              </a:rPr>
              <a:t>cGPA</a:t>
            </a:r>
            <a:r>
              <a:rPr lang="en-CA" dirty="0">
                <a:latin typeface="IBM Plex Sans" panose="020B0503050203000203" pitchFamily="34" charset="0"/>
              </a:rPr>
              <a:t> cut-off increases based on the stream you apply too; to learn about the cut-off contact the admissions office </a:t>
            </a:r>
          </a:p>
          <a:p>
            <a:r>
              <a:rPr lang="en-CA" b="1" dirty="0">
                <a:latin typeface="IBM Plex Sans" panose="020B0503050203000203" pitchFamily="34" charset="0"/>
              </a:rPr>
              <a:t>MCAT: Not required but it is encouraged to write the MCAT! </a:t>
            </a:r>
          </a:p>
        </p:txBody>
      </p:sp>
      <p:sp>
        <p:nvSpPr>
          <p:cNvPr id="2" name="Google Shape;111;p19">
            <a:extLst>
              <a:ext uri="{FF2B5EF4-FFF2-40B4-BE49-F238E27FC236}">
                <a16:creationId xmlns:a16="http://schemas.microsoft.com/office/drawing/2014/main" id="{9C6F4093-45D4-7FCD-7626-687F678872AA}"/>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https://www.uottawa.ca/faculty-medicine/undergraduate/admissions/application-process</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19006708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University of Ottawa – Academic Requirements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720790" cy="3408948"/>
          </a:xfrm>
        </p:spPr>
        <p:txBody>
          <a:bodyPr>
            <a:normAutofit fontScale="92500" lnSpcReduction="10000"/>
          </a:bodyPr>
          <a:lstStyle/>
          <a:p>
            <a:r>
              <a:rPr lang="en-CA" b="1" dirty="0">
                <a:latin typeface="IBM Plex Sans" panose="020B0503050203000203" pitchFamily="34" charset="0"/>
              </a:rPr>
              <a:t>Prerequisites (Minimum Grade of “B” is required for </a:t>
            </a:r>
            <a:r>
              <a:rPr lang="en-CA" b="1" dirty="0" err="1">
                <a:latin typeface="IBM Plex Sans" panose="020B0503050203000203" pitchFamily="34" charset="0"/>
              </a:rPr>
              <a:t>prereqs</a:t>
            </a:r>
            <a:r>
              <a:rPr lang="en-CA" b="1" dirty="0">
                <a:latin typeface="IBM Plex Sans" panose="020B0503050203000203" pitchFamily="34" charset="0"/>
              </a:rPr>
              <a:t>)</a:t>
            </a:r>
          </a:p>
          <a:p>
            <a:r>
              <a:rPr lang="en-CA" b="1" dirty="0">
                <a:latin typeface="IBM Plex Sans" panose="020B0503050203000203" pitchFamily="34" charset="0"/>
              </a:rPr>
              <a:t>6 units in General Biology </a:t>
            </a:r>
            <a:r>
              <a:rPr lang="en-CA" dirty="0">
                <a:latin typeface="IBM Plex Sans" panose="020B0503050203000203" pitchFamily="34" charset="0"/>
              </a:rPr>
              <a:t>(BIOL 1000 &amp; 1001)</a:t>
            </a:r>
          </a:p>
          <a:p>
            <a:pPr lvl="1"/>
            <a:r>
              <a:rPr lang="en-CA" dirty="0">
                <a:latin typeface="IBM Plex Sans" panose="020B0503050203000203" pitchFamily="34" charset="0"/>
              </a:rPr>
              <a:t>Anatomy and Physiology courses are also accepted</a:t>
            </a:r>
          </a:p>
          <a:p>
            <a:r>
              <a:rPr lang="en-CA" b="1" dirty="0">
                <a:latin typeface="IBM Plex Sans" panose="020B0503050203000203" pitchFamily="34" charset="0"/>
              </a:rPr>
              <a:t>6 units in Humanities/Social Science</a:t>
            </a:r>
          </a:p>
          <a:p>
            <a:pPr lvl="1"/>
            <a:r>
              <a:rPr lang="en-CA" dirty="0">
                <a:latin typeface="IBM Plex Sans" panose="020B0503050203000203" pitchFamily="34" charset="0"/>
              </a:rPr>
              <a:t>Any course that is not considered to be a science based</a:t>
            </a:r>
          </a:p>
          <a:p>
            <a:pPr lvl="1"/>
            <a:r>
              <a:rPr lang="en-CA" dirty="0">
                <a:latin typeface="IBM Plex Sans" panose="020B0503050203000203" pitchFamily="34" charset="0"/>
              </a:rPr>
              <a:t>Examples: Sociology, Psychology, Math, Religion, Administration &amp; English ** second language courses do not count</a:t>
            </a:r>
          </a:p>
          <a:p>
            <a:r>
              <a:rPr lang="en-CA" b="1" dirty="0">
                <a:latin typeface="IBM Plex Sans" panose="020B0503050203000203" pitchFamily="34" charset="0"/>
              </a:rPr>
              <a:t>3 units in the following courses: </a:t>
            </a:r>
          </a:p>
          <a:p>
            <a:pPr lvl="1"/>
            <a:r>
              <a:rPr lang="en-CA" b="1" dirty="0">
                <a:latin typeface="IBM Plex Sans" panose="020B0503050203000203" pitchFamily="34" charset="0"/>
              </a:rPr>
              <a:t>Biochemistry </a:t>
            </a:r>
            <a:r>
              <a:rPr lang="en-CA" dirty="0">
                <a:latin typeface="IBM Plex Sans" panose="020B0503050203000203" pitchFamily="34" charset="0"/>
              </a:rPr>
              <a:t>(BIOL 2020 or CHEM 2050)</a:t>
            </a:r>
          </a:p>
          <a:p>
            <a:pPr lvl="1"/>
            <a:r>
              <a:rPr lang="en-CA" b="1" dirty="0">
                <a:latin typeface="IBM Plex Sans" panose="020B0503050203000203" pitchFamily="34" charset="0"/>
              </a:rPr>
              <a:t>Chemistry </a:t>
            </a:r>
            <a:r>
              <a:rPr lang="en-CA" dirty="0">
                <a:latin typeface="IBM Plex Sans" panose="020B0503050203000203" pitchFamily="34" charset="0"/>
              </a:rPr>
              <a:t>(CHEM 1000 &amp; 1001)</a:t>
            </a:r>
          </a:p>
          <a:p>
            <a:pPr lvl="1"/>
            <a:r>
              <a:rPr lang="en-CA" b="1" dirty="0">
                <a:latin typeface="IBM Plex Sans" panose="020B0503050203000203" pitchFamily="34" charset="0"/>
              </a:rPr>
              <a:t>Organic Chemistry </a:t>
            </a:r>
            <a:r>
              <a:rPr lang="en-CA" dirty="0">
                <a:latin typeface="IBM Plex Sans" panose="020B0503050203000203" pitchFamily="34" charset="0"/>
              </a:rPr>
              <a:t>(CHEM 2020 &amp; 2021)</a:t>
            </a:r>
          </a:p>
          <a:p>
            <a:pPr lvl="1"/>
            <a:r>
              <a:rPr lang="en-CA" b="1" dirty="0">
                <a:latin typeface="IBM Plex Sans" panose="020B0503050203000203" pitchFamily="34" charset="0"/>
              </a:rPr>
              <a:t>Statistics </a:t>
            </a:r>
            <a:r>
              <a:rPr lang="en-CA" dirty="0">
                <a:latin typeface="IBM Plex Sans" panose="020B0503050203000203" pitchFamily="34" charset="0"/>
              </a:rPr>
              <a:t>(Any statistics course like bio stats or psych stats)</a:t>
            </a:r>
          </a:p>
          <a:p>
            <a:r>
              <a:rPr lang="en-CA" b="1" dirty="0">
                <a:latin typeface="IBM Plex Sans" panose="020B0503050203000203" pitchFamily="34" charset="0"/>
              </a:rPr>
              <a:t>Lab requirement can be met by having 6 units worth of lab courses</a:t>
            </a:r>
          </a:p>
        </p:txBody>
      </p:sp>
      <p:sp>
        <p:nvSpPr>
          <p:cNvPr id="2" name="Google Shape;111;p19">
            <a:extLst>
              <a:ext uri="{FF2B5EF4-FFF2-40B4-BE49-F238E27FC236}">
                <a16:creationId xmlns:a16="http://schemas.microsoft.com/office/drawing/2014/main" id="{9C6F4093-45D4-7FCD-7626-687F678872AA}"/>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https://www.uottawa.ca/faculty-medicine/undergraduate/admissions/application-process</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7212560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University of Ottawa – Non-Academic Requirements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720790" cy="3408948"/>
          </a:xfrm>
        </p:spPr>
        <p:txBody>
          <a:bodyPr>
            <a:normAutofit fontScale="92500" lnSpcReduction="10000"/>
          </a:bodyPr>
          <a:lstStyle/>
          <a:p>
            <a:pPr marL="114300" indent="0">
              <a:buNone/>
            </a:pPr>
            <a:r>
              <a:rPr lang="en-CA" b="1" dirty="0" err="1">
                <a:solidFill>
                  <a:srgbClr val="C00000"/>
                </a:solidFill>
                <a:latin typeface="IBM Plex Sans" panose="020B0503050203000203" pitchFamily="34" charset="0"/>
              </a:rPr>
              <a:t>CASPer</a:t>
            </a:r>
            <a:r>
              <a:rPr lang="en-CA" b="1" dirty="0">
                <a:solidFill>
                  <a:srgbClr val="C00000"/>
                </a:solidFill>
                <a:latin typeface="IBM Plex Sans" panose="020B0503050203000203" pitchFamily="34" charset="0"/>
              </a:rPr>
              <a:t> (Computer-based Assessment for Sampling  Personal Characteristics)</a:t>
            </a:r>
          </a:p>
          <a:p>
            <a:r>
              <a:rPr lang="en-CA" dirty="0">
                <a:latin typeface="IBM Plex Sans" panose="020B0503050203000203" pitchFamily="34" charset="0"/>
              </a:rPr>
              <a:t>Assessment of interpersonal skills and decision-making </a:t>
            </a:r>
          </a:p>
          <a:p>
            <a:r>
              <a:rPr lang="en-CA" dirty="0">
                <a:latin typeface="IBM Plex Sans" panose="020B0503050203000203" pitchFamily="34" charset="0"/>
              </a:rPr>
              <a:t>90 minutes</a:t>
            </a:r>
          </a:p>
          <a:p>
            <a:pPr marL="114300" indent="0">
              <a:buNone/>
            </a:pPr>
            <a:r>
              <a:rPr lang="en-CA" b="1" dirty="0">
                <a:solidFill>
                  <a:srgbClr val="C00000"/>
                </a:solidFill>
                <a:latin typeface="IBM Plex Sans" panose="020B0503050203000203" pitchFamily="34" charset="0"/>
              </a:rPr>
              <a:t>Autobiographical Sketch (ABS)</a:t>
            </a:r>
          </a:p>
          <a:p>
            <a:pPr marL="114300" indent="0">
              <a:buNone/>
            </a:pPr>
            <a:r>
              <a:rPr lang="en-CA" b="1" dirty="0">
                <a:solidFill>
                  <a:srgbClr val="C00000"/>
                </a:solidFill>
                <a:latin typeface="IBM Plex Sans" panose="020B0503050203000203" pitchFamily="34" charset="0"/>
              </a:rPr>
              <a:t>References</a:t>
            </a:r>
          </a:p>
          <a:p>
            <a:r>
              <a:rPr lang="en-CA" b="1" dirty="0">
                <a:latin typeface="IBM Plex Sans" panose="020B0503050203000203" pitchFamily="34" charset="0"/>
              </a:rPr>
              <a:t>3 References + their Confidential Assessment Forms</a:t>
            </a:r>
          </a:p>
          <a:p>
            <a:pPr lvl="1"/>
            <a:r>
              <a:rPr lang="en-CA" dirty="0">
                <a:latin typeface="IBM Plex Sans" panose="020B0503050203000203" pitchFamily="34" charset="0"/>
              </a:rPr>
              <a:t>Academic or Employment related</a:t>
            </a:r>
          </a:p>
          <a:p>
            <a:pPr lvl="1"/>
            <a:r>
              <a:rPr lang="en-CA" dirty="0">
                <a:latin typeface="IBM Plex Sans" panose="020B0503050203000203" pitchFamily="34" charset="0"/>
              </a:rPr>
              <a:t>Non-academic or personal</a:t>
            </a:r>
          </a:p>
          <a:p>
            <a:pPr lvl="1"/>
            <a:r>
              <a:rPr lang="en-CA" dirty="0">
                <a:latin typeface="IBM Plex Sans" panose="020B0503050203000203" pitchFamily="34" charset="0"/>
              </a:rPr>
              <a:t>Additional refer of your choosing</a:t>
            </a:r>
          </a:p>
          <a:p>
            <a:pPr marL="114300" indent="0">
              <a:buNone/>
            </a:pPr>
            <a:r>
              <a:rPr lang="en-CA" b="1" dirty="0">
                <a:solidFill>
                  <a:srgbClr val="C00000"/>
                </a:solidFill>
                <a:latin typeface="IBM Plex Sans" panose="020B0503050203000203" pitchFamily="34" charset="0"/>
              </a:rPr>
              <a:t>Language Proficiency</a:t>
            </a:r>
          </a:p>
          <a:p>
            <a:r>
              <a:rPr lang="en-CA" dirty="0">
                <a:solidFill>
                  <a:schemeClr val="bg2"/>
                </a:solidFill>
                <a:latin typeface="IBM Plex Sans" panose="020B0503050203000203" pitchFamily="34" charset="0"/>
              </a:rPr>
              <a:t>Choice of instruction in either French or English</a:t>
            </a:r>
          </a:p>
          <a:p>
            <a:r>
              <a:rPr lang="en-CA" dirty="0">
                <a:solidFill>
                  <a:schemeClr val="bg2"/>
                </a:solidFill>
                <a:latin typeface="IBM Plex Sans" panose="020B0503050203000203" pitchFamily="34" charset="0"/>
              </a:rPr>
              <a:t>Interviews conducted in the language of instruction indicated on application</a:t>
            </a:r>
          </a:p>
        </p:txBody>
      </p:sp>
      <p:sp>
        <p:nvSpPr>
          <p:cNvPr id="2" name="Google Shape;111;p19">
            <a:extLst>
              <a:ext uri="{FF2B5EF4-FFF2-40B4-BE49-F238E27FC236}">
                <a16:creationId xmlns:a16="http://schemas.microsoft.com/office/drawing/2014/main" id="{9C6F4093-45D4-7FCD-7626-687F678872AA}"/>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https://www.uottawa.ca/faculty-medicine/undergraduate/admissions/application-process</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9633834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Queen’s University</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16386" name="Picture 2" descr="Queen's University School of Medicine: How to Get In | BeMo®">
            <a:extLst>
              <a:ext uri="{FF2B5EF4-FFF2-40B4-BE49-F238E27FC236}">
                <a16:creationId xmlns:a16="http://schemas.microsoft.com/office/drawing/2014/main" id="{0AB538C3-D86C-7C27-8FE4-A82BBD4EE6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6389" y="1214580"/>
            <a:ext cx="5451221" cy="3634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43362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Queen’s University – Academic Requirements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720790" cy="3102273"/>
          </a:xfrm>
        </p:spPr>
        <p:txBody>
          <a:bodyPr>
            <a:normAutofit lnSpcReduction="10000"/>
          </a:bodyPr>
          <a:lstStyle/>
          <a:p>
            <a:r>
              <a:rPr lang="en-CA" b="1" dirty="0">
                <a:latin typeface="IBM Plex Sans" panose="020B0503050203000203" pitchFamily="34" charset="0"/>
              </a:rPr>
              <a:t>Minimum of 3 years of undergraduate work</a:t>
            </a:r>
          </a:p>
          <a:p>
            <a:pPr lvl="1"/>
            <a:r>
              <a:rPr lang="en-CA" dirty="0">
                <a:latin typeface="IBM Plex Sans" panose="020B0503050203000203" pitchFamily="34" charset="0"/>
              </a:rPr>
              <a:t>90 credits</a:t>
            </a:r>
          </a:p>
          <a:p>
            <a:pPr lvl="1"/>
            <a:r>
              <a:rPr lang="en-CA" dirty="0">
                <a:latin typeface="IBM Plex Sans" panose="020B0503050203000203" pitchFamily="34" charset="0"/>
              </a:rPr>
              <a:t>Prerequisites: none</a:t>
            </a:r>
          </a:p>
          <a:p>
            <a:r>
              <a:rPr lang="en-CA" b="1" dirty="0">
                <a:latin typeface="IBM Plex Sans" panose="020B0503050203000203" pitchFamily="34" charset="0"/>
              </a:rPr>
              <a:t>GPA cutoff: varies from year to year</a:t>
            </a:r>
          </a:p>
          <a:p>
            <a:pPr lvl="1"/>
            <a:r>
              <a:rPr lang="en-CA" b="1" dirty="0">
                <a:latin typeface="IBM Plex Sans" panose="020B0503050203000203" pitchFamily="34" charset="0"/>
              </a:rPr>
              <a:t>2 GPAs are calculated</a:t>
            </a:r>
          </a:p>
          <a:p>
            <a:pPr lvl="1"/>
            <a:r>
              <a:rPr lang="en-CA" b="1" dirty="0">
                <a:latin typeface="IBM Plex Sans" panose="020B0503050203000203" pitchFamily="34" charset="0"/>
              </a:rPr>
              <a:t>Cumulative GPA (CGPA) </a:t>
            </a:r>
            <a:r>
              <a:rPr lang="en-CA" dirty="0">
                <a:latin typeface="IBM Plex Sans" panose="020B0503050203000203" pitchFamily="34" charset="0"/>
                <a:sym typeface="Wingdings" pitchFamily="2" charset="2"/>
              </a:rPr>
              <a:t>*</a:t>
            </a:r>
            <a:r>
              <a:rPr lang="en-CA" dirty="0">
                <a:latin typeface="IBM Plex Sans" panose="020B0503050203000203" pitchFamily="34" charset="0"/>
              </a:rPr>
              <a:t>Summer Courses included</a:t>
            </a:r>
          </a:p>
          <a:p>
            <a:pPr lvl="1"/>
            <a:r>
              <a:rPr lang="en-CA" b="1" dirty="0">
                <a:latin typeface="IBM Plex Sans" panose="020B0503050203000203" pitchFamily="34" charset="0"/>
              </a:rPr>
              <a:t>Most recent two full -time years GPA (2YGPA) </a:t>
            </a:r>
            <a:r>
              <a:rPr lang="en-CA" dirty="0">
                <a:latin typeface="IBM Plex Sans" panose="020B0503050203000203" pitchFamily="34" charset="0"/>
              </a:rPr>
              <a:t>*Summer Courses do not count</a:t>
            </a:r>
          </a:p>
          <a:p>
            <a:pPr lvl="2"/>
            <a:r>
              <a:rPr lang="en-CA" dirty="0">
                <a:latin typeface="IBM Plex Sans" panose="020B0503050203000203" pitchFamily="34" charset="0"/>
              </a:rPr>
              <a:t>At least 3 courses per semester (considered full course load)</a:t>
            </a:r>
          </a:p>
          <a:p>
            <a:pPr lvl="2"/>
            <a:r>
              <a:rPr lang="en-CA" dirty="0">
                <a:latin typeface="IBM Plex Sans" panose="020B0503050203000203" pitchFamily="34" charset="0"/>
              </a:rPr>
              <a:t>Do not have to be sequential</a:t>
            </a:r>
          </a:p>
          <a:p>
            <a:r>
              <a:rPr lang="en-CA" b="1" dirty="0">
                <a:latin typeface="IBM Plex Sans" panose="020B0503050203000203" pitchFamily="34" charset="0"/>
              </a:rPr>
              <a:t>1st cutoff: </a:t>
            </a:r>
            <a:r>
              <a:rPr lang="en-CA" b="1" dirty="0" err="1">
                <a:latin typeface="IBM Plex Sans" panose="020B0503050203000203" pitchFamily="34" charset="0"/>
              </a:rPr>
              <a:t>cGPA</a:t>
            </a:r>
            <a:r>
              <a:rPr lang="en-CA" b="1" dirty="0">
                <a:latin typeface="IBM Plex Sans" panose="020B0503050203000203" pitchFamily="34" charset="0"/>
              </a:rPr>
              <a:t>. If you do not meet this cutoff, 2YGPA is considered for the cutoff</a:t>
            </a:r>
          </a:p>
        </p:txBody>
      </p:sp>
      <p:sp>
        <p:nvSpPr>
          <p:cNvPr id="2" name="Google Shape;111;p19">
            <a:extLst>
              <a:ext uri="{FF2B5EF4-FFF2-40B4-BE49-F238E27FC236}">
                <a16:creationId xmlns:a16="http://schemas.microsoft.com/office/drawing/2014/main" id="{9C6F4093-45D4-7FCD-7626-687F678872AA}"/>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https://meds.queensu.ca/academics/mdprogram/admissions/eligibility_application_process</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30345904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Queens– Academic + Non-Academic Requirements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832302" cy="3793648"/>
          </a:xfrm>
        </p:spPr>
        <p:txBody>
          <a:bodyPr>
            <a:normAutofit/>
          </a:bodyPr>
          <a:lstStyle/>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r>
              <a:rPr kumimoji="0" lang="en-CA" sz="1800" b="1" i="0" u="none" strike="noStrike" kern="0" cap="none" spc="0" normalizeH="0" baseline="0" noProof="0" dirty="0">
                <a:ln>
                  <a:noFill/>
                </a:ln>
                <a:solidFill>
                  <a:srgbClr val="595959"/>
                </a:solidFill>
                <a:effectLst/>
                <a:uLnTx/>
                <a:uFillTx/>
                <a:latin typeface="IBM Plex Sans" panose="020B0503050203000203" pitchFamily="34" charset="0"/>
                <a:cs typeface="Arial"/>
                <a:sym typeface="Arial"/>
              </a:rPr>
              <a:t>MCAT cutoff varies annually, check this online</a:t>
            </a:r>
          </a:p>
          <a:p>
            <a:pPr lvl="1">
              <a:buClr>
                <a:srgbClr val="595959"/>
              </a:buClr>
              <a:defRPr/>
            </a:pPr>
            <a:r>
              <a:rPr lang="en-CA" dirty="0">
                <a:solidFill>
                  <a:srgbClr val="595959"/>
                </a:solidFill>
                <a:latin typeface="IBM Plex Sans" panose="020B0503050203000203" pitchFamily="34" charset="0"/>
              </a:rPr>
              <a:t>For 2024/2025, a minimum score of 125 in each section is required</a:t>
            </a:r>
          </a:p>
          <a:p>
            <a:pPr lvl="1">
              <a:buClr>
                <a:srgbClr val="595959"/>
              </a:buClr>
              <a:defRPr/>
            </a:pPr>
            <a:endParaRPr kumimoji="0" lang="en-CA" i="0" u="none" strike="noStrike" kern="0" cap="none" spc="0" normalizeH="0" baseline="0" noProof="0" dirty="0">
              <a:ln>
                <a:noFill/>
              </a:ln>
              <a:solidFill>
                <a:srgbClr val="595959"/>
              </a:solidFill>
              <a:effectLst/>
              <a:uLnTx/>
              <a:uFillTx/>
              <a:latin typeface="IBM Plex Sans" panose="020B0503050203000203" pitchFamily="34" charset="0"/>
              <a:cs typeface="Arial"/>
              <a:sym typeface="Arial"/>
            </a:endParaRPr>
          </a:p>
          <a:p>
            <a:pPr marL="596900" lvl="1" indent="0">
              <a:buClr>
                <a:srgbClr val="595959"/>
              </a:buClr>
              <a:buNone/>
              <a:defRPr/>
            </a:pPr>
            <a:endParaRPr kumimoji="0" lang="en-CA" i="0" u="none" strike="noStrike" kern="0" cap="none" spc="0" normalizeH="0" baseline="0" noProof="0" dirty="0">
              <a:ln>
                <a:noFill/>
              </a:ln>
              <a:solidFill>
                <a:srgbClr val="595959"/>
              </a:solidFill>
              <a:effectLst/>
              <a:uLnTx/>
              <a:uFillTx/>
              <a:latin typeface="IBM Plex Sans" panose="020B0503050203000203" pitchFamily="34" charset="0"/>
              <a:cs typeface="Arial"/>
              <a:sym typeface="Arial"/>
            </a:endParaRPr>
          </a:p>
          <a:p>
            <a:pPr marL="114300" indent="0">
              <a:buNone/>
            </a:pPr>
            <a:r>
              <a:rPr lang="en-CA" b="1" dirty="0">
                <a:solidFill>
                  <a:srgbClr val="C00000"/>
                </a:solidFill>
                <a:latin typeface="IBM Plex Sans" panose="020B0503050203000203" pitchFamily="34" charset="0"/>
              </a:rPr>
              <a:t>References</a:t>
            </a:r>
          </a:p>
          <a:p>
            <a:r>
              <a:rPr lang="en-CA" b="1" dirty="0">
                <a:latin typeface="IBM Plex Sans" panose="020B0503050203000203" pitchFamily="34" charset="0"/>
              </a:rPr>
              <a:t>3 References + their Confidential Assessment Forms</a:t>
            </a:r>
          </a:p>
          <a:p>
            <a:pPr lvl="1"/>
            <a:r>
              <a:rPr lang="en-CA" dirty="0">
                <a:latin typeface="IBM Plex Sans" panose="020B0503050203000203" pitchFamily="34" charset="0"/>
              </a:rPr>
              <a:t>Academic or Employment related</a:t>
            </a:r>
          </a:p>
          <a:p>
            <a:pPr lvl="1"/>
            <a:r>
              <a:rPr lang="en-CA" dirty="0">
                <a:latin typeface="IBM Plex Sans" panose="020B0503050203000203" pitchFamily="34" charset="0"/>
              </a:rPr>
              <a:t>Non-academic or personal</a:t>
            </a:r>
          </a:p>
          <a:p>
            <a:pPr lvl="1"/>
            <a:r>
              <a:rPr lang="en-CA" dirty="0">
                <a:latin typeface="IBM Plex Sans" panose="020B0503050203000203" pitchFamily="34" charset="0"/>
              </a:rPr>
              <a:t>Additional refer of your choosing</a:t>
            </a:r>
          </a:p>
          <a:p>
            <a:pPr marL="114300" indent="0">
              <a:buClr>
                <a:srgbClr val="595959"/>
              </a:buClr>
              <a:buNone/>
              <a:defRPr/>
            </a:pPr>
            <a:endParaRPr lang="en-CA" b="1" dirty="0">
              <a:solidFill>
                <a:srgbClr val="C00000"/>
              </a:solidFill>
              <a:latin typeface="IBM Plex Sans" panose="020B0503050203000203" pitchFamily="34" charset="0"/>
            </a:endParaRPr>
          </a:p>
          <a:p>
            <a:pPr>
              <a:buClr>
                <a:srgbClr val="595959"/>
              </a:buClr>
              <a:defRPr/>
            </a:pPr>
            <a:endParaRPr kumimoji="0" lang="en-CA" i="0" u="none" strike="noStrike" kern="0" cap="none" spc="0" normalizeH="0" baseline="0" noProof="0" dirty="0">
              <a:ln>
                <a:noFill/>
              </a:ln>
              <a:solidFill>
                <a:srgbClr val="595959"/>
              </a:solidFill>
              <a:effectLst/>
              <a:uLnTx/>
              <a:uFillTx/>
              <a:latin typeface="IBM Plex Sans" panose="020B0503050203000203" pitchFamily="34" charset="0"/>
              <a:cs typeface="Arial"/>
              <a:sym typeface="Arial"/>
            </a:endParaRPr>
          </a:p>
          <a:p>
            <a:pPr lvl="1"/>
            <a:endParaRPr lang="en-CA" b="1" dirty="0">
              <a:latin typeface="IBM Plex Sans" panose="020B0503050203000203" pitchFamily="34" charset="0"/>
            </a:endParaRPr>
          </a:p>
        </p:txBody>
      </p:sp>
      <p:sp>
        <p:nvSpPr>
          <p:cNvPr id="2" name="Google Shape;111;p19">
            <a:extLst>
              <a:ext uri="{FF2B5EF4-FFF2-40B4-BE49-F238E27FC236}">
                <a16:creationId xmlns:a16="http://schemas.microsoft.com/office/drawing/2014/main" id="{889C2BC7-8961-3855-40E1-A4DF97E2F054}"/>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https://meds.queensu.ca/academics/mdprogram/admissions/eligibility_application_process</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cxnSp>
        <p:nvCxnSpPr>
          <p:cNvPr id="5" name="Straight Connector 4">
            <a:extLst>
              <a:ext uri="{FF2B5EF4-FFF2-40B4-BE49-F238E27FC236}">
                <a16:creationId xmlns:a16="http://schemas.microsoft.com/office/drawing/2014/main" id="{03830675-B5D1-8CEC-CB4F-7D7D140D1ABF}"/>
              </a:ext>
            </a:extLst>
          </p:cNvPr>
          <p:cNvCxnSpPr/>
          <p:nvPr/>
        </p:nvCxnSpPr>
        <p:spPr>
          <a:xfrm>
            <a:off x="391026" y="2179376"/>
            <a:ext cx="8361947"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206695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Toronto Metropolitan University (TMU) </a:t>
            </a:r>
            <a:r>
              <a:rPr lang="en-CA" sz="2500" b="1" dirty="0">
                <a:highlight>
                  <a:srgbClr val="FFFF00"/>
                </a:highlight>
                <a:latin typeface="IBM Plex Sans"/>
                <a:ea typeface="IBM Plex Sans"/>
                <a:cs typeface="IBM Plex Sans"/>
                <a:sym typeface="IBM Plex Sans"/>
              </a:rPr>
              <a:t>** NEW</a:t>
            </a:r>
            <a:endParaRPr sz="1600" b="1" dirty="0">
              <a:highlight>
                <a:srgbClr val="FFFF00"/>
              </a:highlight>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38914" name="Picture 2" descr="Diamond Schmitt to design School of Medicine building - News and Events -  Toronto Metropolitan University">
            <a:extLst>
              <a:ext uri="{FF2B5EF4-FFF2-40B4-BE49-F238E27FC236}">
                <a16:creationId xmlns:a16="http://schemas.microsoft.com/office/drawing/2014/main" id="{F2DFA9C7-2DB5-6EE2-87FC-965AB6C126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561" y="1366011"/>
            <a:ext cx="4418877" cy="331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0296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TMU – Academic Requirements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720790" cy="3102273"/>
          </a:xfrm>
        </p:spPr>
        <p:txBody>
          <a:bodyPr>
            <a:normAutofit/>
          </a:bodyPr>
          <a:lstStyle/>
          <a:p>
            <a:r>
              <a:rPr lang="en-CA" b="1" dirty="0">
                <a:latin typeface="IBM Plex Sans" panose="020B0503050203000203" pitchFamily="34" charset="0"/>
              </a:rPr>
              <a:t>Minimum of 4 years of undergraduate work</a:t>
            </a:r>
          </a:p>
          <a:p>
            <a:pPr lvl="1"/>
            <a:r>
              <a:rPr lang="en-CA" dirty="0">
                <a:latin typeface="IBM Plex Sans" panose="020B0503050203000203" pitchFamily="34" charset="0"/>
              </a:rPr>
              <a:t>120 credits are required prior to the start of Year 1</a:t>
            </a:r>
          </a:p>
          <a:p>
            <a:pPr lvl="1"/>
            <a:r>
              <a:rPr lang="en-CA" dirty="0">
                <a:latin typeface="IBM Plex Sans" panose="020B0503050203000203" pitchFamily="34" charset="0"/>
              </a:rPr>
              <a:t>Prerequisites: none</a:t>
            </a:r>
          </a:p>
          <a:p>
            <a:r>
              <a:rPr lang="en-CA" b="1" dirty="0">
                <a:latin typeface="IBM Plex Sans" panose="020B0503050203000203" pitchFamily="34" charset="0"/>
              </a:rPr>
              <a:t>GPA cutoff: 3.3</a:t>
            </a:r>
          </a:p>
          <a:p>
            <a:r>
              <a:rPr lang="en-CA" b="1" dirty="0">
                <a:latin typeface="IBM Plex Sans" panose="020B0503050203000203" pitchFamily="34" charset="0"/>
              </a:rPr>
              <a:t>Answers to 4 Supplementary Questions</a:t>
            </a:r>
          </a:p>
          <a:p>
            <a:pPr lvl="1"/>
            <a:r>
              <a:rPr lang="en-CA" b="1" dirty="0">
                <a:latin typeface="IBM Plex Sans" panose="020B0503050203000203" pitchFamily="34" charset="0"/>
              </a:rPr>
              <a:t>More on these on the next slide!</a:t>
            </a:r>
          </a:p>
          <a:p>
            <a:pPr marL="596900" lvl="1" indent="0">
              <a:buNone/>
            </a:pPr>
            <a:endParaRPr lang="en-CA" b="1" dirty="0">
              <a:latin typeface="IBM Plex Sans" panose="020B0503050203000203" pitchFamily="34" charset="0"/>
            </a:endParaRPr>
          </a:p>
          <a:p>
            <a:pPr lvl="1"/>
            <a:endParaRPr lang="en-CA" b="1" dirty="0">
              <a:latin typeface="IBM Plex Sans" panose="020B0503050203000203" pitchFamily="34" charset="0"/>
            </a:endParaRPr>
          </a:p>
        </p:txBody>
      </p:sp>
      <p:sp>
        <p:nvSpPr>
          <p:cNvPr id="2" name="Google Shape;111;p19">
            <a:extLst>
              <a:ext uri="{FF2B5EF4-FFF2-40B4-BE49-F238E27FC236}">
                <a16:creationId xmlns:a16="http://schemas.microsoft.com/office/drawing/2014/main" id="{9C6F4093-45D4-7FCD-7626-687F678872AA}"/>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fontScale="925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https://www.torontomu.ca/school-of-medicine/programs/md/application-requirements/#!accordion-1725387950818-gpa-requirement</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7227595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TMU – Non-Academic Requirements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720790" cy="3408948"/>
          </a:xfrm>
        </p:spPr>
        <p:txBody>
          <a:bodyPr>
            <a:normAutofit fontScale="85000" lnSpcReduction="10000"/>
          </a:bodyPr>
          <a:lstStyle/>
          <a:p>
            <a:pPr marL="114300" indent="0">
              <a:buNone/>
            </a:pPr>
            <a:r>
              <a:rPr lang="en-CA" b="1" dirty="0">
                <a:latin typeface="IBM Plex Sans" panose="020B0503050203000203" pitchFamily="34" charset="0"/>
              </a:rPr>
              <a:t>4 Supplementary Questions for the 2025 Admissions Cycle:</a:t>
            </a:r>
          </a:p>
          <a:p>
            <a:r>
              <a:rPr lang="en-CA" dirty="0">
                <a:latin typeface="IBM Plex Sans" panose="020B0503050203000203" pitchFamily="34" charset="0"/>
              </a:rPr>
              <a:t>How have your lived experiences contributed to your personal growth and desire to pursue a career in medicine?</a:t>
            </a:r>
          </a:p>
          <a:p>
            <a:r>
              <a:rPr lang="en-CA" dirty="0">
                <a:latin typeface="IBM Plex Sans" panose="020B0503050203000203" pitchFamily="34" charset="0"/>
              </a:rPr>
              <a:t>What leadership roles and/or community engagement experiences have you undertaken within your community, particularly in efforts aimed at supporting and advocating for marginalized groups?  How have these experiences prepared you to address the needs of underserved communities as a future healthcare professional?</a:t>
            </a:r>
          </a:p>
          <a:p>
            <a:r>
              <a:rPr lang="en-CA" dirty="0">
                <a:latin typeface="IBM Plex Sans" panose="020B0503050203000203" pitchFamily="34" charset="0"/>
              </a:rPr>
              <a:t>How have your personal, professional, or extracurricular experiences with diversity, inequity, and/or marginalization influenced your efforts to create a more inclusive environment in your school, community, or workplace?</a:t>
            </a:r>
          </a:p>
          <a:p>
            <a:r>
              <a:rPr lang="en-CA" dirty="0">
                <a:latin typeface="IBM Plex Sans" panose="020B0503050203000203" pitchFamily="34" charset="0"/>
              </a:rPr>
              <a:t>Describe your connection(s) to the Brampton/Peel Region and surrounding communities and/or your interest in practicing in culturally diverse communities such as these, that represent the future of Canada</a:t>
            </a:r>
            <a:r>
              <a:rPr lang="en-CA" b="1" dirty="0">
                <a:latin typeface="IBM Plex Sans" panose="020B0503050203000203" pitchFamily="34" charset="0"/>
              </a:rPr>
              <a:t>. </a:t>
            </a:r>
          </a:p>
          <a:p>
            <a:pPr lvl="1"/>
            <a:endParaRPr lang="en-CA" b="1" dirty="0">
              <a:latin typeface="IBM Plex Sans" panose="020B0503050203000203" pitchFamily="34" charset="0"/>
            </a:endParaRPr>
          </a:p>
        </p:txBody>
      </p:sp>
      <p:sp>
        <p:nvSpPr>
          <p:cNvPr id="2" name="Google Shape;111;p19">
            <a:extLst>
              <a:ext uri="{FF2B5EF4-FFF2-40B4-BE49-F238E27FC236}">
                <a16:creationId xmlns:a16="http://schemas.microsoft.com/office/drawing/2014/main" id="{9C6F4093-45D4-7FCD-7626-687F678872AA}"/>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fontScale="925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https://www.torontomu.ca/school-of-medicine/programs/md/application-requirements/#!accordion-1725387950818-gpa-requirement</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33812400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370200"/>
            <a:ext cx="8520600" cy="817217"/>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CA" sz="2500" b="1" dirty="0">
                <a:latin typeface="IBM Plex Sans"/>
                <a:ea typeface="IBM Plex Sans"/>
                <a:cs typeface="IBM Plex Sans"/>
                <a:sym typeface="IBM Plex Sans"/>
              </a:rPr>
              <a:t>Schools in Canada – 18 Total</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graphicFrame>
        <p:nvGraphicFramePr>
          <p:cNvPr id="6" name="Table 5">
            <a:extLst>
              <a:ext uri="{FF2B5EF4-FFF2-40B4-BE49-F238E27FC236}">
                <a16:creationId xmlns:a16="http://schemas.microsoft.com/office/drawing/2014/main" id="{EAAF9AB4-9795-D7FD-598D-FFCA2CDFEC96}"/>
              </a:ext>
            </a:extLst>
          </p:cNvPr>
          <p:cNvGraphicFramePr>
            <a:graphicFrameLocks noGrp="1"/>
          </p:cNvGraphicFramePr>
          <p:nvPr>
            <p:extLst>
              <p:ext uri="{D42A27DB-BD31-4B8C-83A1-F6EECF244321}">
                <p14:modId xmlns:p14="http://schemas.microsoft.com/office/powerpoint/2010/main" val="2816224726"/>
              </p:ext>
            </p:extLst>
          </p:nvPr>
        </p:nvGraphicFramePr>
        <p:xfrm>
          <a:off x="1469142" y="1188540"/>
          <a:ext cx="1424935" cy="3265049"/>
        </p:xfrm>
        <a:graphic>
          <a:graphicData uri="http://schemas.openxmlformats.org/drawingml/2006/table">
            <a:tbl>
              <a:tblPr firstRow="1" bandRow="1">
                <a:tableStyleId>{5940675A-B579-460E-94D1-54222C63F5DA}</a:tableStyleId>
              </a:tblPr>
              <a:tblGrid>
                <a:gridCol w="1424935">
                  <a:extLst>
                    <a:ext uri="{9D8B030D-6E8A-4147-A177-3AD203B41FA5}">
                      <a16:colId xmlns:a16="http://schemas.microsoft.com/office/drawing/2014/main" val="3440117866"/>
                    </a:ext>
                  </a:extLst>
                </a:gridCol>
              </a:tblGrid>
              <a:tr h="409116">
                <a:tc>
                  <a:txBody>
                    <a:bodyPr/>
                    <a:lstStyle/>
                    <a:p>
                      <a:r>
                        <a:rPr lang="en-CA" sz="1600" b="1" dirty="0">
                          <a:solidFill>
                            <a:schemeClr val="tx1"/>
                          </a:solidFill>
                        </a:rPr>
                        <a:t>Ontario</a:t>
                      </a:r>
                    </a:p>
                  </a:txBody>
                  <a:tcPr>
                    <a:solidFill>
                      <a:schemeClr val="accent1">
                        <a:lumMod val="20000"/>
                        <a:lumOff val="80000"/>
                      </a:schemeClr>
                    </a:solidFill>
                  </a:tcPr>
                </a:tc>
                <a:extLst>
                  <a:ext uri="{0D108BD9-81ED-4DB2-BD59-A6C34878D82A}">
                    <a16:rowId xmlns:a16="http://schemas.microsoft.com/office/drawing/2014/main" val="2254791790"/>
                  </a:ext>
                </a:extLst>
              </a:tr>
              <a:tr h="409116">
                <a:tc>
                  <a:txBody>
                    <a:bodyPr/>
                    <a:lstStyle/>
                    <a:p>
                      <a:r>
                        <a:rPr lang="en-CA" sz="1600" dirty="0">
                          <a:solidFill>
                            <a:schemeClr val="tx1"/>
                          </a:solidFill>
                          <a:latin typeface="IBM Plex Sans" panose="020B0503050203000203" pitchFamily="34" charset="0"/>
                        </a:rPr>
                        <a:t>McMaster</a:t>
                      </a:r>
                    </a:p>
                  </a:txBody>
                  <a:tcPr/>
                </a:tc>
                <a:extLst>
                  <a:ext uri="{0D108BD9-81ED-4DB2-BD59-A6C34878D82A}">
                    <a16:rowId xmlns:a16="http://schemas.microsoft.com/office/drawing/2014/main" val="2172792012"/>
                  </a:ext>
                </a:extLst>
              </a:tr>
              <a:tr h="409116">
                <a:tc>
                  <a:txBody>
                    <a:bodyPr/>
                    <a:lstStyle/>
                    <a:p>
                      <a:r>
                        <a:rPr lang="en-CA" sz="1600" dirty="0">
                          <a:solidFill>
                            <a:schemeClr val="tx1"/>
                          </a:solidFill>
                          <a:latin typeface="IBM Plex Sans" panose="020B0503050203000203" pitchFamily="34" charset="0"/>
                        </a:rPr>
                        <a:t>Ottawa</a:t>
                      </a:r>
                    </a:p>
                  </a:txBody>
                  <a:tcPr/>
                </a:tc>
                <a:extLst>
                  <a:ext uri="{0D108BD9-81ED-4DB2-BD59-A6C34878D82A}">
                    <a16:rowId xmlns:a16="http://schemas.microsoft.com/office/drawing/2014/main" val="2710318167"/>
                  </a:ext>
                </a:extLst>
              </a:tr>
              <a:tr h="40911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CA" sz="1600" dirty="0">
                          <a:solidFill>
                            <a:schemeClr val="tx1"/>
                          </a:solidFill>
                          <a:latin typeface="IBM Plex Sans" panose="020B0503050203000203" pitchFamily="34" charset="0"/>
                        </a:rPr>
                        <a:t>Western</a:t>
                      </a:r>
                    </a:p>
                  </a:txBody>
                  <a:tcPr/>
                </a:tc>
                <a:extLst>
                  <a:ext uri="{0D108BD9-81ED-4DB2-BD59-A6C34878D82A}">
                    <a16:rowId xmlns:a16="http://schemas.microsoft.com/office/drawing/2014/main" val="2895855710"/>
                  </a:ext>
                </a:extLst>
              </a:tr>
              <a:tr h="409116">
                <a:tc>
                  <a:txBody>
                    <a:bodyPr/>
                    <a:lstStyle/>
                    <a:p>
                      <a:r>
                        <a:rPr lang="en-CA" sz="1600" dirty="0">
                          <a:solidFill>
                            <a:schemeClr val="tx1"/>
                          </a:solidFill>
                          <a:latin typeface="IBM Plex Sans" panose="020B0503050203000203" pitchFamily="34" charset="0"/>
                        </a:rPr>
                        <a:t>Queens</a:t>
                      </a:r>
                    </a:p>
                  </a:txBody>
                  <a:tcPr/>
                </a:tc>
                <a:extLst>
                  <a:ext uri="{0D108BD9-81ED-4DB2-BD59-A6C34878D82A}">
                    <a16:rowId xmlns:a16="http://schemas.microsoft.com/office/drawing/2014/main" val="695119569"/>
                  </a:ext>
                </a:extLst>
              </a:tr>
              <a:tr h="401237">
                <a:tc>
                  <a:txBody>
                    <a:bodyPr/>
                    <a:lstStyle/>
                    <a:p>
                      <a:r>
                        <a:rPr lang="en-CA" sz="1600" dirty="0" err="1">
                          <a:solidFill>
                            <a:schemeClr val="tx1"/>
                          </a:solidFill>
                          <a:latin typeface="IBM Plex Sans" panose="020B0503050203000203" pitchFamily="34" charset="0"/>
                        </a:rPr>
                        <a:t>UofToronto</a:t>
                      </a:r>
                      <a:endParaRPr lang="en-CA" sz="1600" dirty="0">
                        <a:solidFill>
                          <a:schemeClr val="tx1"/>
                        </a:solidFill>
                        <a:latin typeface="IBM Plex Sans" panose="020B0503050203000203" pitchFamily="34" charset="0"/>
                      </a:endParaRPr>
                    </a:p>
                  </a:txBody>
                  <a:tcPr/>
                </a:tc>
                <a:extLst>
                  <a:ext uri="{0D108BD9-81ED-4DB2-BD59-A6C34878D82A}">
                    <a16:rowId xmlns:a16="http://schemas.microsoft.com/office/drawing/2014/main" val="962868681"/>
                  </a:ext>
                </a:extLst>
              </a:tr>
              <a:tr h="409116">
                <a:tc>
                  <a:txBody>
                    <a:bodyPr/>
                    <a:lstStyle/>
                    <a:p>
                      <a:r>
                        <a:rPr lang="en-CA" sz="1600" dirty="0">
                          <a:solidFill>
                            <a:schemeClr val="tx1"/>
                          </a:solidFill>
                          <a:latin typeface="IBM Plex Sans" panose="020B0503050203000203" pitchFamily="34" charset="0"/>
                        </a:rPr>
                        <a:t>NOSM</a:t>
                      </a:r>
                    </a:p>
                  </a:txBody>
                  <a:tcPr/>
                </a:tc>
                <a:extLst>
                  <a:ext uri="{0D108BD9-81ED-4DB2-BD59-A6C34878D82A}">
                    <a16:rowId xmlns:a16="http://schemas.microsoft.com/office/drawing/2014/main" val="551946825"/>
                  </a:ext>
                </a:extLst>
              </a:tr>
              <a:tr h="409116">
                <a:tc>
                  <a:txBody>
                    <a:bodyPr/>
                    <a:lstStyle/>
                    <a:p>
                      <a:r>
                        <a:rPr lang="en-CA" sz="1600" b="1" dirty="0">
                          <a:solidFill>
                            <a:schemeClr val="tx1"/>
                          </a:solidFill>
                          <a:latin typeface="IBM Plex Sans" panose="020B0503050203000203" pitchFamily="34" charset="0"/>
                        </a:rPr>
                        <a:t>TMU** NEW</a:t>
                      </a:r>
                    </a:p>
                  </a:txBody>
                  <a:tcPr>
                    <a:solidFill>
                      <a:srgbClr val="FFFF00"/>
                    </a:solidFill>
                  </a:tcPr>
                </a:tc>
                <a:extLst>
                  <a:ext uri="{0D108BD9-81ED-4DB2-BD59-A6C34878D82A}">
                    <a16:rowId xmlns:a16="http://schemas.microsoft.com/office/drawing/2014/main" val="1590463189"/>
                  </a:ext>
                </a:extLst>
              </a:tr>
            </a:tbl>
          </a:graphicData>
        </a:graphic>
      </p:graphicFrame>
      <p:graphicFrame>
        <p:nvGraphicFramePr>
          <p:cNvPr id="7" name="Table 6">
            <a:extLst>
              <a:ext uri="{FF2B5EF4-FFF2-40B4-BE49-F238E27FC236}">
                <a16:creationId xmlns:a16="http://schemas.microsoft.com/office/drawing/2014/main" id="{048AA4C0-F1C6-4A0D-6407-8E774CAF928D}"/>
              </a:ext>
            </a:extLst>
          </p:cNvPr>
          <p:cNvGraphicFramePr>
            <a:graphicFrameLocks noGrp="1"/>
          </p:cNvGraphicFramePr>
          <p:nvPr>
            <p:extLst>
              <p:ext uri="{D42A27DB-BD31-4B8C-83A1-F6EECF244321}">
                <p14:modId xmlns:p14="http://schemas.microsoft.com/office/powerpoint/2010/main" val="1182822704"/>
              </p:ext>
            </p:extLst>
          </p:nvPr>
        </p:nvGraphicFramePr>
        <p:xfrm>
          <a:off x="2977836" y="1187417"/>
          <a:ext cx="1434219" cy="2045580"/>
        </p:xfrm>
        <a:graphic>
          <a:graphicData uri="http://schemas.openxmlformats.org/drawingml/2006/table">
            <a:tbl>
              <a:tblPr firstRow="1" bandRow="1">
                <a:tableStyleId>{5940675A-B579-460E-94D1-54222C63F5DA}</a:tableStyleId>
              </a:tblPr>
              <a:tblGrid>
                <a:gridCol w="1434219">
                  <a:extLst>
                    <a:ext uri="{9D8B030D-6E8A-4147-A177-3AD203B41FA5}">
                      <a16:colId xmlns:a16="http://schemas.microsoft.com/office/drawing/2014/main" val="3126341291"/>
                    </a:ext>
                  </a:extLst>
                </a:gridCol>
              </a:tblGrid>
              <a:tr h="409116">
                <a:tc>
                  <a:txBody>
                    <a:bodyPr/>
                    <a:lstStyle/>
                    <a:p>
                      <a:r>
                        <a:rPr lang="en-CA" sz="1600" b="1" dirty="0">
                          <a:solidFill>
                            <a:schemeClr val="tx1"/>
                          </a:solidFill>
                        </a:rPr>
                        <a:t>Quebec</a:t>
                      </a:r>
                    </a:p>
                  </a:txBody>
                  <a:tcPr>
                    <a:solidFill>
                      <a:schemeClr val="accent1">
                        <a:lumMod val="20000"/>
                        <a:lumOff val="80000"/>
                      </a:schemeClr>
                    </a:solidFill>
                  </a:tcPr>
                </a:tc>
                <a:extLst>
                  <a:ext uri="{0D108BD9-81ED-4DB2-BD59-A6C34878D82A}">
                    <a16:rowId xmlns:a16="http://schemas.microsoft.com/office/drawing/2014/main" val="2254791790"/>
                  </a:ext>
                </a:extLst>
              </a:tr>
              <a:tr h="409116">
                <a:tc>
                  <a:txBody>
                    <a:bodyPr/>
                    <a:lstStyle/>
                    <a:p>
                      <a:r>
                        <a:rPr lang="en-CA" sz="1600" dirty="0">
                          <a:solidFill>
                            <a:schemeClr val="tx1"/>
                          </a:solidFill>
                          <a:latin typeface="IBM Plex Sans" panose="020B0503050203000203" pitchFamily="34" charset="0"/>
                        </a:rPr>
                        <a:t>Laval</a:t>
                      </a:r>
                    </a:p>
                  </a:txBody>
                  <a:tcPr/>
                </a:tc>
                <a:extLst>
                  <a:ext uri="{0D108BD9-81ED-4DB2-BD59-A6C34878D82A}">
                    <a16:rowId xmlns:a16="http://schemas.microsoft.com/office/drawing/2014/main" val="2172792012"/>
                  </a:ext>
                </a:extLst>
              </a:tr>
              <a:tr h="409116">
                <a:tc>
                  <a:txBody>
                    <a:bodyPr/>
                    <a:lstStyle/>
                    <a:p>
                      <a:r>
                        <a:rPr lang="en-CA" sz="1600" dirty="0">
                          <a:solidFill>
                            <a:schemeClr val="tx1"/>
                          </a:solidFill>
                          <a:latin typeface="IBM Plex Sans" panose="020B0503050203000203" pitchFamily="34" charset="0"/>
                        </a:rPr>
                        <a:t>McGill</a:t>
                      </a:r>
                    </a:p>
                  </a:txBody>
                  <a:tcPr/>
                </a:tc>
                <a:extLst>
                  <a:ext uri="{0D108BD9-81ED-4DB2-BD59-A6C34878D82A}">
                    <a16:rowId xmlns:a16="http://schemas.microsoft.com/office/drawing/2014/main" val="2710318167"/>
                  </a:ext>
                </a:extLst>
              </a:tr>
              <a:tr h="40911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CA" sz="1600" dirty="0">
                          <a:solidFill>
                            <a:schemeClr val="tx1"/>
                          </a:solidFill>
                          <a:latin typeface="IBM Plex Sans" panose="020B0503050203000203" pitchFamily="34" charset="0"/>
                        </a:rPr>
                        <a:t>Montréal</a:t>
                      </a:r>
                    </a:p>
                  </a:txBody>
                  <a:tcPr/>
                </a:tc>
                <a:extLst>
                  <a:ext uri="{0D108BD9-81ED-4DB2-BD59-A6C34878D82A}">
                    <a16:rowId xmlns:a16="http://schemas.microsoft.com/office/drawing/2014/main" val="2895855710"/>
                  </a:ext>
                </a:extLst>
              </a:tr>
              <a:tr h="40911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CA" sz="1600" dirty="0">
                          <a:solidFill>
                            <a:schemeClr val="tx1"/>
                          </a:solidFill>
                          <a:latin typeface="IBM Plex Sans" panose="020B0503050203000203" pitchFamily="34" charset="0"/>
                        </a:rPr>
                        <a:t>Sherbrooke</a:t>
                      </a:r>
                    </a:p>
                  </a:txBody>
                  <a:tcPr/>
                </a:tc>
                <a:extLst>
                  <a:ext uri="{0D108BD9-81ED-4DB2-BD59-A6C34878D82A}">
                    <a16:rowId xmlns:a16="http://schemas.microsoft.com/office/drawing/2014/main" val="695119569"/>
                  </a:ext>
                </a:extLst>
              </a:tr>
            </a:tbl>
          </a:graphicData>
        </a:graphic>
      </p:graphicFrame>
      <p:graphicFrame>
        <p:nvGraphicFramePr>
          <p:cNvPr id="8" name="Table 7">
            <a:extLst>
              <a:ext uri="{FF2B5EF4-FFF2-40B4-BE49-F238E27FC236}">
                <a16:creationId xmlns:a16="http://schemas.microsoft.com/office/drawing/2014/main" id="{3AD591BB-529B-57C0-0BBA-C0C8AB20F73D}"/>
              </a:ext>
            </a:extLst>
          </p:cNvPr>
          <p:cNvGraphicFramePr>
            <a:graphicFrameLocks noGrp="1"/>
          </p:cNvGraphicFramePr>
          <p:nvPr>
            <p:extLst>
              <p:ext uri="{D42A27DB-BD31-4B8C-83A1-F6EECF244321}">
                <p14:modId xmlns:p14="http://schemas.microsoft.com/office/powerpoint/2010/main" val="1292564235"/>
              </p:ext>
            </p:extLst>
          </p:nvPr>
        </p:nvGraphicFramePr>
        <p:xfrm>
          <a:off x="4495814" y="1187417"/>
          <a:ext cx="1424935" cy="1227348"/>
        </p:xfrm>
        <a:graphic>
          <a:graphicData uri="http://schemas.openxmlformats.org/drawingml/2006/table">
            <a:tbl>
              <a:tblPr firstRow="1" bandRow="1">
                <a:tableStyleId>{5940675A-B579-460E-94D1-54222C63F5DA}</a:tableStyleId>
              </a:tblPr>
              <a:tblGrid>
                <a:gridCol w="1424935">
                  <a:extLst>
                    <a:ext uri="{9D8B030D-6E8A-4147-A177-3AD203B41FA5}">
                      <a16:colId xmlns:a16="http://schemas.microsoft.com/office/drawing/2014/main" val="1407411453"/>
                    </a:ext>
                  </a:extLst>
                </a:gridCol>
              </a:tblGrid>
              <a:tr h="409116">
                <a:tc>
                  <a:txBody>
                    <a:bodyPr/>
                    <a:lstStyle/>
                    <a:p>
                      <a:r>
                        <a:rPr lang="en-CA" sz="1600" b="1" dirty="0">
                          <a:solidFill>
                            <a:schemeClr val="tx1"/>
                          </a:solidFill>
                        </a:rPr>
                        <a:t>Alberta</a:t>
                      </a:r>
                    </a:p>
                  </a:txBody>
                  <a:tcPr>
                    <a:solidFill>
                      <a:schemeClr val="accent1">
                        <a:lumMod val="20000"/>
                        <a:lumOff val="80000"/>
                      </a:schemeClr>
                    </a:solidFill>
                  </a:tcPr>
                </a:tc>
                <a:extLst>
                  <a:ext uri="{0D108BD9-81ED-4DB2-BD59-A6C34878D82A}">
                    <a16:rowId xmlns:a16="http://schemas.microsoft.com/office/drawing/2014/main" val="2254791790"/>
                  </a:ext>
                </a:extLst>
              </a:tr>
              <a:tr h="409116">
                <a:tc>
                  <a:txBody>
                    <a:bodyPr/>
                    <a:lstStyle/>
                    <a:p>
                      <a:r>
                        <a:rPr lang="en-CA" sz="1600" dirty="0" err="1">
                          <a:solidFill>
                            <a:schemeClr val="tx1"/>
                          </a:solidFill>
                          <a:latin typeface="IBM Plex Sans" panose="020B0503050203000203" pitchFamily="34" charset="0"/>
                        </a:rPr>
                        <a:t>UofAlberta</a:t>
                      </a:r>
                      <a:endParaRPr lang="en-CA" sz="1600" dirty="0">
                        <a:solidFill>
                          <a:schemeClr val="tx1"/>
                        </a:solidFill>
                        <a:latin typeface="IBM Plex Sans" panose="020B0503050203000203" pitchFamily="34" charset="0"/>
                      </a:endParaRPr>
                    </a:p>
                  </a:txBody>
                  <a:tcPr/>
                </a:tc>
                <a:extLst>
                  <a:ext uri="{0D108BD9-81ED-4DB2-BD59-A6C34878D82A}">
                    <a16:rowId xmlns:a16="http://schemas.microsoft.com/office/drawing/2014/main" val="2172792012"/>
                  </a:ext>
                </a:extLst>
              </a:tr>
              <a:tr h="409116">
                <a:tc>
                  <a:txBody>
                    <a:bodyPr/>
                    <a:lstStyle/>
                    <a:p>
                      <a:r>
                        <a:rPr lang="en-CA" sz="1600" dirty="0" err="1">
                          <a:solidFill>
                            <a:schemeClr val="tx1"/>
                          </a:solidFill>
                          <a:latin typeface="IBM Plex Sans" panose="020B0503050203000203" pitchFamily="34" charset="0"/>
                        </a:rPr>
                        <a:t>UofCalgary</a:t>
                      </a:r>
                      <a:endParaRPr lang="en-CA" sz="1600" dirty="0">
                        <a:solidFill>
                          <a:schemeClr val="tx1"/>
                        </a:solidFill>
                        <a:latin typeface="IBM Plex Sans" panose="020B0503050203000203" pitchFamily="34" charset="0"/>
                      </a:endParaRPr>
                    </a:p>
                  </a:txBody>
                  <a:tcPr/>
                </a:tc>
                <a:extLst>
                  <a:ext uri="{0D108BD9-81ED-4DB2-BD59-A6C34878D82A}">
                    <a16:rowId xmlns:a16="http://schemas.microsoft.com/office/drawing/2014/main" val="2710318167"/>
                  </a:ext>
                </a:extLst>
              </a:tr>
            </a:tbl>
          </a:graphicData>
        </a:graphic>
      </p:graphicFrame>
      <p:graphicFrame>
        <p:nvGraphicFramePr>
          <p:cNvPr id="9" name="Table 8">
            <a:extLst>
              <a:ext uri="{FF2B5EF4-FFF2-40B4-BE49-F238E27FC236}">
                <a16:creationId xmlns:a16="http://schemas.microsoft.com/office/drawing/2014/main" id="{FDD6FFC0-7E55-1EB0-F5E0-6379FF3718C4}"/>
              </a:ext>
            </a:extLst>
          </p:cNvPr>
          <p:cNvGraphicFramePr>
            <a:graphicFrameLocks noGrp="1"/>
          </p:cNvGraphicFramePr>
          <p:nvPr>
            <p:extLst>
              <p:ext uri="{D42A27DB-BD31-4B8C-83A1-F6EECF244321}">
                <p14:modId xmlns:p14="http://schemas.microsoft.com/office/powerpoint/2010/main" val="1638906657"/>
              </p:ext>
            </p:extLst>
          </p:nvPr>
        </p:nvGraphicFramePr>
        <p:xfrm>
          <a:off x="2977836" y="3308111"/>
          <a:ext cx="1424935" cy="924443"/>
        </p:xfrm>
        <a:graphic>
          <a:graphicData uri="http://schemas.openxmlformats.org/drawingml/2006/table">
            <a:tbl>
              <a:tblPr firstRow="1" bandRow="1">
                <a:tableStyleId>{5940675A-B579-460E-94D1-54222C63F5DA}</a:tableStyleId>
              </a:tblPr>
              <a:tblGrid>
                <a:gridCol w="1424935">
                  <a:extLst>
                    <a:ext uri="{9D8B030D-6E8A-4147-A177-3AD203B41FA5}">
                      <a16:colId xmlns:a16="http://schemas.microsoft.com/office/drawing/2014/main" val="1407411453"/>
                    </a:ext>
                  </a:extLst>
                </a:gridCol>
              </a:tblGrid>
              <a:tr h="552519">
                <a:tc>
                  <a:txBody>
                    <a:bodyPr/>
                    <a:lstStyle/>
                    <a:p>
                      <a:r>
                        <a:rPr lang="en-CA" sz="1500" b="1" dirty="0">
                          <a:solidFill>
                            <a:schemeClr val="tx1"/>
                          </a:solidFill>
                        </a:rPr>
                        <a:t>British Columbia</a:t>
                      </a:r>
                    </a:p>
                  </a:txBody>
                  <a:tcPr marT="41564" marB="41564">
                    <a:solidFill>
                      <a:schemeClr val="accent1">
                        <a:lumMod val="20000"/>
                        <a:lumOff val="80000"/>
                      </a:schemeClr>
                    </a:solidFill>
                  </a:tcPr>
                </a:tc>
                <a:extLst>
                  <a:ext uri="{0D108BD9-81ED-4DB2-BD59-A6C34878D82A}">
                    <a16:rowId xmlns:a16="http://schemas.microsoft.com/office/drawing/2014/main" val="2254791790"/>
                  </a:ext>
                </a:extLst>
              </a:tr>
              <a:tr h="371924">
                <a:tc>
                  <a:txBody>
                    <a:bodyPr/>
                    <a:lstStyle/>
                    <a:p>
                      <a:r>
                        <a:rPr lang="en-CA" sz="1500" dirty="0">
                          <a:solidFill>
                            <a:schemeClr val="tx1"/>
                          </a:solidFill>
                          <a:latin typeface="IBM Plex Sans" panose="020B0503050203000203" pitchFamily="34" charset="0"/>
                        </a:rPr>
                        <a:t>UBC</a:t>
                      </a:r>
                    </a:p>
                  </a:txBody>
                  <a:tcPr marT="41564" marB="41564"/>
                </a:tc>
                <a:extLst>
                  <a:ext uri="{0D108BD9-81ED-4DB2-BD59-A6C34878D82A}">
                    <a16:rowId xmlns:a16="http://schemas.microsoft.com/office/drawing/2014/main" val="2172792012"/>
                  </a:ext>
                </a:extLst>
              </a:tr>
            </a:tbl>
          </a:graphicData>
        </a:graphic>
      </p:graphicFrame>
      <p:graphicFrame>
        <p:nvGraphicFramePr>
          <p:cNvPr id="10" name="Table 9">
            <a:extLst>
              <a:ext uri="{FF2B5EF4-FFF2-40B4-BE49-F238E27FC236}">
                <a16:creationId xmlns:a16="http://schemas.microsoft.com/office/drawing/2014/main" id="{1862703F-21EB-64FA-B18D-D0BB205282CA}"/>
              </a:ext>
            </a:extLst>
          </p:cNvPr>
          <p:cNvGraphicFramePr>
            <a:graphicFrameLocks noGrp="1"/>
          </p:cNvGraphicFramePr>
          <p:nvPr>
            <p:extLst>
              <p:ext uri="{D42A27DB-BD31-4B8C-83A1-F6EECF244321}">
                <p14:modId xmlns:p14="http://schemas.microsoft.com/office/powerpoint/2010/main" val="1605699871"/>
              </p:ext>
            </p:extLst>
          </p:nvPr>
        </p:nvGraphicFramePr>
        <p:xfrm>
          <a:off x="4495814" y="3423559"/>
          <a:ext cx="1424935" cy="818232"/>
        </p:xfrm>
        <a:graphic>
          <a:graphicData uri="http://schemas.openxmlformats.org/drawingml/2006/table">
            <a:tbl>
              <a:tblPr firstRow="1" bandRow="1">
                <a:tableStyleId>{5940675A-B579-460E-94D1-54222C63F5DA}</a:tableStyleId>
              </a:tblPr>
              <a:tblGrid>
                <a:gridCol w="1424935">
                  <a:extLst>
                    <a:ext uri="{9D8B030D-6E8A-4147-A177-3AD203B41FA5}">
                      <a16:colId xmlns:a16="http://schemas.microsoft.com/office/drawing/2014/main" val="1407411453"/>
                    </a:ext>
                  </a:extLst>
                </a:gridCol>
              </a:tblGrid>
              <a:tr h="409116">
                <a:tc>
                  <a:txBody>
                    <a:bodyPr/>
                    <a:lstStyle/>
                    <a:p>
                      <a:r>
                        <a:rPr lang="en-CA" sz="1600" b="1" dirty="0">
                          <a:solidFill>
                            <a:schemeClr val="tx1"/>
                          </a:solidFill>
                        </a:rPr>
                        <a:t>Manitoba</a:t>
                      </a:r>
                    </a:p>
                  </a:txBody>
                  <a:tcPr>
                    <a:solidFill>
                      <a:schemeClr val="accent1">
                        <a:lumMod val="20000"/>
                        <a:lumOff val="80000"/>
                      </a:schemeClr>
                    </a:solidFill>
                  </a:tcPr>
                </a:tc>
                <a:extLst>
                  <a:ext uri="{0D108BD9-81ED-4DB2-BD59-A6C34878D82A}">
                    <a16:rowId xmlns:a16="http://schemas.microsoft.com/office/drawing/2014/main" val="2254791790"/>
                  </a:ext>
                </a:extLst>
              </a:tr>
              <a:tr h="409116">
                <a:tc>
                  <a:txBody>
                    <a:bodyPr/>
                    <a:lstStyle/>
                    <a:p>
                      <a:r>
                        <a:rPr lang="en-CA" sz="1600" dirty="0" err="1">
                          <a:solidFill>
                            <a:schemeClr val="tx1"/>
                          </a:solidFill>
                          <a:latin typeface="IBM Plex Sans" panose="020B0503050203000203" pitchFamily="34" charset="0"/>
                        </a:rPr>
                        <a:t>UofManitoba</a:t>
                      </a:r>
                      <a:endParaRPr lang="en-CA" sz="1600" dirty="0">
                        <a:solidFill>
                          <a:schemeClr val="tx1"/>
                        </a:solidFill>
                        <a:latin typeface="IBM Plex Sans" panose="020B0503050203000203" pitchFamily="34" charset="0"/>
                      </a:endParaRPr>
                    </a:p>
                  </a:txBody>
                  <a:tcPr/>
                </a:tc>
                <a:extLst>
                  <a:ext uri="{0D108BD9-81ED-4DB2-BD59-A6C34878D82A}">
                    <a16:rowId xmlns:a16="http://schemas.microsoft.com/office/drawing/2014/main" val="2172792012"/>
                  </a:ext>
                </a:extLst>
              </a:tr>
            </a:tbl>
          </a:graphicData>
        </a:graphic>
      </p:graphicFrame>
      <p:graphicFrame>
        <p:nvGraphicFramePr>
          <p:cNvPr id="11" name="Table 10">
            <a:extLst>
              <a:ext uri="{FF2B5EF4-FFF2-40B4-BE49-F238E27FC236}">
                <a16:creationId xmlns:a16="http://schemas.microsoft.com/office/drawing/2014/main" id="{E6BB61C9-0F34-90FF-ABBE-5154ADC4A41E}"/>
              </a:ext>
            </a:extLst>
          </p:cNvPr>
          <p:cNvGraphicFramePr>
            <a:graphicFrameLocks noGrp="1"/>
          </p:cNvGraphicFramePr>
          <p:nvPr>
            <p:extLst>
              <p:ext uri="{D42A27DB-BD31-4B8C-83A1-F6EECF244321}">
                <p14:modId xmlns:p14="http://schemas.microsoft.com/office/powerpoint/2010/main" val="427813554"/>
              </p:ext>
            </p:extLst>
          </p:nvPr>
        </p:nvGraphicFramePr>
        <p:xfrm>
          <a:off x="6024220" y="1194720"/>
          <a:ext cx="1424935" cy="1272540"/>
        </p:xfrm>
        <a:graphic>
          <a:graphicData uri="http://schemas.openxmlformats.org/drawingml/2006/table">
            <a:tbl>
              <a:tblPr firstRow="1" bandRow="1">
                <a:tableStyleId>{5940675A-B579-460E-94D1-54222C63F5DA}</a:tableStyleId>
              </a:tblPr>
              <a:tblGrid>
                <a:gridCol w="1424935">
                  <a:extLst>
                    <a:ext uri="{9D8B030D-6E8A-4147-A177-3AD203B41FA5}">
                      <a16:colId xmlns:a16="http://schemas.microsoft.com/office/drawing/2014/main" val="1407411453"/>
                    </a:ext>
                  </a:extLst>
                </a:gridCol>
              </a:tblGrid>
              <a:tr h="409116">
                <a:tc>
                  <a:txBody>
                    <a:bodyPr/>
                    <a:lstStyle/>
                    <a:p>
                      <a:r>
                        <a:rPr lang="en-CA" sz="1400" b="1" dirty="0">
                          <a:solidFill>
                            <a:schemeClr val="tx1"/>
                          </a:solidFill>
                        </a:rPr>
                        <a:t>Newfoundland &amp; Labrador</a:t>
                      </a:r>
                    </a:p>
                  </a:txBody>
                  <a:tcPr>
                    <a:solidFill>
                      <a:schemeClr val="accent1">
                        <a:lumMod val="20000"/>
                        <a:lumOff val="80000"/>
                      </a:schemeClr>
                    </a:solidFill>
                  </a:tcPr>
                </a:tc>
                <a:extLst>
                  <a:ext uri="{0D108BD9-81ED-4DB2-BD59-A6C34878D82A}">
                    <a16:rowId xmlns:a16="http://schemas.microsoft.com/office/drawing/2014/main" val="2254791790"/>
                  </a:ext>
                </a:extLst>
              </a:tr>
              <a:tr h="409116">
                <a:tc>
                  <a:txBody>
                    <a:bodyPr/>
                    <a:lstStyle/>
                    <a:p>
                      <a:r>
                        <a:rPr lang="en-CA" sz="1450" dirty="0">
                          <a:solidFill>
                            <a:schemeClr val="tx1"/>
                          </a:solidFill>
                          <a:latin typeface="IBM Plex Sans" panose="020B0503050203000203" pitchFamily="34" charset="0"/>
                        </a:rPr>
                        <a:t>Memorial University of Newfoundland</a:t>
                      </a:r>
                    </a:p>
                  </a:txBody>
                  <a:tcPr/>
                </a:tc>
                <a:extLst>
                  <a:ext uri="{0D108BD9-81ED-4DB2-BD59-A6C34878D82A}">
                    <a16:rowId xmlns:a16="http://schemas.microsoft.com/office/drawing/2014/main" val="2172792012"/>
                  </a:ext>
                </a:extLst>
              </a:tr>
            </a:tbl>
          </a:graphicData>
        </a:graphic>
      </p:graphicFrame>
      <p:graphicFrame>
        <p:nvGraphicFramePr>
          <p:cNvPr id="13" name="Table 12">
            <a:extLst>
              <a:ext uri="{FF2B5EF4-FFF2-40B4-BE49-F238E27FC236}">
                <a16:creationId xmlns:a16="http://schemas.microsoft.com/office/drawing/2014/main" id="{BE930B1C-201F-CD65-F40A-34B39FDE8F8C}"/>
              </a:ext>
            </a:extLst>
          </p:cNvPr>
          <p:cNvGraphicFramePr>
            <a:graphicFrameLocks noGrp="1"/>
          </p:cNvGraphicFramePr>
          <p:nvPr>
            <p:extLst>
              <p:ext uri="{D42A27DB-BD31-4B8C-83A1-F6EECF244321}">
                <p14:modId xmlns:p14="http://schemas.microsoft.com/office/powerpoint/2010/main" val="3324582328"/>
              </p:ext>
            </p:extLst>
          </p:nvPr>
        </p:nvGraphicFramePr>
        <p:xfrm>
          <a:off x="6040950" y="2544556"/>
          <a:ext cx="1408205" cy="818232"/>
        </p:xfrm>
        <a:graphic>
          <a:graphicData uri="http://schemas.openxmlformats.org/drawingml/2006/table">
            <a:tbl>
              <a:tblPr firstRow="1" bandRow="1">
                <a:tableStyleId>{5940675A-B579-460E-94D1-54222C63F5DA}</a:tableStyleId>
              </a:tblPr>
              <a:tblGrid>
                <a:gridCol w="1408205">
                  <a:extLst>
                    <a:ext uri="{9D8B030D-6E8A-4147-A177-3AD203B41FA5}">
                      <a16:colId xmlns:a16="http://schemas.microsoft.com/office/drawing/2014/main" val="1407411453"/>
                    </a:ext>
                  </a:extLst>
                </a:gridCol>
              </a:tblGrid>
              <a:tr h="409116">
                <a:tc>
                  <a:txBody>
                    <a:bodyPr/>
                    <a:lstStyle/>
                    <a:p>
                      <a:r>
                        <a:rPr lang="en-CA" sz="1600" b="1" dirty="0">
                          <a:solidFill>
                            <a:schemeClr val="tx1"/>
                          </a:solidFill>
                        </a:rPr>
                        <a:t>Nova Scotia</a:t>
                      </a:r>
                    </a:p>
                  </a:txBody>
                  <a:tcPr>
                    <a:solidFill>
                      <a:schemeClr val="accent1">
                        <a:lumMod val="20000"/>
                        <a:lumOff val="80000"/>
                      </a:schemeClr>
                    </a:solidFill>
                  </a:tcPr>
                </a:tc>
                <a:extLst>
                  <a:ext uri="{0D108BD9-81ED-4DB2-BD59-A6C34878D82A}">
                    <a16:rowId xmlns:a16="http://schemas.microsoft.com/office/drawing/2014/main" val="2254791790"/>
                  </a:ext>
                </a:extLst>
              </a:tr>
              <a:tr h="409116">
                <a:tc>
                  <a:txBody>
                    <a:bodyPr/>
                    <a:lstStyle/>
                    <a:p>
                      <a:r>
                        <a:rPr lang="en-CA" sz="1600" dirty="0">
                          <a:solidFill>
                            <a:schemeClr val="tx1"/>
                          </a:solidFill>
                          <a:latin typeface="IBM Plex Sans" panose="020B0503050203000203" pitchFamily="34" charset="0"/>
                        </a:rPr>
                        <a:t>Dalhousie</a:t>
                      </a:r>
                    </a:p>
                  </a:txBody>
                  <a:tcPr/>
                </a:tc>
                <a:extLst>
                  <a:ext uri="{0D108BD9-81ED-4DB2-BD59-A6C34878D82A}">
                    <a16:rowId xmlns:a16="http://schemas.microsoft.com/office/drawing/2014/main" val="2172792012"/>
                  </a:ext>
                </a:extLst>
              </a:tr>
            </a:tbl>
          </a:graphicData>
        </a:graphic>
      </p:graphicFrame>
      <p:graphicFrame>
        <p:nvGraphicFramePr>
          <p:cNvPr id="14" name="Table 13">
            <a:extLst>
              <a:ext uri="{FF2B5EF4-FFF2-40B4-BE49-F238E27FC236}">
                <a16:creationId xmlns:a16="http://schemas.microsoft.com/office/drawing/2014/main" id="{40ADB2FA-2EA9-A930-66C9-4E934A1EDE66}"/>
              </a:ext>
            </a:extLst>
          </p:cNvPr>
          <p:cNvGraphicFramePr>
            <a:graphicFrameLocks noGrp="1"/>
          </p:cNvGraphicFramePr>
          <p:nvPr>
            <p:extLst>
              <p:ext uri="{D42A27DB-BD31-4B8C-83A1-F6EECF244321}">
                <p14:modId xmlns:p14="http://schemas.microsoft.com/office/powerpoint/2010/main" val="3367349263"/>
              </p:ext>
            </p:extLst>
          </p:nvPr>
        </p:nvGraphicFramePr>
        <p:xfrm>
          <a:off x="4495814" y="2503108"/>
          <a:ext cx="1424935" cy="818232"/>
        </p:xfrm>
        <a:graphic>
          <a:graphicData uri="http://schemas.openxmlformats.org/drawingml/2006/table">
            <a:tbl>
              <a:tblPr firstRow="1" bandRow="1">
                <a:tableStyleId>{5940675A-B579-460E-94D1-54222C63F5DA}</a:tableStyleId>
              </a:tblPr>
              <a:tblGrid>
                <a:gridCol w="1424935">
                  <a:extLst>
                    <a:ext uri="{9D8B030D-6E8A-4147-A177-3AD203B41FA5}">
                      <a16:colId xmlns:a16="http://schemas.microsoft.com/office/drawing/2014/main" val="1407411453"/>
                    </a:ext>
                  </a:extLst>
                </a:gridCol>
              </a:tblGrid>
              <a:tr h="409116">
                <a:tc>
                  <a:txBody>
                    <a:bodyPr/>
                    <a:lstStyle/>
                    <a:p>
                      <a:r>
                        <a:rPr lang="en-CA" sz="1400" b="1" dirty="0">
                          <a:solidFill>
                            <a:schemeClr val="tx1"/>
                          </a:solidFill>
                        </a:rPr>
                        <a:t>Saskatchewan</a:t>
                      </a:r>
                    </a:p>
                  </a:txBody>
                  <a:tcPr>
                    <a:solidFill>
                      <a:schemeClr val="accent1">
                        <a:lumMod val="20000"/>
                        <a:lumOff val="80000"/>
                      </a:schemeClr>
                    </a:solidFill>
                  </a:tcPr>
                </a:tc>
                <a:extLst>
                  <a:ext uri="{0D108BD9-81ED-4DB2-BD59-A6C34878D82A}">
                    <a16:rowId xmlns:a16="http://schemas.microsoft.com/office/drawing/2014/main" val="2254791790"/>
                  </a:ext>
                </a:extLst>
              </a:tr>
              <a:tr h="409116">
                <a:tc>
                  <a:txBody>
                    <a:bodyPr/>
                    <a:lstStyle/>
                    <a:p>
                      <a:r>
                        <a:rPr lang="en-CA" sz="1200" dirty="0" err="1">
                          <a:solidFill>
                            <a:schemeClr val="tx1"/>
                          </a:solidFill>
                          <a:latin typeface="IBM Plex Sans" panose="020B0503050203000203" pitchFamily="34" charset="0"/>
                        </a:rPr>
                        <a:t>UofSaskatchewan</a:t>
                      </a:r>
                      <a:endParaRPr lang="en-CA" sz="1200" dirty="0">
                        <a:solidFill>
                          <a:schemeClr val="tx1"/>
                        </a:solidFill>
                        <a:latin typeface="IBM Plex Sans" panose="020B0503050203000203" pitchFamily="34" charset="0"/>
                      </a:endParaRPr>
                    </a:p>
                  </a:txBody>
                  <a:tcPr/>
                </a:tc>
                <a:extLst>
                  <a:ext uri="{0D108BD9-81ED-4DB2-BD59-A6C34878D82A}">
                    <a16:rowId xmlns:a16="http://schemas.microsoft.com/office/drawing/2014/main" val="2172792012"/>
                  </a:ext>
                </a:extLst>
              </a:tr>
            </a:tbl>
          </a:graphicData>
        </a:graphic>
      </p:graphicFrame>
    </p:spTree>
    <p:extLst>
      <p:ext uri="{BB962C8B-B14F-4D97-AF65-F5344CB8AC3E}">
        <p14:creationId xmlns:p14="http://schemas.microsoft.com/office/powerpoint/2010/main" val="15367900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311700" y="6736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Schools in the United States</a:t>
            </a:r>
            <a:endParaRPr b="1" dirty="0">
              <a:latin typeface="IBM Plex Sans"/>
              <a:ea typeface="IBM Plex Sans"/>
              <a:cs typeface="IBM Plex Sans"/>
              <a:sym typeface="IBM Plex Sans"/>
            </a:endParaRPr>
          </a:p>
        </p:txBody>
      </p:sp>
      <p:sp>
        <p:nvSpPr>
          <p:cNvPr id="181" name="Google Shape;181;p27"/>
          <p:cNvSpPr txBox="1">
            <a:spLocks noGrp="1"/>
          </p:cNvSpPr>
          <p:nvPr>
            <p:ph type="body" idx="1"/>
          </p:nvPr>
        </p:nvSpPr>
        <p:spPr>
          <a:xfrm>
            <a:off x="311700" y="1228675"/>
            <a:ext cx="8423226" cy="36132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155 accredited medical schools in the United States</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School specific requirements</a:t>
            </a:r>
          </a:p>
          <a:p>
            <a:pPr lvl="1" indent="-342900">
              <a:buSzPts val="1800"/>
              <a:buFont typeface="IBM Plex Sans"/>
              <a:buChar char="●"/>
            </a:pPr>
            <a:r>
              <a:rPr lang="en-CA" b="1" dirty="0">
                <a:latin typeface="IBM Plex Sans"/>
                <a:ea typeface="IBM Plex Sans"/>
                <a:cs typeface="IBM Plex Sans"/>
                <a:sym typeface="IBM Plex Sans"/>
              </a:rPr>
              <a:t>Physics and English</a:t>
            </a:r>
          </a:p>
          <a:p>
            <a:pPr lvl="1" indent="-342900">
              <a:buSzPts val="1800"/>
              <a:buFont typeface="IBM Plex Sans"/>
              <a:buChar char="●"/>
            </a:pPr>
            <a:r>
              <a:rPr lang="en-CA" b="1" dirty="0">
                <a:latin typeface="IBM Plex Sans"/>
                <a:ea typeface="IBM Plex Sans"/>
                <a:cs typeface="IBM Plex Sans"/>
                <a:sym typeface="IBM Plex Sans"/>
              </a:rPr>
              <a:t>Some accept Humanities instead of English</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Apply via AMCAS</a:t>
            </a:r>
          </a:p>
          <a:p>
            <a:pPr lvl="1" indent="-342900">
              <a:buSzPts val="1800"/>
              <a:buFont typeface="IBM Plex Sans"/>
              <a:buChar char="●"/>
            </a:pPr>
            <a:r>
              <a:rPr lang="en-CA" dirty="0">
                <a:latin typeface="IBM Plex Sans"/>
                <a:ea typeface="IBM Plex Sans"/>
                <a:cs typeface="IBM Plex Sans"/>
                <a:sym typeface="IBM Plex Sans"/>
                <a:hlinkClick r:id="rId3"/>
              </a:rPr>
              <a:t>https://students-residents.aamc.org/applying-medical-school-amcas/applying-medical-school-amcas</a:t>
            </a:r>
            <a:r>
              <a:rPr lang="en-CA" dirty="0">
                <a:latin typeface="IBM Plex Sans"/>
                <a:ea typeface="IBM Plex Sans"/>
                <a:cs typeface="IBM Plex Sans"/>
                <a:sym typeface="IBM Plex Sans"/>
              </a:rPr>
              <a:t> </a:t>
            </a:r>
          </a:p>
          <a:p>
            <a:pPr>
              <a:buFont typeface="IBM Plex Sans"/>
              <a:buChar char="●"/>
            </a:pPr>
            <a:r>
              <a:rPr lang="en-CA" b="1" dirty="0" err="1">
                <a:latin typeface="IBM Plex Sans"/>
                <a:ea typeface="IBM Plex Sans"/>
                <a:cs typeface="IBM Plex Sans"/>
                <a:sym typeface="IBM Plex Sans"/>
              </a:rPr>
              <a:t>BeMo’s</a:t>
            </a:r>
            <a:r>
              <a:rPr lang="en-CA" b="1" dirty="0">
                <a:latin typeface="IBM Plex Sans"/>
                <a:ea typeface="IBM Plex Sans"/>
                <a:cs typeface="IBM Plex Sans"/>
                <a:sym typeface="IBM Plex Sans"/>
              </a:rPr>
              <a:t> guide on Canadian Friendly US Medical Schools (2024)</a:t>
            </a:r>
          </a:p>
          <a:p>
            <a:pPr lvl="1">
              <a:buFont typeface="IBM Plex Sans"/>
              <a:buChar char="●"/>
            </a:pPr>
            <a:r>
              <a:rPr lang="en-CA" dirty="0">
                <a:latin typeface="IBM Plex Sans"/>
                <a:ea typeface="IBM Plex Sans"/>
                <a:cs typeface="IBM Plex Sans"/>
                <a:sym typeface="IBM Plex Sans"/>
                <a:hlinkClick r:id="rId4"/>
              </a:rPr>
              <a:t>https://bemoacademicconsulting.com/blog/canadian-friendly-us-med-schools</a:t>
            </a:r>
            <a:r>
              <a:rPr lang="en-CA" dirty="0">
                <a:latin typeface="IBM Plex Sans"/>
                <a:ea typeface="IBM Plex Sans"/>
                <a:cs typeface="IBM Plex Sans"/>
                <a:sym typeface="IBM Plex Sans"/>
              </a:rPr>
              <a:t> </a:t>
            </a:r>
          </a:p>
        </p:txBody>
      </p:sp>
      <p:pic>
        <p:nvPicPr>
          <p:cNvPr id="182" name="Google Shape;182;p27"/>
          <p:cNvPicPr preferRelativeResize="0"/>
          <p:nvPr/>
        </p:nvPicPr>
        <p:blipFill rotWithShape="1">
          <a:blip r:embed="rId5">
            <a:alphaModFix/>
          </a:blip>
          <a:srcRect r="4003" b="3325"/>
          <a:stretch/>
        </p:blipFill>
        <p:spPr>
          <a:xfrm>
            <a:off x="0" y="-275"/>
            <a:ext cx="782125" cy="685550"/>
          </a:xfrm>
          <a:prstGeom prst="rect">
            <a:avLst/>
          </a:prstGeom>
          <a:noFill/>
          <a:ln>
            <a:noFill/>
          </a:ln>
        </p:spPr>
      </p:pic>
      <p:pic>
        <p:nvPicPr>
          <p:cNvPr id="183" name="Google Shape;183;p27"/>
          <p:cNvPicPr preferRelativeResize="0"/>
          <p:nvPr/>
        </p:nvPicPr>
        <p:blipFill rotWithShape="1">
          <a:blip r:embed="rId6">
            <a:alphaModFix/>
          </a:blip>
          <a:srcRect/>
          <a:stretch/>
        </p:blipFill>
        <p:spPr>
          <a:xfrm>
            <a:off x="8326782" y="-273"/>
            <a:ext cx="817218" cy="817218"/>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311700" y="6736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Interviews</a:t>
            </a:r>
            <a:endParaRPr b="1" dirty="0">
              <a:latin typeface="IBM Plex Sans"/>
              <a:ea typeface="IBM Plex Sans"/>
              <a:cs typeface="IBM Plex Sans"/>
              <a:sym typeface="IBM Plex Sans"/>
            </a:endParaRPr>
          </a:p>
        </p:txBody>
      </p:sp>
      <p:sp>
        <p:nvSpPr>
          <p:cNvPr id="181" name="Google Shape;181;p27"/>
          <p:cNvSpPr txBox="1">
            <a:spLocks noGrp="1"/>
          </p:cNvSpPr>
          <p:nvPr>
            <p:ph type="body" idx="1"/>
          </p:nvPr>
        </p:nvSpPr>
        <p:spPr>
          <a:xfrm>
            <a:off x="311700" y="1228675"/>
            <a:ext cx="5279803" cy="36132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Assessing your personal qualities</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Personal qualities and traits (e.g. maturity)</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Personal experiences and interests</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Exposure to healthcare and medical research environments</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Potential contributions to the campus and community</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Ability to communicate</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Getting to know you as a person</a:t>
            </a:r>
            <a:endParaRPr lang="en-CA" dirty="0">
              <a:latin typeface="IBM Plex Sans"/>
              <a:ea typeface="IBM Plex Sans"/>
              <a:cs typeface="IBM Plex Sans"/>
              <a:sym typeface="IBM Plex Sans"/>
            </a:endParaRPr>
          </a:p>
        </p:txBody>
      </p:sp>
      <p:pic>
        <p:nvPicPr>
          <p:cNvPr id="182" name="Google Shape;182;p27"/>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83" name="Google Shape;183;p27"/>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23554" name="Picture 2" descr="Sample Panel Medical School Interview Questions | MedApplications">
            <a:extLst>
              <a:ext uri="{FF2B5EF4-FFF2-40B4-BE49-F238E27FC236}">
                <a16:creationId xmlns:a16="http://schemas.microsoft.com/office/drawing/2014/main" id="{C520BA6F-9D52-7A1B-C31F-B27EBE0CDC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0797" y="1781147"/>
            <a:ext cx="3191737" cy="2128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52280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311700" y="6736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Interview Preparation</a:t>
            </a:r>
            <a:endParaRPr b="1" dirty="0">
              <a:latin typeface="IBM Plex Sans"/>
              <a:ea typeface="IBM Plex Sans"/>
              <a:cs typeface="IBM Plex Sans"/>
              <a:sym typeface="IBM Plex Sans"/>
            </a:endParaRPr>
          </a:p>
        </p:txBody>
      </p:sp>
      <p:sp>
        <p:nvSpPr>
          <p:cNvPr id="181" name="Google Shape;181;p27"/>
          <p:cNvSpPr txBox="1">
            <a:spLocks noGrp="1"/>
          </p:cNvSpPr>
          <p:nvPr>
            <p:ph type="body" idx="1"/>
          </p:nvPr>
        </p:nvSpPr>
        <p:spPr>
          <a:xfrm>
            <a:off x="311700" y="1228675"/>
            <a:ext cx="4733266" cy="36132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Plan your trip carefully</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Dress accordingly to weather</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Dress comfortable yet professional</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Practice common questions</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Know your application</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Be honest and sincere</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Be ready to discuss your research in layman’s terms (if you’ve done any)</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Thank everyone who helped</a:t>
            </a:r>
            <a:endParaRPr lang="en-CA" dirty="0">
              <a:latin typeface="IBM Plex Sans"/>
              <a:ea typeface="IBM Plex Sans"/>
              <a:cs typeface="IBM Plex Sans"/>
              <a:sym typeface="IBM Plex Sans"/>
            </a:endParaRPr>
          </a:p>
        </p:txBody>
      </p:sp>
      <p:pic>
        <p:nvPicPr>
          <p:cNvPr id="182" name="Google Shape;182;p27"/>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83" name="Google Shape;183;p27"/>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24578" name="Picture 2" descr="Checklist - Free business and finance icons">
            <a:extLst>
              <a:ext uri="{FF2B5EF4-FFF2-40B4-BE49-F238E27FC236}">
                <a16:creationId xmlns:a16="http://schemas.microsoft.com/office/drawing/2014/main" id="{EAF6013D-11F6-A7EA-4F4B-C5EDE41D03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33298" y="1282029"/>
            <a:ext cx="2579441" cy="2579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41339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311700" y="6736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Panel Interviews</a:t>
            </a:r>
            <a:endParaRPr b="1" dirty="0">
              <a:latin typeface="IBM Plex Sans"/>
              <a:ea typeface="IBM Plex Sans"/>
              <a:cs typeface="IBM Plex Sans"/>
              <a:sym typeface="IBM Plex Sans"/>
            </a:endParaRPr>
          </a:p>
        </p:txBody>
      </p:sp>
      <p:sp>
        <p:nvSpPr>
          <p:cNvPr id="181" name="Google Shape;181;p27"/>
          <p:cNvSpPr txBox="1">
            <a:spLocks noGrp="1"/>
          </p:cNvSpPr>
          <p:nvPr>
            <p:ph type="body" idx="1"/>
          </p:nvPr>
        </p:nvSpPr>
        <p:spPr>
          <a:xfrm>
            <a:off x="311700" y="1228675"/>
            <a:ext cx="8423226" cy="36132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More than one interviewer interviews you the same time</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May be interviewed with other candidates together</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Interviewers can be faculty, students, admission officers</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May be open file, blind or partially blind </a:t>
            </a:r>
            <a:r>
              <a:rPr lang="en-CA" dirty="0">
                <a:latin typeface="IBM Plex Sans"/>
                <a:ea typeface="IBM Plex Sans"/>
                <a:cs typeface="IBM Plex Sans"/>
                <a:sym typeface="IBM Plex Sans"/>
              </a:rPr>
              <a:t>(reviewing of applicant’s file before interviews)</a:t>
            </a:r>
          </a:p>
        </p:txBody>
      </p:sp>
      <p:pic>
        <p:nvPicPr>
          <p:cNvPr id="182" name="Google Shape;182;p27"/>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83" name="Google Shape;183;p27"/>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25602" name="Picture 2" descr="10 Tips for a Successful Panel Interview">
            <a:extLst>
              <a:ext uri="{FF2B5EF4-FFF2-40B4-BE49-F238E27FC236}">
                <a16:creationId xmlns:a16="http://schemas.microsoft.com/office/drawing/2014/main" id="{15828F5C-4F8B-1750-5D16-87E5206350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241" y="3029817"/>
            <a:ext cx="3268279" cy="1867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15441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311700" y="6736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Multiple Mini Interview (MMI) Format</a:t>
            </a:r>
            <a:endParaRPr b="1" dirty="0">
              <a:latin typeface="IBM Plex Sans"/>
              <a:ea typeface="IBM Plex Sans"/>
              <a:cs typeface="IBM Plex Sans"/>
              <a:sym typeface="IBM Plex Sans"/>
            </a:endParaRPr>
          </a:p>
        </p:txBody>
      </p:sp>
      <p:sp>
        <p:nvSpPr>
          <p:cNvPr id="181" name="Google Shape;181;p27"/>
          <p:cNvSpPr txBox="1">
            <a:spLocks noGrp="1"/>
          </p:cNvSpPr>
          <p:nvPr>
            <p:ph type="body" idx="1"/>
          </p:nvPr>
        </p:nvSpPr>
        <p:spPr>
          <a:xfrm>
            <a:off x="311700" y="1228675"/>
            <a:ext cx="8423226" cy="3613200"/>
          </a:xfrm>
          <a:prstGeom prst="rect">
            <a:avLst/>
          </a:prstGeom>
        </p:spPr>
        <p:txBody>
          <a:bodyPr spcFirstLastPara="1" wrap="square" lIns="91425" tIns="91425" rIns="91425" bIns="91425" anchor="t" anchorCtr="0">
            <a:normAutofit/>
          </a:bodyPr>
          <a:lstStyle/>
          <a:p>
            <a:pPr marL="114300" lvl="0" indent="0" algn="l" rtl="0">
              <a:spcBef>
                <a:spcPts val="0"/>
              </a:spcBef>
              <a:spcAft>
                <a:spcPts val="0"/>
              </a:spcAft>
              <a:buSzPts val="1800"/>
              <a:buNone/>
            </a:pPr>
            <a:r>
              <a:rPr lang="en-CA" b="1" dirty="0">
                <a:latin typeface="IBM Plex Sans"/>
                <a:ea typeface="IBM Plex Sans"/>
                <a:cs typeface="IBM Plex Sans"/>
                <a:sym typeface="IBM Plex Sans"/>
              </a:rPr>
              <a:t>10-station circuit</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Each station lasts 8 minutes with a 2-minute  break between stations</a:t>
            </a:r>
          </a:p>
          <a:p>
            <a:pPr marL="114300" lvl="0" indent="0" algn="l" rtl="0">
              <a:spcBef>
                <a:spcPts val="0"/>
              </a:spcBef>
              <a:spcAft>
                <a:spcPts val="0"/>
              </a:spcAft>
              <a:buSzPts val="1800"/>
              <a:buNone/>
            </a:pPr>
            <a:r>
              <a:rPr lang="en-CA" b="1" dirty="0">
                <a:latin typeface="IBM Plex Sans"/>
                <a:ea typeface="IBM Plex Sans"/>
                <a:cs typeface="IBM Plex Sans"/>
                <a:sym typeface="IBM Plex Sans"/>
              </a:rPr>
              <a:t>Topics may include:</a:t>
            </a:r>
          </a:p>
          <a:p>
            <a:r>
              <a:rPr lang="en-CA" b="1" dirty="0">
                <a:latin typeface="IBM Plex Sans"/>
                <a:ea typeface="IBM Plex Sans"/>
                <a:cs typeface="IBM Plex Sans"/>
                <a:sym typeface="IBM Plex Sans"/>
              </a:rPr>
              <a:t>Ethical decision making</a:t>
            </a:r>
          </a:p>
          <a:p>
            <a:r>
              <a:rPr lang="en-CA" b="1" dirty="0">
                <a:latin typeface="IBM Plex Sans"/>
                <a:ea typeface="IBM Plex Sans"/>
                <a:cs typeface="IBM Plex Sans"/>
                <a:sym typeface="IBM Plex Sans"/>
              </a:rPr>
              <a:t>Critical thinking</a:t>
            </a:r>
          </a:p>
          <a:p>
            <a:r>
              <a:rPr lang="en-CA" b="1" dirty="0">
                <a:latin typeface="IBM Plex Sans"/>
                <a:ea typeface="IBM Plex Sans"/>
                <a:cs typeface="IBM Plex Sans"/>
                <a:sym typeface="IBM Plex Sans"/>
              </a:rPr>
              <a:t>Personal questions</a:t>
            </a:r>
          </a:p>
          <a:p>
            <a:r>
              <a:rPr lang="en-CA" b="1" dirty="0">
                <a:latin typeface="IBM Plex Sans"/>
                <a:ea typeface="IBM Plex Sans"/>
                <a:cs typeface="IBM Plex Sans"/>
                <a:sym typeface="IBM Plex Sans"/>
              </a:rPr>
              <a:t>Communication skills</a:t>
            </a:r>
          </a:p>
          <a:p>
            <a:r>
              <a:rPr lang="en-CA" b="1" dirty="0">
                <a:latin typeface="IBM Plex Sans"/>
                <a:ea typeface="IBM Plex Sans"/>
                <a:cs typeface="IBM Plex Sans"/>
                <a:sym typeface="IBM Plex Sans"/>
              </a:rPr>
              <a:t>Knowledge of the healthcare system</a:t>
            </a:r>
            <a:endParaRPr lang="en-CA" dirty="0">
              <a:latin typeface="IBM Plex Sans"/>
              <a:ea typeface="IBM Plex Sans"/>
              <a:cs typeface="IBM Plex Sans"/>
              <a:sym typeface="IBM Plex Sans"/>
            </a:endParaRPr>
          </a:p>
        </p:txBody>
      </p:sp>
      <p:pic>
        <p:nvPicPr>
          <p:cNvPr id="182" name="Google Shape;182;p27"/>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83" name="Google Shape;183;p27"/>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15937026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311700" y="6736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MMI Possible Scenarios</a:t>
            </a:r>
            <a:endParaRPr b="1" dirty="0">
              <a:latin typeface="IBM Plex Sans"/>
              <a:ea typeface="IBM Plex Sans"/>
              <a:cs typeface="IBM Plex Sans"/>
              <a:sym typeface="IBM Plex Sans"/>
            </a:endParaRPr>
          </a:p>
        </p:txBody>
      </p:sp>
      <p:sp>
        <p:nvSpPr>
          <p:cNvPr id="181" name="Google Shape;181;p27"/>
          <p:cNvSpPr txBox="1">
            <a:spLocks noGrp="1"/>
          </p:cNvSpPr>
          <p:nvPr>
            <p:ph type="body" idx="1"/>
          </p:nvPr>
        </p:nvSpPr>
        <p:spPr>
          <a:xfrm>
            <a:off x="311700" y="1228675"/>
            <a:ext cx="8423226" cy="3613200"/>
          </a:xfrm>
          <a:prstGeom prst="rect">
            <a:avLst/>
          </a:prstGeom>
        </p:spPr>
        <p:txBody>
          <a:bodyPr spcFirstLastPara="1" wrap="square" lIns="91425" tIns="91425" rIns="91425" bIns="91425" anchor="t" anchorCtr="0">
            <a:normAutofit/>
          </a:bodyPr>
          <a:lstStyle/>
          <a:p>
            <a:r>
              <a:rPr lang="en-CA" b="1" dirty="0">
                <a:latin typeface="IBM Plex Sans"/>
                <a:ea typeface="IBM Plex Sans"/>
                <a:cs typeface="IBM Plex Sans"/>
                <a:sym typeface="IBM Plex Sans"/>
              </a:rPr>
              <a:t>Interaction with an actor</a:t>
            </a:r>
          </a:p>
          <a:p>
            <a:r>
              <a:rPr lang="en-CA" b="1" dirty="0">
                <a:latin typeface="IBM Plex Sans"/>
                <a:ea typeface="IBM Plex Sans"/>
                <a:cs typeface="IBM Plex Sans"/>
                <a:sym typeface="IBM Plex Sans"/>
              </a:rPr>
              <a:t>A writing station</a:t>
            </a:r>
          </a:p>
          <a:p>
            <a:r>
              <a:rPr lang="en-CA" b="1" dirty="0">
                <a:latin typeface="IBM Plex Sans"/>
                <a:ea typeface="IBM Plex Sans"/>
                <a:cs typeface="IBM Plex Sans"/>
                <a:sym typeface="IBM Plex Sans"/>
              </a:rPr>
              <a:t>Interaction with other candidates</a:t>
            </a:r>
          </a:p>
          <a:p>
            <a:r>
              <a:rPr lang="en-CA" b="1" dirty="0">
                <a:latin typeface="IBM Plex Sans"/>
                <a:ea typeface="IBM Plex Sans"/>
                <a:cs typeface="IBM Plex Sans"/>
                <a:sym typeface="IBM Plex Sans"/>
              </a:rPr>
              <a:t>Standard interview station </a:t>
            </a:r>
          </a:p>
          <a:p>
            <a:r>
              <a:rPr lang="en-CA" b="1" dirty="0">
                <a:latin typeface="IBM Plex Sans"/>
                <a:ea typeface="IBM Plex Sans"/>
                <a:cs typeface="IBM Plex Sans"/>
                <a:sym typeface="IBM Plex Sans"/>
              </a:rPr>
              <a:t>Ethical scenario with questions</a:t>
            </a:r>
          </a:p>
          <a:p>
            <a:endParaRPr lang="en-CA" b="1" dirty="0">
              <a:latin typeface="IBM Plex Sans"/>
              <a:ea typeface="IBM Plex Sans"/>
              <a:cs typeface="IBM Plex Sans"/>
              <a:sym typeface="IBM Plex Sans"/>
            </a:endParaRPr>
          </a:p>
          <a:p>
            <a:pPr marL="114300" indent="0">
              <a:buNone/>
            </a:pPr>
            <a:r>
              <a:rPr lang="en-CA" i="1" dirty="0">
                <a:latin typeface="IBM Plex Sans" panose="020B0503050203000203" pitchFamily="34" charset="0"/>
                <a:ea typeface="IBM Plex Sans"/>
                <a:cs typeface="IBM Plex Sans"/>
                <a:sym typeface="IBM Plex Sans"/>
              </a:rPr>
              <a:t>Example question: “</a:t>
            </a:r>
            <a:r>
              <a:rPr lang="en-CA" i="1" dirty="0">
                <a:solidFill>
                  <a:srgbClr val="383838"/>
                </a:solidFill>
                <a:effectLst/>
                <a:latin typeface="IBM Plex Sans" panose="020B0503050203000203" pitchFamily="34" charset="0"/>
              </a:rPr>
              <a:t>Should a doctor's primary aim be to change behavior to prevent disease or treat existing disease? What are your thoughts on upstream and downstream care?”</a:t>
            </a:r>
          </a:p>
          <a:p>
            <a:pPr marL="114300" indent="0">
              <a:buNone/>
            </a:pPr>
            <a:endParaRPr lang="en-CA" dirty="0">
              <a:latin typeface="IBM Plex Sans"/>
              <a:ea typeface="IBM Plex Sans"/>
              <a:cs typeface="IBM Plex Sans"/>
              <a:sym typeface="IBM Plex Sans"/>
            </a:endParaRPr>
          </a:p>
        </p:txBody>
      </p:sp>
      <p:pic>
        <p:nvPicPr>
          <p:cNvPr id="182" name="Google Shape;182;p27"/>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83" name="Google Shape;183;p27"/>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2" name="Google Shape;111;p19">
            <a:extLst>
              <a:ext uri="{FF2B5EF4-FFF2-40B4-BE49-F238E27FC236}">
                <a16:creationId xmlns:a16="http://schemas.microsoft.com/office/drawing/2014/main" id="{3220738C-F99A-341F-EA17-FCB608883362}"/>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Question from: </a:t>
            </a:r>
            <a:r>
              <a:rPr lang="en-CA" sz="1000" dirty="0">
                <a:solidFill>
                  <a:srgbClr val="595959"/>
                </a:solidFill>
                <a:latin typeface="IBM Plex Sans"/>
                <a:ea typeface="IBM Plex Sans"/>
                <a:cs typeface="IBM Plex Sans"/>
                <a:sym typeface="IBM Plex Sans"/>
                <a:hlinkClick r:id="rId5"/>
              </a:rPr>
              <a:t>https://www.shemmassianconsulting.com/blog/mmi-interview#mmi-interview-questions</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37455297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311700" y="6736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a:latin typeface="IBM Plex Sans"/>
                <a:ea typeface="IBM Plex Sans"/>
                <a:cs typeface="IBM Plex Sans"/>
                <a:sym typeface="IBM Plex Sans"/>
              </a:rPr>
              <a:t>Summary</a:t>
            </a:r>
            <a:endParaRPr b="1">
              <a:latin typeface="IBM Plex Sans"/>
              <a:ea typeface="IBM Plex Sans"/>
              <a:cs typeface="IBM Plex Sans"/>
              <a:sym typeface="IBM Plex Sans"/>
            </a:endParaRPr>
          </a:p>
        </p:txBody>
      </p:sp>
      <p:sp>
        <p:nvSpPr>
          <p:cNvPr id="181" name="Google Shape;181;p27"/>
          <p:cNvSpPr txBox="1">
            <a:spLocks noGrp="1"/>
          </p:cNvSpPr>
          <p:nvPr>
            <p:ph type="body" idx="1"/>
          </p:nvPr>
        </p:nvSpPr>
        <p:spPr>
          <a:xfrm>
            <a:off x="311700" y="1228674"/>
            <a:ext cx="5797626" cy="3740367"/>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There are several medical schools in Canada, and even more in the United States</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Admissions requirements differ slightly from school to school but generally include</a:t>
            </a:r>
          </a:p>
          <a:p>
            <a:pPr lvl="1" indent="-342900">
              <a:buSzPts val="1800"/>
              <a:buFont typeface="IBM Plex Sans"/>
              <a:buChar char="●"/>
            </a:pPr>
            <a:r>
              <a:rPr lang="en-CA" b="1" dirty="0">
                <a:latin typeface="IBM Plex Sans"/>
                <a:ea typeface="IBM Plex Sans"/>
                <a:cs typeface="IBM Plex Sans"/>
                <a:sym typeface="IBM Plex Sans"/>
              </a:rPr>
              <a:t>GPA (min 3.0)</a:t>
            </a:r>
          </a:p>
          <a:p>
            <a:pPr lvl="1" indent="-342900">
              <a:buSzPts val="1800"/>
              <a:buFont typeface="IBM Plex Sans"/>
              <a:buChar char="●"/>
            </a:pPr>
            <a:r>
              <a:rPr lang="en-CA" b="1" dirty="0">
                <a:latin typeface="IBM Plex Sans"/>
                <a:ea typeface="IBM Plex Sans"/>
                <a:cs typeface="IBM Plex Sans"/>
                <a:sym typeface="IBM Plex Sans"/>
              </a:rPr>
              <a:t>MCAT</a:t>
            </a:r>
          </a:p>
          <a:p>
            <a:pPr lvl="1" indent="-342900">
              <a:buSzPts val="1800"/>
              <a:buFont typeface="IBM Plex Sans"/>
              <a:buChar char="●"/>
            </a:pPr>
            <a:r>
              <a:rPr lang="en-CA" b="1" dirty="0">
                <a:latin typeface="IBM Plex Sans"/>
                <a:ea typeface="IBM Plex Sans"/>
                <a:cs typeface="IBM Plex Sans"/>
                <a:sym typeface="IBM Plex Sans"/>
              </a:rPr>
              <a:t>ABS</a:t>
            </a:r>
          </a:p>
          <a:p>
            <a:pPr lvl="1" indent="-342900">
              <a:buSzPts val="1800"/>
              <a:buFont typeface="IBM Plex Sans"/>
              <a:buChar char="●"/>
            </a:pPr>
            <a:r>
              <a:rPr lang="en-CA" b="1" dirty="0">
                <a:latin typeface="IBM Plex Sans"/>
                <a:ea typeface="IBM Plex Sans"/>
                <a:cs typeface="IBM Plex Sans"/>
                <a:sym typeface="IBM Plex Sans"/>
              </a:rPr>
              <a:t>References</a:t>
            </a:r>
          </a:p>
          <a:p>
            <a:r>
              <a:rPr lang="en-CA" b="1" dirty="0">
                <a:latin typeface="IBM Plex Sans"/>
                <a:ea typeface="IBM Plex Sans"/>
                <a:cs typeface="IBM Plex Sans"/>
                <a:sym typeface="IBM Plex Sans"/>
              </a:rPr>
              <a:t>Always check requirements online as they change year-to-year</a:t>
            </a:r>
          </a:p>
          <a:p>
            <a:r>
              <a:rPr lang="en-CA" b="1" dirty="0">
                <a:latin typeface="IBM Plex Sans"/>
                <a:ea typeface="IBM Plex Sans"/>
                <a:cs typeface="IBM Plex Sans"/>
                <a:sym typeface="IBM Plex Sans"/>
              </a:rPr>
              <a:t>Meeting minimum requirements does not guarantee admission</a:t>
            </a:r>
          </a:p>
          <a:p>
            <a:pPr>
              <a:buFont typeface="IBM Plex Sans"/>
              <a:buChar char="●"/>
            </a:pPr>
            <a:endParaRPr b="1" dirty="0">
              <a:latin typeface="IBM Plex Sans"/>
              <a:ea typeface="IBM Plex Sans"/>
              <a:cs typeface="IBM Plex Sans"/>
              <a:sym typeface="IBM Plex Sans"/>
            </a:endParaRPr>
          </a:p>
          <a:p>
            <a:pPr marL="0" lvl="0" indent="0" algn="l" rtl="0">
              <a:spcBef>
                <a:spcPts val="1200"/>
              </a:spcBef>
              <a:spcAft>
                <a:spcPts val="1200"/>
              </a:spcAft>
              <a:buNone/>
            </a:pPr>
            <a:endParaRPr dirty="0">
              <a:latin typeface="IBM Plex Sans"/>
              <a:ea typeface="IBM Plex Sans"/>
              <a:cs typeface="IBM Plex Sans"/>
              <a:sym typeface="IBM Plex Sans"/>
            </a:endParaRPr>
          </a:p>
        </p:txBody>
      </p:sp>
      <p:pic>
        <p:nvPicPr>
          <p:cNvPr id="182" name="Google Shape;182;p27"/>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83" name="Google Shape;183;p27"/>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184" name="Google Shape;184;p27" title="a yellow smiley face with black eyes is smiling (Provided by Tenor)"/>
          <p:cNvPicPr preferRelativeResize="0"/>
          <p:nvPr/>
        </p:nvPicPr>
        <p:blipFill>
          <a:blip r:embed="rId5">
            <a:alphaModFix/>
          </a:blip>
          <a:stretch>
            <a:fillRect/>
          </a:stretch>
        </p:blipFill>
        <p:spPr>
          <a:xfrm>
            <a:off x="6324116" y="1631116"/>
            <a:ext cx="2411275" cy="2411275"/>
          </a:xfrm>
          <a:prstGeom prst="rect">
            <a:avLst/>
          </a:prstGeom>
          <a:noFill/>
          <a:ln>
            <a:noFill/>
          </a:ln>
        </p:spPr>
      </p:pic>
    </p:spTree>
    <p:extLst>
      <p:ext uri="{BB962C8B-B14F-4D97-AF65-F5344CB8AC3E}">
        <p14:creationId xmlns:p14="http://schemas.microsoft.com/office/powerpoint/2010/main" val="33054680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311700" y="109678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CA" b="1" dirty="0">
                <a:latin typeface="IBM Plex Sans"/>
                <a:ea typeface="IBM Plex Sans"/>
                <a:cs typeface="IBM Plex Sans"/>
                <a:sym typeface="IBM Plex Sans"/>
              </a:rPr>
              <a:t>Upcoming Seminars + Slides Access</a:t>
            </a:r>
            <a:endParaRPr b="1" dirty="0">
              <a:latin typeface="IBM Plex Sans"/>
              <a:ea typeface="IBM Plex Sans"/>
              <a:cs typeface="IBM Plex Sans"/>
              <a:sym typeface="IBM Plex Sans"/>
            </a:endParaRPr>
          </a:p>
        </p:txBody>
      </p:sp>
      <p:pic>
        <p:nvPicPr>
          <p:cNvPr id="182" name="Google Shape;182;p27"/>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83" name="Google Shape;183;p27"/>
          <p:cNvPicPr preferRelativeResize="0"/>
          <p:nvPr/>
        </p:nvPicPr>
        <p:blipFill rotWithShape="1">
          <a:blip r:embed="rId4">
            <a:alphaModFix/>
          </a:blip>
          <a:srcRect/>
          <a:stretch/>
        </p:blipFill>
        <p:spPr>
          <a:xfrm>
            <a:off x="8326782" y="-273"/>
            <a:ext cx="817218" cy="817218"/>
          </a:xfrm>
          <a:prstGeom prst="rect">
            <a:avLst/>
          </a:prstGeom>
          <a:noFill/>
          <a:ln>
            <a:noFill/>
          </a:ln>
        </p:spPr>
      </p:pic>
      <p:graphicFrame>
        <p:nvGraphicFramePr>
          <p:cNvPr id="2" name="Table 1">
            <a:extLst>
              <a:ext uri="{FF2B5EF4-FFF2-40B4-BE49-F238E27FC236}">
                <a16:creationId xmlns:a16="http://schemas.microsoft.com/office/drawing/2014/main" id="{324606D7-DC41-A89F-BBA4-3191B8B81162}"/>
              </a:ext>
            </a:extLst>
          </p:cNvPr>
          <p:cNvGraphicFramePr>
            <a:graphicFrameLocks noGrp="1"/>
          </p:cNvGraphicFramePr>
          <p:nvPr>
            <p:extLst>
              <p:ext uri="{D42A27DB-BD31-4B8C-83A1-F6EECF244321}">
                <p14:modId xmlns:p14="http://schemas.microsoft.com/office/powerpoint/2010/main" val="3564237948"/>
              </p:ext>
            </p:extLst>
          </p:nvPr>
        </p:nvGraphicFramePr>
        <p:xfrm>
          <a:off x="311700" y="1982050"/>
          <a:ext cx="6391275" cy="1802935"/>
        </p:xfrm>
        <a:graphic>
          <a:graphicData uri="http://schemas.openxmlformats.org/drawingml/2006/table">
            <a:tbl>
              <a:tblPr>
                <a:tableStyleId>{5940675A-B579-460E-94D1-54222C63F5DA}</a:tableStyleId>
              </a:tblPr>
              <a:tblGrid>
                <a:gridCol w="1473833">
                  <a:extLst>
                    <a:ext uri="{9D8B030D-6E8A-4147-A177-3AD203B41FA5}">
                      <a16:colId xmlns:a16="http://schemas.microsoft.com/office/drawing/2014/main" val="2078972323"/>
                    </a:ext>
                  </a:extLst>
                </a:gridCol>
                <a:gridCol w="1744579">
                  <a:extLst>
                    <a:ext uri="{9D8B030D-6E8A-4147-A177-3AD203B41FA5}">
                      <a16:colId xmlns:a16="http://schemas.microsoft.com/office/drawing/2014/main" val="1260981546"/>
                    </a:ext>
                  </a:extLst>
                </a:gridCol>
                <a:gridCol w="3172863">
                  <a:extLst>
                    <a:ext uri="{9D8B030D-6E8A-4147-A177-3AD203B41FA5}">
                      <a16:colId xmlns:a16="http://schemas.microsoft.com/office/drawing/2014/main" val="2234348307"/>
                    </a:ext>
                  </a:extLst>
                </a:gridCol>
              </a:tblGrid>
              <a:tr h="433253">
                <a:tc>
                  <a:txBody>
                    <a:bodyPr/>
                    <a:lstStyle/>
                    <a:p>
                      <a:pPr algn="l" fontAlgn="t"/>
                      <a:r>
                        <a:rPr lang="en-CA" sz="1400" dirty="0">
                          <a:effectLst/>
                          <a:latin typeface="IBM Plex Sans" panose="020B0503050203000203" pitchFamily="34" charset="0"/>
                        </a:rPr>
                        <a:t>Oct 9 5:30 pm</a:t>
                      </a:r>
                    </a:p>
                  </a:txBody>
                  <a:tcPr marL="76456" marR="76456" marT="38228" marB="38228"/>
                </a:tc>
                <a:tc>
                  <a:txBody>
                    <a:bodyPr/>
                    <a:lstStyle/>
                    <a:p>
                      <a:pPr fontAlgn="t"/>
                      <a:r>
                        <a:rPr lang="en-CA" sz="1400">
                          <a:effectLst/>
                          <a:latin typeface="IBM Plex Sans" panose="020B0503050203000203" pitchFamily="34" charset="0"/>
                        </a:rPr>
                        <a:t>BC320 and Zoom</a:t>
                      </a:r>
                    </a:p>
                  </a:txBody>
                  <a:tcPr marL="76456" marR="76456" marT="38228" marB="38228"/>
                </a:tc>
                <a:tc>
                  <a:txBody>
                    <a:bodyPr/>
                    <a:lstStyle/>
                    <a:p>
                      <a:pPr fontAlgn="t"/>
                      <a:r>
                        <a:rPr lang="en-CA" sz="1400">
                          <a:effectLst/>
                          <a:latin typeface="IBM Plex Sans" panose="020B0503050203000203" pitchFamily="34" charset="0"/>
                        </a:rPr>
                        <a:t>Crafting Strong Professional School Applications</a:t>
                      </a:r>
                    </a:p>
                  </a:txBody>
                  <a:tcPr marL="76456" marR="76456" marT="38228" marB="38228"/>
                </a:tc>
                <a:extLst>
                  <a:ext uri="{0D108BD9-81ED-4DB2-BD59-A6C34878D82A}">
                    <a16:rowId xmlns:a16="http://schemas.microsoft.com/office/drawing/2014/main" val="1034526900"/>
                  </a:ext>
                </a:extLst>
              </a:tr>
              <a:tr h="433253">
                <a:tc>
                  <a:txBody>
                    <a:bodyPr/>
                    <a:lstStyle/>
                    <a:p>
                      <a:pPr algn="l" fontAlgn="t"/>
                      <a:r>
                        <a:rPr lang="en-CA" sz="1400" dirty="0">
                          <a:effectLst/>
                          <a:latin typeface="IBM Plex Sans" panose="020B0503050203000203" pitchFamily="34" charset="0"/>
                        </a:rPr>
                        <a:t>Oct 23 5:30 pm</a:t>
                      </a:r>
                    </a:p>
                  </a:txBody>
                  <a:tcPr marL="76456" marR="76456" marT="38228" marB="38228"/>
                </a:tc>
                <a:tc>
                  <a:txBody>
                    <a:bodyPr/>
                    <a:lstStyle/>
                    <a:p>
                      <a:pPr fontAlgn="t"/>
                      <a:r>
                        <a:rPr lang="en-CA" sz="1400" dirty="0">
                          <a:effectLst/>
                          <a:latin typeface="IBM Plex Sans" panose="020B0503050203000203" pitchFamily="34" charset="0"/>
                        </a:rPr>
                        <a:t>BC203 and Zoom</a:t>
                      </a:r>
                    </a:p>
                  </a:txBody>
                  <a:tcPr marL="76456" marR="76456" marT="38228" marB="38228"/>
                </a:tc>
                <a:tc>
                  <a:txBody>
                    <a:bodyPr/>
                    <a:lstStyle/>
                    <a:p>
                      <a:pPr fontAlgn="t"/>
                      <a:r>
                        <a:rPr lang="en-CA" sz="1400">
                          <a:effectLst/>
                          <a:latin typeface="IBM Plex Sans" panose="020B0503050203000203" pitchFamily="34" charset="0"/>
                        </a:rPr>
                        <a:t>How to Get into Teacher’s College</a:t>
                      </a:r>
                    </a:p>
                  </a:txBody>
                  <a:tcPr marL="76456" marR="76456" marT="38228" marB="38228"/>
                </a:tc>
                <a:extLst>
                  <a:ext uri="{0D108BD9-81ED-4DB2-BD59-A6C34878D82A}">
                    <a16:rowId xmlns:a16="http://schemas.microsoft.com/office/drawing/2014/main" val="3426655740"/>
                  </a:ext>
                </a:extLst>
              </a:tr>
              <a:tr h="433253">
                <a:tc>
                  <a:txBody>
                    <a:bodyPr/>
                    <a:lstStyle/>
                    <a:p>
                      <a:pPr algn="l" fontAlgn="t"/>
                      <a:r>
                        <a:rPr lang="en-CA" sz="1400" dirty="0">
                          <a:effectLst/>
                          <a:latin typeface="IBM Plex Sans" panose="020B0503050203000203" pitchFamily="34" charset="0"/>
                        </a:rPr>
                        <a:t>Oct 30 5:30 pm</a:t>
                      </a:r>
                    </a:p>
                  </a:txBody>
                  <a:tcPr marL="76456" marR="76456" marT="38228" marB="38228"/>
                </a:tc>
                <a:tc>
                  <a:txBody>
                    <a:bodyPr/>
                    <a:lstStyle/>
                    <a:p>
                      <a:pPr fontAlgn="t"/>
                      <a:r>
                        <a:rPr lang="en-CA" sz="1400" dirty="0">
                          <a:effectLst/>
                          <a:latin typeface="IBM Plex Sans" panose="020B0503050203000203" pitchFamily="34" charset="0"/>
                        </a:rPr>
                        <a:t>BC320 and Zoom</a:t>
                      </a:r>
                    </a:p>
                  </a:txBody>
                  <a:tcPr marL="76456" marR="76456" marT="38228" marB="38228"/>
                </a:tc>
                <a:tc>
                  <a:txBody>
                    <a:bodyPr/>
                    <a:lstStyle/>
                    <a:p>
                      <a:pPr fontAlgn="t"/>
                      <a:r>
                        <a:rPr lang="en-CA" sz="1400">
                          <a:effectLst/>
                          <a:latin typeface="IBM Plex Sans" panose="020B0503050203000203" pitchFamily="34" charset="0"/>
                        </a:rPr>
                        <a:t>Mastering the MCAT</a:t>
                      </a:r>
                    </a:p>
                  </a:txBody>
                  <a:tcPr marL="76456" marR="76456" marT="38228" marB="38228"/>
                </a:tc>
                <a:extLst>
                  <a:ext uri="{0D108BD9-81ED-4DB2-BD59-A6C34878D82A}">
                    <a16:rowId xmlns:a16="http://schemas.microsoft.com/office/drawing/2014/main" val="1590799049"/>
                  </a:ext>
                </a:extLst>
              </a:tr>
              <a:tr h="433253">
                <a:tc>
                  <a:txBody>
                    <a:bodyPr/>
                    <a:lstStyle/>
                    <a:p>
                      <a:pPr algn="l" fontAlgn="t"/>
                      <a:r>
                        <a:rPr lang="en-CA" sz="1400" dirty="0">
                          <a:effectLst/>
                          <a:latin typeface="IBM Plex Sans" panose="020B0503050203000203" pitchFamily="34" charset="0"/>
                        </a:rPr>
                        <a:t>Nov 6 5:30 pm</a:t>
                      </a:r>
                    </a:p>
                  </a:txBody>
                  <a:tcPr marL="76456" marR="76456" marT="38228" marB="38228"/>
                </a:tc>
                <a:tc>
                  <a:txBody>
                    <a:bodyPr/>
                    <a:lstStyle/>
                    <a:p>
                      <a:pPr fontAlgn="t"/>
                      <a:r>
                        <a:rPr lang="en-CA" sz="1400">
                          <a:effectLst/>
                          <a:latin typeface="IBM Plex Sans" panose="020B0503050203000203" pitchFamily="34" charset="0"/>
                        </a:rPr>
                        <a:t>BC320 and Zoom</a:t>
                      </a:r>
                    </a:p>
                  </a:txBody>
                  <a:tcPr marL="76456" marR="76456" marT="38228" marB="38228"/>
                </a:tc>
                <a:tc>
                  <a:txBody>
                    <a:bodyPr/>
                    <a:lstStyle/>
                    <a:p>
                      <a:pPr fontAlgn="t"/>
                      <a:r>
                        <a:rPr lang="en-CA" sz="1400" dirty="0">
                          <a:effectLst/>
                          <a:latin typeface="IBM Plex Sans" panose="020B0503050203000203" pitchFamily="34" charset="0"/>
                        </a:rPr>
                        <a:t>How to Get into Dental School</a:t>
                      </a:r>
                    </a:p>
                  </a:txBody>
                  <a:tcPr marL="76456" marR="76456" marT="38228" marB="38228"/>
                </a:tc>
                <a:extLst>
                  <a:ext uri="{0D108BD9-81ED-4DB2-BD59-A6C34878D82A}">
                    <a16:rowId xmlns:a16="http://schemas.microsoft.com/office/drawing/2014/main" val="2025571758"/>
                  </a:ext>
                </a:extLst>
              </a:tr>
            </a:tbl>
          </a:graphicData>
        </a:graphic>
      </p:graphicFrame>
      <p:pic>
        <p:nvPicPr>
          <p:cNvPr id="5" name="Picture 4" descr="A qr code on a white background&#10;&#10;Description automatically generated">
            <a:extLst>
              <a:ext uri="{FF2B5EF4-FFF2-40B4-BE49-F238E27FC236}">
                <a16:creationId xmlns:a16="http://schemas.microsoft.com/office/drawing/2014/main" id="{5D0F0BB0-9988-4FA9-27DB-EDF7B1F0BD38}"/>
              </a:ext>
            </a:extLst>
          </p:cNvPr>
          <p:cNvPicPr>
            <a:picLocks noChangeAspect="1"/>
          </p:cNvPicPr>
          <p:nvPr/>
        </p:nvPicPr>
        <p:blipFill>
          <a:blip r:embed="rId5"/>
          <a:stretch>
            <a:fillRect/>
          </a:stretch>
        </p:blipFill>
        <p:spPr>
          <a:xfrm>
            <a:off x="6934392" y="1949315"/>
            <a:ext cx="1800999" cy="1800999"/>
          </a:xfrm>
          <a:prstGeom prst="rect">
            <a:avLst/>
          </a:prstGeom>
        </p:spPr>
      </p:pic>
    </p:spTree>
    <p:extLst>
      <p:ext uri="{BB962C8B-B14F-4D97-AF65-F5344CB8AC3E}">
        <p14:creationId xmlns:p14="http://schemas.microsoft.com/office/powerpoint/2010/main" val="22537183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8"/>
          <p:cNvSpPr txBox="1"/>
          <p:nvPr/>
        </p:nvSpPr>
        <p:spPr>
          <a:xfrm>
            <a:off x="782125" y="1652000"/>
            <a:ext cx="7544700" cy="17688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Our Guest Speaker</a:t>
            </a:r>
            <a:endParaRPr sz="4500" dirty="0">
              <a:latin typeface="IBM Plex Sans"/>
              <a:ea typeface="IBM Plex Sans"/>
              <a:cs typeface="IBM Plex Sans"/>
              <a:sym typeface="IBM Plex Sans"/>
            </a:endParaRPr>
          </a:p>
        </p:txBody>
      </p:sp>
      <p:pic>
        <p:nvPicPr>
          <p:cNvPr id="190" name="Google Shape;190;p28"/>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1" name="Google Shape;191;p28"/>
          <p:cNvPicPr preferRelativeResize="0"/>
          <p:nvPr/>
        </p:nvPicPr>
        <p:blipFill rotWithShape="1">
          <a:blip r:embed="rId4">
            <a:alphaModFix/>
          </a:blip>
          <a:srcRect/>
          <a:stretch/>
        </p:blipFill>
        <p:spPr>
          <a:xfrm>
            <a:off x="8326782" y="-273"/>
            <a:ext cx="817218" cy="817218"/>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311700" y="673625"/>
            <a:ext cx="8520600" cy="572700"/>
          </a:xfrm>
          <a:prstGeom prst="rect">
            <a:avLst/>
          </a:prstGeom>
        </p:spPr>
        <p:txBody>
          <a:bodyPr spcFirstLastPara="1" wrap="square" lIns="91425" tIns="91425" rIns="91425" bIns="91425" anchor="t" anchorCtr="0">
            <a:normAutofit fontScale="90000"/>
          </a:bodyPr>
          <a:lstStyle/>
          <a:p>
            <a:r>
              <a:rPr lang="en-CA" b="1" dirty="0">
                <a:latin typeface="IBM Plex Sans"/>
                <a:ea typeface="IBM Plex Sans"/>
                <a:cs typeface="IBM Plex Sans"/>
                <a:sym typeface="IBM Plex Sans"/>
              </a:rPr>
              <a:t>Claire Del </a:t>
            </a:r>
            <a:r>
              <a:rPr lang="en-CA" b="1" dirty="0" err="1">
                <a:latin typeface="IBM Plex Sans"/>
                <a:ea typeface="IBM Plex Sans"/>
                <a:cs typeface="IBM Plex Sans"/>
                <a:sym typeface="IBM Plex Sans"/>
              </a:rPr>
              <a:t>Zotto</a:t>
            </a:r>
            <a:r>
              <a:rPr lang="en-CA" b="1" dirty="0">
                <a:latin typeface="IBM Plex Sans"/>
                <a:ea typeface="IBM Plex Sans"/>
                <a:cs typeface="IBM Plex Sans"/>
                <a:sym typeface="IBM Plex Sans"/>
              </a:rPr>
              <a:t> - </a:t>
            </a:r>
            <a:r>
              <a:rPr lang="en-CA" sz="2800" b="1" dirty="0">
                <a:latin typeface="IBM Plex Sans"/>
                <a:ea typeface="IBM Plex Sans"/>
                <a:cs typeface="IBM Plex Sans"/>
                <a:sym typeface="IBM Plex Sans"/>
              </a:rPr>
              <a:t>1st Year Medical Student at UofT</a:t>
            </a:r>
            <a:br>
              <a:rPr lang="en-CA" sz="2800" b="1" dirty="0">
                <a:latin typeface="IBM Plex Sans"/>
                <a:ea typeface="IBM Plex Sans"/>
                <a:cs typeface="IBM Plex Sans"/>
                <a:sym typeface="IBM Plex Sans"/>
              </a:rPr>
            </a:br>
            <a:endParaRPr b="1" dirty="0">
              <a:latin typeface="IBM Plex Sans"/>
              <a:ea typeface="IBM Plex Sans"/>
              <a:cs typeface="IBM Plex Sans"/>
              <a:sym typeface="IBM Plex Sans"/>
            </a:endParaRPr>
          </a:p>
        </p:txBody>
      </p:sp>
      <p:sp>
        <p:nvSpPr>
          <p:cNvPr id="181" name="Google Shape;181;p27"/>
          <p:cNvSpPr txBox="1">
            <a:spLocks noGrp="1"/>
          </p:cNvSpPr>
          <p:nvPr>
            <p:ph type="body" idx="1"/>
          </p:nvPr>
        </p:nvSpPr>
        <p:spPr>
          <a:xfrm>
            <a:off x="169507" y="1373585"/>
            <a:ext cx="6157721" cy="3740367"/>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York Biology Alum</a:t>
            </a:r>
          </a:p>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Favourite York Courses: </a:t>
            </a:r>
            <a:r>
              <a:rPr lang="en-CA" sz="1500" dirty="0">
                <a:latin typeface="IBM Plex Sans"/>
                <a:ea typeface="IBM Plex Sans"/>
                <a:cs typeface="IBM Plex Sans"/>
                <a:sym typeface="IBM Plex Sans"/>
              </a:rPr>
              <a:t>Anything Ecology related! (Don’t feel like you need to love cell/molecular biology to be a doctor)</a:t>
            </a:r>
          </a:p>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Hobbies: </a:t>
            </a:r>
            <a:r>
              <a:rPr lang="en-CA" sz="1500" dirty="0">
                <a:latin typeface="IBM Plex Sans"/>
                <a:ea typeface="IBM Plex Sans"/>
                <a:cs typeface="IBM Plex Sans"/>
                <a:sym typeface="IBM Plex Sans"/>
              </a:rPr>
              <a:t>Intramural sports, arts and crafts, hiking and nature photography</a:t>
            </a:r>
          </a:p>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Why Med? </a:t>
            </a:r>
            <a:r>
              <a:rPr lang="en-CA" sz="1500" dirty="0">
                <a:latin typeface="IBM Plex Sans"/>
                <a:ea typeface="IBM Plex Sans"/>
                <a:cs typeface="IBM Plex Sans"/>
                <a:sym typeface="IBM Plex Sans"/>
              </a:rPr>
              <a:t>Claire liked biology but has a minor fear of cats so could not be a vet.</a:t>
            </a:r>
          </a:p>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Key piece of advice for undergraduate students: </a:t>
            </a:r>
            <a:r>
              <a:rPr lang="en-CA" sz="1500" dirty="0">
                <a:latin typeface="IBM Plex Sans"/>
                <a:ea typeface="IBM Plex Sans"/>
                <a:cs typeface="IBM Plex Sans"/>
                <a:sym typeface="IBM Plex Sans"/>
              </a:rPr>
              <a:t>Don’t let your career goals stop you from having fun + enjoying the present!</a:t>
            </a:r>
          </a:p>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Fun Fact: </a:t>
            </a:r>
            <a:r>
              <a:rPr lang="en-CA" sz="1500" dirty="0">
                <a:latin typeface="IBM Plex Sans"/>
                <a:ea typeface="IBM Plex Sans"/>
                <a:cs typeface="IBM Plex Sans"/>
                <a:sym typeface="IBM Plex Sans"/>
              </a:rPr>
              <a:t>Claire worked in a bee research lab and she loves taking photos of bees!</a:t>
            </a:r>
          </a:p>
          <a:p>
            <a:pPr marL="457200" lvl="0" indent="-342900" algn="l" rtl="0">
              <a:spcBef>
                <a:spcPts val="0"/>
              </a:spcBef>
              <a:spcAft>
                <a:spcPts val="0"/>
              </a:spcAft>
              <a:buSzPts val="1800"/>
              <a:buFont typeface="IBM Plex Sans"/>
              <a:buChar char="●"/>
            </a:pPr>
            <a:r>
              <a:rPr lang="en-CA" sz="1200" dirty="0">
                <a:latin typeface="IBM Plex Sans"/>
                <a:ea typeface="IBM Plex Sans"/>
                <a:cs typeface="IBM Plex Sans"/>
                <a:sym typeface="IBM Plex Sans"/>
              </a:rPr>
              <a:t>Contact: </a:t>
            </a:r>
            <a:r>
              <a:rPr lang="en-CA" sz="1200" dirty="0">
                <a:latin typeface="IBM Plex Sans"/>
                <a:ea typeface="IBM Plex Sans"/>
                <a:cs typeface="IBM Plex Sans"/>
                <a:sym typeface="IBM Plex Sans"/>
                <a:hlinkClick r:id="rId3"/>
              </a:rPr>
              <a:t>cdz02@yorku.ca</a:t>
            </a:r>
            <a:r>
              <a:rPr lang="en-CA" sz="1200" dirty="0">
                <a:latin typeface="IBM Plex Sans"/>
                <a:ea typeface="IBM Plex Sans"/>
                <a:cs typeface="IBM Plex Sans"/>
                <a:sym typeface="IBM Plex Sans"/>
              </a:rPr>
              <a:t> </a:t>
            </a:r>
          </a:p>
          <a:p>
            <a:pPr marL="457200" lvl="0" indent="-342900" algn="l" rtl="0">
              <a:spcBef>
                <a:spcPts val="0"/>
              </a:spcBef>
              <a:spcAft>
                <a:spcPts val="0"/>
              </a:spcAft>
              <a:buSzPts val="1800"/>
              <a:buFont typeface="IBM Plex Sans"/>
              <a:buChar char="●"/>
            </a:pPr>
            <a:endParaRPr lang="en-CA" b="1" dirty="0">
              <a:latin typeface="IBM Plex Sans"/>
              <a:ea typeface="IBM Plex Sans"/>
              <a:cs typeface="IBM Plex Sans"/>
              <a:sym typeface="IBM Plex Sans"/>
            </a:endParaRPr>
          </a:p>
          <a:p>
            <a:pPr>
              <a:buFont typeface="IBM Plex Sans"/>
              <a:buChar char="●"/>
            </a:pPr>
            <a:endParaRPr b="1" dirty="0">
              <a:latin typeface="IBM Plex Sans"/>
              <a:ea typeface="IBM Plex Sans"/>
              <a:cs typeface="IBM Plex Sans"/>
              <a:sym typeface="IBM Plex Sans"/>
            </a:endParaRPr>
          </a:p>
          <a:p>
            <a:pPr marL="0" lvl="0" indent="0" algn="l" rtl="0">
              <a:spcBef>
                <a:spcPts val="1200"/>
              </a:spcBef>
              <a:spcAft>
                <a:spcPts val="1200"/>
              </a:spcAft>
              <a:buNone/>
            </a:pPr>
            <a:endParaRPr dirty="0">
              <a:latin typeface="IBM Plex Sans"/>
              <a:ea typeface="IBM Plex Sans"/>
              <a:cs typeface="IBM Plex Sans"/>
              <a:sym typeface="IBM Plex Sans"/>
            </a:endParaRPr>
          </a:p>
        </p:txBody>
      </p:sp>
      <p:pic>
        <p:nvPicPr>
          <p:cNvPr id="182" name="Google Shape;182;p27"/>
          <p:cNvPicPr preferRelativeResize="0"/>
          <p:nvPr/>
        </p:nvPicPr>
        <p:blipFill rotWithShape="1">
          <a:blip r:embed="rId4">
            <a:alphaModFix/>
          </a:blip>
          <a:srcRect r="4003" b="3325"/>
          <a:stretch/>
        </p:blipFill>
        <p:spPr>
          <a:xfrm>
            <a:off x="0" y="-275"/>
            <a:ext cx="782125" cy="685550"/>
          </a:xfrm>
          <a:prstGeom prst="rect">
            <a:avLst/>
          </a:prstGeom>
          <a:noFill/>
          <a:ln>
            <a:noFill/>
          </a:ln>
        </p:spPr>
      </p:pic>
      <p:pic>
        <p:nvPicPr>
          <p:cNvPr id="183" name="Google Shape;183;p27"/>
          <p:cNvPicPr preferRelativeResize="0"/>
          <p:nvPr/>
        </p:nvPicPr>
        <p:blipFill rotWithShape="1">
          <a:blip r:embed="rId5">
            <a:alphaModFix/>
          </a:blip>
          <a:srcRect/>
          <a:stretch/>
        </p:blipFill>
        <p:spPr>
          <a:xfrm>
            <a:off x="8326782" y="-273"/>
            <a:ext cx="817218" cy="817218"/>
          </a:xfrm>
          <a:prstGeom prst="rect">
            <a:avLst/>
          </a:prstGeom>
          <a:noFill/>
          <a:ln>
            <a:noFill/>
          </a:ln>
        </p:spPr>
      </p:pic>
      <p:pic>
        <p:nvPicPr>
          <p:cNvPr id="3" name="Picture 2" descr="A person in a black dress&#10;&#10;Description automatically generated">
            <a:extLst>
              <a:ext uri="{FF2B5EF4-FFF2-40B4-BE49-F238E27FC236}">
                <a16:creationId xmlns:a16="http://schemas.microsoft.com/office/drawing/2014/main" id="{9128450D-2ECD-23FF-5943-C4E4D9292E1F}"/>
              </a:ext>
            </a:extLst>
          </p:cNvPr>
          <p:cNvPicPr>
            <a:picLocks noChangeAspect="1"/>
          </p:cNvPicPr>
          <p:nvPr/>
        </p:nvPicPr>
        <p:blipFill>
          <a:blip r:embed="rId6"/>
          <a:srcRect l="32718" t="23079" r="16057" b="1025"/>
          <a:stretch/>
        </p:blipFill>
        <p:spPr>
          <a:xfrm>
            <a:off x="6242536" y="1246325"/>
            <a:ext cx="2589764" cy="3241201"/>
          </a:xfrm>
          <a:prstGeom prst="rect">
            <a:avLst/>
          </a:prstGeom>
        </p:spPr>
      </p:pic>
    </p:spTree>
    <p:extLst>
      <p:ext uri="{BB962C8B-B14F-4D97-AF65-F5344CB8AC3E}">
        <p14:creationId xmlns:p14="http://schemas.microsoft.com/office/powerpoint/2010/main" val="23261927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Questions for Claire:</a:t>
            </a:r>
            <a:endParaRPr sz="4500" b="1" dirty="0">
              <a:latin typeface="IBM Plex Sans"/>
              <a:ea typeface="IBM Plex Sans"/>
              <a:cs typeface="IBM Plex Sans"/>
              <a:sym typeface="IBM Plex Sans"/>
            </a:endParaRPr>
          </a:p>
          <a:p>
            <a:pPr marL="0" lvl="0" indent="0" algn="l" rtl="0">
              <a:lnSpc>
                <a:spcPct val="115000"/>
              </a:lnSpc>
              <a:spcBef>
                <a:spcPts val="0"/>
              </a:spcBef>
              <a:spcAft>
                <a:spcPts val="0"/>
              </a:spcAft>
              <a:buNone/>
            </a:pPr>
            <a:endParaRPr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3447807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What is one thing you wish someone had told you before starting Medical School? And another?</a:t>
            </a:r>
            <a:endParaRPr sz="4500" b="1" dirty="0">
              <a:latin typeface="IBM Plex Sans"/>
              <a:ea typeface="IBM Plex Sans"/>
              <a:cs typeface="IBM Plex Sans"/>
              <a:sym typeface="IBM Plex Sans"/>
            </a:endParaRPr>
          </a:p>
          <a:p>
            <a:pPr marL="0" lvl="0" indent="0" algn="l" rtl="0">
              <a:lnSpc>
                <a:spcPct val="115000"/>
              </a:lnSpc>
              <a:spcBef>
                <a:spcPts val="0"/>
              </a:spcBef>
              <a:spcAft>
                <a:spcPts val="0"/>
              </a:spcAft>
              <a:buNone/>
            </a:pPr>
            <a:endParaRPr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2" name="Google Shape;181;p27">
            <a:extLst>
              <a:ext uri="{FF2B5EF4-FFF2-40B4-BE49-F238E27FC236}">
                <a16:creationId xmlns:a16="http://schemas.microsoft.com/office/drawing/2014/main" id="{EE1B9AFB-5305-F7E6-2609-FDC2CEDCC4E9}"/>
              </a:ext>
            </a:extLst>
          </p:cNvPr>
          <p:cNvSpPr txBox="1">
            <a:spLocks/>
          </p:cNvSpPr>
          <p:nvPr/>
        </p:nvSpPr>
        <p:spPr>
          <a:xfrm>
            <a:off x="0" y="3940343"/>
            <a:ext cx="8954814" cy="3740367"/>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114300" indent="0">
              <a:buSzPts val="1800"/>
            </a:pPr>
            <a:r>
              <a:rPr lang="en-CA" sz="1700" b="1" i="1" dirty="0">
                <a:latin typeface="IBM Plex Sans"/>
                <a:ea typeface="IBM Plex Sans"/>
                <a:cs typeface="IBM Plex Sans"/>
                <a:sym typeface="IBM Plex Sans"/>
              </a:rPr>
              <a:t>From Claire: </a:t>
            </a:r>
            <a:r>
              <a:rPr lang="en-CA" sz="1700" i="1" dirty="0">
                <a:latin typeface="IBM Plex Sans"/>
                <a:ea typeface="IBM Plex Sans"/>
                <a:cs typeface="IBM Plex Sans"/>
                <a:sym typeface="IBM Plex Sans"/>
              </a:rPr>
              <a:t>Don’t feel like you need to go to med school right after undergrad! So many of my classmates did amazing things in their masters/gap year/ previous careers</a:t>
            </a:r>
          </a:p>
          <a:p>
            <a:pPr algn="l">
              <a:buSzPts val="1800"/>
              <a:buFont typeface="IBM Plex Sans"/>
              <a:buChar char="●"/>
            </a:pPr>
            <a:endParaRPr lang="en-CA" sz="1700" b="1" i="1" dirty="0">
              <a:latin typeface="IBM Plex Sans"/>
              <a:ea typeface="IBM Plex Sans"/>
              <a:cs typeface="IBM Plex Sans"/>
              <a:sym typeface="IBM Plex Sans"/>
            </a:endParaRPr>
          </a:p>
          <a:p>
            <a:pPr>
              <a:buFont typeface="IBM Plex Sans"/>
              <a:buChar char="●"/>
            </a:pPr>
            <a:endParaRPr lang="en-CA" b="1" dirty="0">
              <a:latin typeface="IBM Plex Sans"/>
              <a:ea typeface="IBM Plex Sans"/>
              <a:cs typeface="IBM Plex Sans"/>
              <a:sym typeface="IBM Plex Sans"/>
            </a:endParaRPr>
          </a:p>
          <a:p>
            <a:pPr marL="0" indent="0" algn="l">
              <a:spcBef>
                <a:spcPts val="1200"/>
              </a:spcBef>
              <a:spcAft>
                <a:spcPts val="1200"/>
              </a:spcAft>
            </a:pP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3467901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What should I get involved in? Are there any extracurriculars that will ‘boost’ my application?</a:t>
            </a:r>
            <a:endParaRPr sz="4500" b="1" dirty="0">
              <a:latin typeface="IBM Plex Sans"/>
              <a:ea typeface="IBM Plex Sans"/>
              <a:cs typeface="IBM Plex Sans"/>
              <a:sym typeface="IBM Plex Sans"/>
            </a:endParaRPr>
          </a:p>
          <a:p>
            <a:pPr marL="0" lvl="0" indent="0" algn="l" rtl="0">
              <a:lnSpc>
                <a:spcPct val="115000"/>
              </a:lnSpc>
              <a:spcBef>
                <a:spcPts val="0"/>
              </a:spcBef>
              <a:spcAft>
                <a:spcPts val="0"/>
              </a:spcAft>
              <a:buNone/>
            </a:pPr>
            <a:endParaRPr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000" b="1" dirty="0">
                <a:latin typeface="IBM Plex Sans"/>
                <a:ea typeface="IBM Plex Sans"/>
                <a:cs typeface="IBM Plex Sans"/>
                <a:sym typeface="IBM Plex Sans"/>
              </a:rPr>
              <a:t>I’m worried about my GPA not being high enough. Do I have a shot at getting into Medical School? What can I do?</a:t>
            </a:r>
            <a:endParaRPr sz="4000" b="1" dirty="0">
              <a:latin typeface="IBM Plex Sans"/>
              <a:ea typeface="IBM Plex Sans"/>
              <a:cs typeface="IBM Plex Sans"/>
              <a:sym typeface="IBM Plex Sans"/>
            </a:endParaRPr>
          </a:p>
          <a:p>
            <a:pPr marL="0" lvl="0" indent="0" algn="l" rtl="0">
              <a:lnSpc>
                <a:spcPct val="115000"/>
              </a:lnSpc>
              <a:spcBef>
                <a:spcPts val="0"/>
              </a:spcBef>
              <a:spcAft>
                <a:spcPts val="0"/>
              </a:spcAft>
              <a:buNone/>
            </a:pPr>
            <a:endParaRPr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36068624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Can I apply to Canadian Medical Schools if I am an International Student?</a:t>
            </a:r>
            <a:endParaRPr sz="4500" b="1" dirty="0">
              <a:latin typeface="IBM Plex Sans"/>
              <a:ea typeface="IBM Plex Sans"/>
              <a:cs typeface="IBM Plex Sans"/>
              <a:sym typeface="IBM Plex Sans"/>
            </a:endParaRPr>
          </a:p>
          <a:p>
            <a:pPr marL="0" lvl="0" indent="0" algn="l" rtl="0">
              <a:lnSpc>
                <a:spcPct val="115000"/>
              </a:lnSpc>
              <a:spcBef>
                <a:spcPts val="0"/>
              </a:spcBef>
              <a:spcAft>
                <a:spcPts val="0"/>
              </a:spcAft>
              <a:buNone/>
            </a:pPr>
            <a:endParaRPr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13576354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114300" indent="0">
              <a:buNone/>
            </a:pPr>
            <a:r>
              <a:rPr lang="en-CA" sz="2500" b="1" dirty="0">
                <a:latin typeface="IBM Plex Sans" panose="020B0503050203000203" pitchFamily="34" charset="0"/>
                <a:ea typeface="IBM Plex Sans"/>
                <a:cs typeface="IBM Plex Sans"/>
                <a:sym typeface="IBM Plex Sans"/>
              </a:rPr>
              <a:t>How would you go about answering this question from earlier: </a:t>
            </a:r>
          </a:p>
          <a:p>
            <a:pPr marL="114300" indent="0">
              <a:buNone/>
            </a:pPr>
            <a:endParaRPr lang="en-CA" sz="1000" b="1" dirty="0">
              <a:latin typeface="IBM Plex Sans" panose="020B0503050203000203" pitchFamily="34" charset="0"/>
              <a:ea typeface="IBM Plex Sans"/>
              <a:cs typeface="IBM Plex Sans"/>
              <a:sym typeface="IBM Plex Sans"/>
            </a:endParaRPr>
          </a:p>
          <a:p>
            <a:pPr marL="114300" indent="0">
              <a:buNone/>
            </a:pPr>
            <a:r>
              <a:rPr lang="en-CA" sz="2500" i="1" dirty="0">
                <a:latin typeface="IBM Plex Sans" panose="020B0503050203000203" pitchFamily="34" charset="0"/>
                <a:ea typeface="IBM Plex Sans"/>
                <a:cs typeface="IBM Plex Sans"/>
                <a:sym typeface="IBM Plex Sans"/>
              </a:rPr>
              <a:t>“</a:t>
            </a:r>
            <a:r>
              <a:rPr lang="en-CA" sz="2500" i="1" dirty="0">
                <a:solidFill>
                  <a:srgbClr val="383838"/>
                </a:solidFill>
                <a:effectLst/>
                <a:latin typeface="IBM Plex Sans" panose="020B0503050203000203" pitchFamily="34" charset="0"/>
              </a:rPr>
              <a:t>Should a doctor's primary aim be to change behavior to prevent disease or treat existing disease? What are your thoughts on upstream and downstream care?”</a:t>
            </a:r>
          </a:p>
          <a:p>
            <a:pPr marL="0" lvl="0" indent="0" algn="l" rtl="0">
              <a:lnSpc>
                <a:spcPct val="115000"/>
              </a:lnSpc>
              <a:spcBef>
                <a:spcPts val="0"/>
              </a:spcBef>
              <a:spcAft>
                <a:spcPts val="0"/>
              </a:spcAft>
              <a:buNone/>
            </a:pPr>
            <a:endParaRPr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40195952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When should I start applying to Medical School?</a:t>
            </a:r>
            <a:endParaRPr sz="4500" b="1" dirty="0">
              <a:latin typeface="IBM Plex Sans"/>
              <a:ea typeface="IBM Plex Sans"/>
              <a:cs typeface="IBM Plex Sans"/>
              <a:sym typeface="IBM Plex Sans"/>
            </a:endParaRPr>
          </a:p>
          <a:p>
            <a:pPr marL="0" lvl="0" indent="0" algn="l" rtl="0">
              <a:lnSpc>
                <a:spcPct val="115000"/>
              </a:lnSpc>
              <a:spcBef>
                <a:spcPts val="0"/>
              </a:spcBef>
              <a:spcAft>
                <a:spcPts val="0"/>
              </a:spcAft>
              <a:buNone/>
            </a:pPr>
            <a:endParaRPr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13247737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What is the difference between MD, MD/PhD, DO?</a:t>
            </a:r>
            <a:endParaRPr sz="4500" b="1" dirty="0">
              <a:latin typeface="IBM Plex Sans"/>
              <a:ea typeface="IBM Plex Sans"/>
              <a:cs typeface="IBM Plex Sans"/>
              <a:sym typeface="IBM Plex Sans"/>
            </a:endParaRPr>
          </a:p>
          <a:p>
            <a:pPr marL="0" lvl="0" indent="0" algn="l" rtl="0">
              <a:lnSpc>
                <a:spcPct val="115000"/>
              </a:lnSpc>
              <a:spcBef>
                <a:spcPts val="0"/>
              </a:spcBef>
              <a:spcAft>
                <a:spcPts val="0"/>
              </a:spcAft>
              <a:buNone/>
            </a:pPr>
            <a:endParaRPr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17887709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2"/>
          <p:cNvSpPr txBox="1"/>
          <p:nvPr/>
        </p:nvSpPr>
        <p:spPr>
          <a:xfrm>
            <a:off x="782125" y="1194800"/>
            <a:ext cx="7544700" cy="17688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a:solidFill>
                  <a:srgbClr val="728AB9"/>
                </a:solidFill>
                <a:latin typeface="IBM Plex Sans"/>
                <a:ea typeface="IBM Plex Sans"/>
                <a:cs typeface="IBM Plex Sans"/>
                <a:sym typeface="IBM Plex Sans"/>
              </a:rPr>
              <a:t>HAVE ANY QUESTIONS?</a:t>
            </a:r>
            <a:endParaRPr sz="4500">
              <a:solidFill>
                <a:srgbClr val="728AB9"/>
              </a:solidFill>
              <a:latin typeface="IBM Plex Sans"/>
              <a:ea typeface="IBM Plex Sans"/>
              <a:cs typeface="IBM Plex Sans"/>
              <a:sym typeface="IBM Plex Sans"/>
            </a:endParaRPr>
          </a:p>
        </p:txBody>
      </p:sp>
      <p:pic>
        <p:nvPicPr>
          <p:cNvPr id="218" name="Google Shape;218;p32"/>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219" name="Google Shape;219;p32"/>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220" name="Google Shape;220;p32"/>
          <p:cNvSpPr txBox="1"/>
          <p:nvPr/>
        </p:nvSpPr>
        <p:spPr>
          <a:xfrm>
            <a:off x="2151600" y="2515100"/>
            <a:ext cx="4840800" cy="897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CA" sz="2300" dirty="0">
                <a:solidFill>
                  <a:schemeClr val="dk2"/>
                </a:solidFill>
                <a:latin typeface="IBM Plex Sans"/>
                <a:ea typeface="IBM Plex Sans"/>
                <a:cs typeface="IBM Plex Sans"/>
                <a:sym typeface="IBM Plex Sans"/>
              </a:rPr>
              <a:t>Ask away OR</a:t>
            </a:r>
          </a:p>
          <a:p>
            <a:pPr marL="0" lvl="0" indent="0" algn="ctr" rtl="0">
              <a:spcBef>
                <a:spcPts val="0"/>
              </a:spcBef>
              <a:spcAft>
                <a:spcPts val="0"/>
              </a:spcAft>
              <a:buNone/>
            </a:pPr>
            <a:r>
              <a:rPr lang="en-CA" sz="2300" dirty="0">
                <a:solidFill>
                  <a:schemeClr val="dk2"/>
                </a:solidFill>
                <a:latin typeface="IBM Plex Sans"/>
                <a:ea typeface="IBM Plex Sans"/>
                <a:cs typeface="IBM Plex Sans"/>
                <a:sym typeface="IBM Plex Sans"/>
              </a:rPr>
              <a:t>Send us an email: </a:t>
            </a:r>
            <a:r>
              <a:rPr lang="en-CA" sz="2300" u="sng" dirty="0">
                <a:solidFill>
                  <a:schemeClr val="hlink"/>
                </a:solidFill>
                <a:latin typeface="IBM Plex Sans"/>
                <a:ea typeface="IBM Plex Sans"/>
                <a:cs typeface="IBM Plex Sans"/>
                <a:sym typeface="IBM Plex Sans"/>
                <a:hlinkClick r:id="rId5"/>
              </a:rPr>
              <a:t>BCMENTOR@YORKU.CA</a:t>
            </a:r>
            <a:endParaRPr sz="2300" dirty="0">
              <a:solidFill>
                <a:schemeClr val="dk2"/>
              </a:solidFill>
              <a:latin typeface="IBM Plex Sans"/>
              <a:ea typeface="IBM Plex Sans"/>
              <a:cs typeface="IBM Plex Sans"/>
              <a:sym typeface="IBM Plex Sans"/>
            </a:endParaRPr>
          </a:p>
          <a:p>
            <a:pPr marL="0" lvl="0" indent="0" algn="ctr" rtl="0">
              <a:spcBef>
                <a:spcPts val="0"/>
              </a:spcBef>
              <a:spcAft>
                <a:spcPts val="0"/>
              </a:spcAft>
              <a:buNone/>
            </a:pPr>
            <a:endParaRPr sz="2300" dirty="0">
              <a:solidFill>
                <a:schemeClr val="dk2"/>
              </a:solidFill>
              <a:latin typeface="IBM Plex Sans"/>
              <a:ea typeface="IBM Plex Sans"/>
              <a:cs typeface="IBM Plex Sans"/>
              <a:sym typeface="IBM Plex Sans"/>
            </a:endParaRPr>
          </a:p>
          <a:p>
            <a:pPr marL="0" lvl="0" indent="0" algn="ctr" rtl="0">
              <a:spcBef>
                <a:spcPts val="0"/>
              </a:spcBef>
              <a:spcAft>
                <a:spcPts val="0"/>
              </a:spcAft>
              <a:buNone/>
            </a:pPr>
            <a:r>
              <a:rPr lang="en-CA" sz="2300" dirty="0">
                <a:solidFill>
                  <a:schemeClr val="dk2"/>
                </a:solidFill>
                <a:latin typeface="IBM Plex Sans"/>
                <a:ea typeface="IBM Plex Sans"/>
                <a:cs typeface="IBM Plex Sans"/>
                <a:sym typeface="IBM Plex Sans"/>
              </a:rPr>
              <a:t>Visit:</a:t>
            </a:r>
            <a:endParaRPr sz="2300" dirty="0">
              <a:solidFill>
                <a:schemeClr val="dk2"/>
              </a:solidFill>
              <a:latin typeface="IBM Plex Sans"/>
              <a:ea typeface="IBM Plex Sans"/>
              <a:cs typeface="IBM Plex Sans"/>
              <a:sym typeface="IBM Plex Sans"/>
            </a:endParaRPr>
          </a:p>
          <a:p>
            <a:pPr marL="0" lvl="0" indent="0" algn="ctr" rtl="0">
              <a:spcBef>
                <a:spcPts val="0"/>
              </a:spcBef>
              <a:spcAft>
                <a:spcPts val="0"/>
              </a:spcAft>
              <a:buNone/>
            </a:pPr>
            <a:r>
              <a:rPr lang="en-CA" sz="2300" dirty="0" err="1">
                <a:solidFill>
                  <a:schemeClr val="dk2"/>
                </a:solidFill>
                <a:latin typeface="IBM Plex Sans"/>
                <a:ea typeface="IBM Plex Sans"/>
                <a:cs typeface="IBM Plex Sans"/>
                <a:sym typeface="IBM Plex Sans"/>
              </a:rPr>
              <a:t>bethune.yorku.ca</a:t>
            </a:r>
            <a:endParaRPr sz="2300" dirty="0">
              <a:solidFill>
                <a:schemeClr val="dk2"/>
              </a:solidFill>
              <a:latin typeface="IBM Plex Sans"/>
              <a:ea typeface="IBM Plex Sans"/>
              <a:cs typeface="IBM Plex Sans"/>
              <a:sym typeface="IBM Plex Sans"/>
            </a:endParaRPr>
          </a:p>
          <a:p>
            <a:pPr marL="0" lvl="0" indent="0" algn="ctr" rtl="0">
              <a:spcBef>
                <a:spcPts val="0"/>
              </a:spcBef>
              <a:spcAft>
                <a:spcPts val="0"/>
              </a:spcAft>
              <a:buNone/>
            </a:pPr>
            <a:endParaRPr sz="1800" dirty="0">
              <a:solidFill>
                <a:schemeClr val="dk2"/>
              </a:solidFill>
              <a:latin typeface="IBM Plex Sans"/>
              <a:ea typeface="IBM Plex Sans"/>
              <a:cs typeface="IBM Plex Sans"/>
              <a:sym typeface="IBM Plex Sa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19672</TotalTime>
  <Words>4584</Words>
  <Application>Microsoft Macintosh PowerPoint</Application>
  <PresentationFormat>On-screen Show (16:9)</PresentationFormat>
  <Paragraphs>707</Paragraphs>
  <Slides>69</Slides>
  <Notes>69</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69</vt:i4>
      </vt:variant>
    </vt:vector>
  </HeadingPairs>
  <TitlesOfParts>
    <vt:vector size="74" baseType="lpstr">
      <vt:lpstr>Pangolin</vt:lpstr>
      <vt:lpstr>Wingdings</vt:lpstr>
      <vt:lpstr>Arial</vt:lpstr>
      <vt:lpstr>IBM Plex Sans</vt:lpstr>
      <vt:lpstr>Simple Light</vt:lpstr>
      <vt:lpstr>PowerPoint Presentation</vt:lpstr>
      <vt:lpstr>PowerPoint Presentation</vt:lpstr>
      <vt:lpstr>Overview</vt:lpstr>
      <vt:lpstr>Disclaimer</vt:lpstr>
      <vt:lpstr>Different Types of Physicians</vt:lpstr>
      <vt:lpstr>How Much Education Does it Take to Become a Doctor? </vt:lpstr>
      <vt:lpstr>What is the cost of attending Medical School in Canada? </vt:lpstr>
      <vt:lpstr>What is the Lifestyle Like? </vt:lpstr>
      <vt:lpstr>What Will You Need? </vt:lpstr>
      <vt:lpstr>CanMEDS (Physician Competency Framework) https://www.royalcollege.ca/en/standards-and-accreditation/canmeds.html  </vt:lpstr>
      <vt:lpstr>Extra-curricular Involvement </vt:lpstr>
      <vt:lpstr>OMSAS Application System (through OUAC)</vt:lpstr>
      <vt:lpstr>OMSAS Application System (through OUAC)</vt:lpstr>
      <vt:lpstr>OMSAS Components</vt:lpstr>
      <vt:lpstr>OMSAS Components</vt:lpstr>
      <vt:lpstr>So, what’s the deal about OMSAS GPA?</vt:lpstr>
      <vt:lpstr>OMSAS GPA</vt:lpstr>
      <vt:lpstr>Medical College Admission Test (MCAT) - Overview</vt:lpstr>
      <vt:lpstr>PowerPoint Presentation</vt:lpstr>
      <vt:lpstr>MCAT - Scoring</vt:lpstr>
      <vt:lpstr>MCAT – Resources</vt:lpstr>
      <vt:lpstr>MCAT - FAQ</vt:lpstr>
      <vt:lpstr>PowerPoint Presentation</vt:lpstr>
      <vt:lpstr>Schools in Ontario</vt:lpstr>
      <vt:lpstr>Computer-based Assessment for Sampling Personal Characteristics - CASPer</vt:lpstr>
      <vt:lpstr>CASPer Example</vt:lpstr>
      <vt:lpstr>University of Toronto</vt:lpstr>
      <vt:lpstr>University of Toronto – Academic Requirements</vt:lpstr>
      <vt:lpstr>University of Toronto – Course Prerequisites</vt:lpstr>
      <vt:lpstr>University of Toronto – Non-Academic Requirements</vt:lpstr>
      <vt:lpstr>McMaster University</vt:lpstr>
      <vt:lpstr>McMaster University – Academic Requirements</vt:lpstr>
      <vt:lpstr>McMaster University – Stats</vt:lpstr>
      <vt:lpstr>University of Western Ontario</vt:lpstr>
      <vt:lpstr>Western– Academic Requirements</vt:lpstr>
      <vt:lpstr>Western – Non-Academic Requirements</vt:lpstr>
      <vt:lpstr>Northern Ontario School of Medicine (NOSM)</vt:lpstr>
      <vt:lpstr>NOSM– Academic Requirements</vt:lpstr>
      <vt:lpstr>NOSM– Non-Academic Requirements</vt:lpstr>
      <vt:lpstr>University of Ottawa </vt:lpstr>
      <vt:lpstr>University of Ottawa – Academic Requirements</vt:lpstr>
      <vt:lpstr>University of Ottawa – Academic Requirements</vt:lpstr>
      <vt:lpstr>University of Ottawa – Non-Academic Requirements</vt:lpstr>
      <vt:lpstr>Queen’s University</vt:lpstr>
      <vt:lpstr>Queen’s University – Academic Requirements</vt:lpstr>
      <vt:lpstr>Queens– Academic + Non-Academic Requirements</vt:lpstr>
      <vt:lpstr>Toronto Metropolitan University (TMU) ** NEW</vt:lpstr>
      <vt:lpstr>TMU – Academic Requirements</vt:lpstr>
      <vt:lpstr>TMU – Non-Academic Requirements</vt:lpstr>
      <vt:lpstr>Schools in Canada – 18 Total</vt:lpstr>
      <vt:lpstr>Schools in the United States</vt:lpstr>
      <vt:lpstr>Interviews</vt:lpstr>
      <vt:lpstr>Interview Preparation</vt:lpstr>
      <vt:lpstr>Panel Interviews</vt:lpstr>
      <vt:lpstr>Multiple Mini Interview (MMI) Format</vt:lpstr>
      <vt:lpstr>MMI Possible Scenarios</vt:lpstr>
      <vt:lpstr>Summary</vt:lpstr>
      <vt:lpstr>Upcoming Seminars + Slides Access</vt:lpstr>
      <vt:lpstr>PowerPoint Presentation</vt:lpstr>
      <vt:lpstr>Claire Del Zotto - 1st Year Medical Student at UofT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Elia Xhindole</cp:lastModifiedBy>
  <cp:revision>13</cp:revision>
  <dcterms:modified xsi:type="dcterms:W3CDTF">2024-10-03T12:36:06Z</dcterms:modified>
</cp:coreProperties>
</file>