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9"/>
  </p:notesMasterIdLst>
  <p:sldIdLst>
    <p:sldId id="256" r:id="rId2"/>
    <p:sldId id="257" r:id="rId3"/>
    <p:sldId id="258" r:id="rId4"/>
    <p:sldId id="314" r:id="rId5"/>
    <p:sldId id="370" r:id="rId6"/>
    <p:sldId id="262" r:id="rId7"/>
    <p:sldId id="364" r:id="rId8"/>
    <p:sldId id="289" r:id="rId9"/>
    <p:sldId id="310" r:id="rId10"/>
    <p:sldId id="316" r:id="rId11"/>
    <p:sldId id="391" r:id="rId12"/>
    <p:sldId id="318" r:id="rId13"/>
    <p:sldId id="317" r:id="rId14"/>
    <p:sldId id="383" r:id="rId15"/>
    <p:sldId id="382" r:id="rId16"/>
    <p:sldId id="384" r:id="rId17"/>
    <p:sldId id="385" r:id="rId18"/>
    <p:sldId id="325" r:id="rId19"/>
    <p:sldId id="322" r:id="rId20"/>
    <p:sldId id="371" r:id="rId21"/>
    <p:sldId id="372" r:id="rId22"/>
    <p:sldId id="394" r:id="rId23"/>
    <p:sldId id="387" r:id="rId24"/>
    <p:sldId id="326" r:id="rId25"/>
    <p:sldId id="388" r:id="rId26"/>
    <p:sldId id="389" r:id="rId27"/>
    <p:sldId id="330" r:id="rId28"/>
    <p:sldId id="331" r:id="rId29"/>
    <p:sldId id="334" r:id="rId30"/>
    <p:sldId id="341" r:id="rId31"/>
    <p:sldId id="339" r:id="rId32"/>
    <p:sldId id="390" r:id="rId33"/>
    <p:sldId id="354" r:id="rId34"/>
    <p:sldId id="393" r:id="rId35"/>
    <p:sldId id="355" r:id="rId36"/>
    <p:sldId id="353" r:id="rId37"/>
    <p:sldId id="359" r:id="rId38"/>
    <p:sldId id="271" r:id="rId39"/>
    <p:sldId id="374" r:id="rId40"/>
    <p:sldId id="392" r:id="rId41"/>
    <p:sldId id="375" r:id="rId42"/>
    <p:sldId id="368" r:id="rId43"/>
    <p:sldId id="362" r:id="rId44"/>
    <p:sldId id="272" r:id="rId45"/>
    <p:sldId id="369" r:id="rId46"/>
    <p:sldId id="365" r:id="rId47"/>
    <p:sldId id="275" r:id="rId48"/>
  </p:sldIdLst>
  <p:sldSz cx="9144000" cy="5143500" type="screen16x9"/>
  <p:notesSz cx="6858000" cy="9144000"/>
  <p:embeddedFontLst>
    <p:embeddedFont>
      <p:font typeface="IBM Plex Sans" panose="020B0503050203000203" pitchFamily="34" charset="0"/>
      <p:regular r:id="rId50"/>
      <p:bold r:id="rId51"/>
      <p:italic r:id="rId52"/>
      <p:boldItalic r:id="rId53"/>
    </p:embeddedFont>
    <p:embeddedFont>
      <p:font typeface="Pangolin" pitchFamily="2" charset="77"/>
      <p:regular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2"/>
    <p:restoredTop sz="94573"/>
  </p:normalViewPr>
  <p:slideViewPr>
    <p:cSldViewPr snapToGrid="0">
      <p:cViewPr>
        <p:scale>
          <a:sx n="97" d="100"/>
          <a:sy n="97" d="100"/>
        </p:scale>
        <p:origin x="80" y="10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8999be543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8999be543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CA"/>
              <a:t>Share your year, program and a fun fact about yourself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75d1ae6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75d1ae6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75d1ae6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75d1ae6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6988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75d1ae6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75d1ae6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8528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817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6251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6989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3038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A01A94F2-D8F5-7E09-43DD-650393F5E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6D96C286-3E58-3088-5DE1-1481960578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2747E6BB-40AD-4180-7600-1B74101FEC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663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2057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839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06FB7192-0A2A-C41E-79AB-513D14DDB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79F42B95-DA0B-EDC0-03D8-75130B27E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8C8B402B-B498-6DB4-5B71-283832E766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6183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F7EF0FB3-B1CC-517D-0573-82A88F869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9BFAABC7-124F-8FF0-1627-E14C647A4D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663BAFC9-1F56-90D2-9A09-05841CA278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3701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A77D6B3F-8434-8D54-F888-1260D8219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21A35578-1DB5-111E-857B-46BEEEB3C7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C32AAFBE-1C82-8956-7804-824C02D912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8385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403330E2-CED3-475C-B242-3DC755AC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1FEFBBBA-1819-F486-F16D-3BDC433FF5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F48BF5ED-B45F-2FC2-CC2A-97ECE4177F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1107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067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5649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05373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3888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20465ADD-101B-B02F-EDA9-19806E38F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>
            <a:extLst>
              <a:ext uri="{FF2B5EF4-FFF2-40B4-BE49-F238E27FC236}">
                <a16:creationId xmlns:a16="http://schemas.microsoft.com/office/drawing/2014/main" id="{4A99014E-890A-3E52-77BB-44DE2744F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>
            <a:extLst>
              <a:ext uri="{FF2B5EF4-FFF2-40B4-BE49-F238E27FC236}">
                <a16:creationId xmlns:a16="http://schemas.microsoft.com/office/drawing/2014/main" id="{F2B978B4-3C86-5BCF-337C-4557EF56B0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88528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15875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E3C9960D-A97B-672A-C352-B167FF33A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DFC638AD-86A4-F713-C90C-1814A4E874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53995AAE-B8D6-C93F-7F31-80C7106762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43976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04CB72D5-6E02-4720-D8F8-06965E011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DDB72CB1-E667-F9FE-6C04-25E4C349C0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3D3F16AF-EFBE-EFA5-466F-5CD5C9B029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47338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44237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62070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46656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74715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9914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5C994083-0A27-B317-DF62-12CABF70D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46D7DEDB-9876-65CE-F1BC-AD87DEB7D4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F983872B-8522-82FB-8320-2493A34052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37402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52165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57D975C7-A78C-6E18-145F-92A04658F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>
            <a:extLst>
              <a:ext uri="{FF2B5EF4-FFF2-40B4-BE49-F238E27FC236}">
                <a16:creationId xmlns:a16="http://schemas.microsoft.com/office/drawing/2014/main" id="{9F2C7A8B-2E01-BF92-6A06-5E813803E1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>
            <a:extLst>
              <a:ext uri="{FF2B5EF4-FFF2-40B4-BE49-F238E27FC236}">
                <a16:creationId xmlns:a16="http://schemas.microsoft.com/office/drawing/2014/main" id="{C5701457-DE34-3572-DAE2-B1B8062285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51773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62496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0260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5024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2231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7D340113-7935-DA3C-D931-09B203DD3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>
            <a:extLst>
              <a:ext uri="{FF2B5EF4-FFF2-40B4-BE49-F238E27FC236}">
                <a16:creationId xmlns:a16="http://schemas.microsoft.com/office/drawing/2014/main" id="{5FFBA23E-B053-6B2D-2580-FC45C74DDF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>
            <a:extLst>
              <a:ext uri="{FF2B5EF4-FFF2-40B4-BE49-F238E27FC236}">
                <a16:creationId xmlns:a16="http://schemas.microsoft.com/office/drawing/2014/main" id="{ED56194B-2F41-41BC-AAC2-E3EEA44989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77297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89311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29657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43672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36363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24168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8999be543d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8999be543d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7F7F7">
            <a:alpha val="9686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rku.ca/colleges/bethune/events-workshops/workshops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dentistry.utoronto.ca/prospective-students/graduate/clinical-training#HowToAppl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.prepdoctors.com/how-to-become-a-dentist-in-canada-ndeb" TargetMode="External"/><Relationship Id="rId5" Type="http://schemas.openxmlformats.org/officeDocument/2006/relationships/hyperlink" Target="https://nohofamilydental.com/blog/how-long-does-it-take-to-become-a-dentist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entistry.utoronto.ca/node/2264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da-adc.ca/_files/becoming/dat/documents/DAT_Candidate_Guide.pdf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hyperlink" Target="https://www.cda-adc.ca/_files/becoming/dat/documents/DAT_Candidate_Guide.pdf" TargetMode="Externa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da-adc.ca/_files/becoming/dat/documents/DAT_Candidate_Guide.pdf" TargetMode="External"/><Relationship Id="rId5" Type="http://schemas.openxmlformats.org/officeDocument/2006/relationships/hyperlink" Target="https://www.cda-adc.ca/en/becoming/dat/faqs/" TargetMode="Externa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da-adc.ca/_files/becoming/dat/documents/DAT_Candidate_Guide.pdf" TargetMode="Externa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aspertest.com/casper-sample-questions/#sample-question-card-7" TargetMode="Externa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ssc.carleton.ca/resources-health-care-resources/dental-school-information" TargetMode="Externa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ssc.carleton.ca/resources-health-care-resources/dental-school-information" TargetMode="Externa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-prep.com/dat-scores-for-dental-schools.php?srsltid=AfmBOopPAu6n2emwLtPS_Y-u0W9nd9ZraNuO3pqq6uKyrHZx0XrApfbP" TargetMode="External"/><Relationship Id="rId5" Type="http://schemas.openxmlformats.org/officeDocument/2006/relationships/hyperlink" Target="https://www.dentistry.utoronto.ca/prospective-students/undergraduate/DDS" TargetMode="Externa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orms2.dentistry.utoronto.ca/201055113968048" TargetMode="Externa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-prep.com/dat-scores-for-dental-schools.php?srsltid=AfmBOopPAu6n2emwLtPS_Y-u0W9nd9ZraNuO3pqq6uKyrHZx0XrApfbP" TargetMode="External"/><Relationship Id="rId5" Type="http://schemas.openxmlformats.org/officeDocument/2006/relationships/hyperlink" Target="https://www.schulich.uwo.ca/med_dent_admissions/dentistry/admission_requirements.html" TargetMode="Externa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chulich.uwo.ca/med_dent_admissions/dentistry/admission_requirements.html" TargetMode="Externa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BCMENTOR@YORKU.CA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82075" y="924800"/>
            <a:ext cx="7744800" cy="2676900"/>
          </a:xfrm>
          <a:prstGeom prst="rect">
            <a:avLst/>
          </a:prstGeom>
          <a:solidFill>
            <a:srgbClr val="728AB9"/>
          </a:solidFill>
          <a:ln w="76200" cap="flat" cmpd="sng">
            <a:solidFill>
              <a:srgbClr val="FDED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782125" y="11948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How to Get Into Dental School</a:t>
            </a:r>
            <a:endParaRPr sz="4500" dirty="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2151600" y="2811200"/>
            <a:ext cx="4840800" cy="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1" dirty="0">
                <a:solidFill>
                  <a:srgbClr val="FF744B"/>
                </a:solidFill>
                <a:highlight>
                  <a:srgbClr val="FF744B"/>
                </a:highlight>
                <a:latin typeface="Pangolin"/>
                <a:ea typeface="Pangolin"/>
                <a:cs typeface="Pangolin"/>
                <a:sym typeface="Pangolin"/>
              </a:rPr>
              <a:t>___</a:t>
            </a:r>
            <a:r>
              <a:rPr lang="en-CA" sz="2000" b="1" dirty="0">
                <a:solidFill>
                  <a:schemeClr val="lt1"/>
                </a:solidFill>
                <a:highlight>
                  <a:srgbClr val="FF744B"/>
                </a:highlight>
                <a:latin typeface="Pangolin"/>
                <a:ea typeface="Pangolin"/>
                <a:cs typeface="Pangolin"/>
                <a:sym typeface="Pangolin"/>
              </a:rPr>
              <a:t>Bethune SOS Seminar</a:t>
            </a:r>
            <a:r>
              <a:rPr lang="en-CA" sz="2000" b="1" dirty="0">
                <a:solidFill>
                  <a:srgbClr val="FF744B"/>
                </a:solidFill>
                <a:highlight>
                  <a:srgbClr val="FF744B"/>
                </a:highlight>
                <a:latin typeface="Pangolin"/>
                <a:ea typeface="Pangolin"/>
                <a:cs typeface="Pangolin"/>
                <a:sym typeface="Pangolin"/>
              </a:rPr>
              <a:t>___</a:t>
            </a:r>
            <a:endParaRPr sz="2000" b="1" dirty="0">
              <a:solidFill>
                <a:srgbClr val="FF744B"/>
              </a:solidFill>
              <a:highlight>
                <a:srgbClr val="FF744B"/>
              </a:highlight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95173" y="3468100"/>
            <a:ext cx="8548827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Presenters: Raman, Danial, Andrea</a:t>
            </a: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Date: Wednesday, November 6</a:t>
            </a:r>
            <a:r>
              <a:rPr lang="en-CA" sz="1800" baseline="300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th</a:t>
            </a:r>
            <a:r>
              <a:rPr lang="en-CA" sz="18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  2024</a:t>
            </a: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10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Note: This presentation contains hyperlinks to websites. The presentation will be posted online under the Bethune College Workshops webpage: </a:t>
            </a:r>
            <a:r>
              <a:rPr lang="en-CA" sz="10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https://www.yorku.ca/colleges/bethune/events-workshops/workshops/</a:t>
            </a:r>
            <a:r>
              <a:rPr lang="en-CA" sz="10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782125" y="11948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solidFill>
                  <a:srgbClr val="728AB9"/>
                </a:solidFill>
                <a:latin typeface="IBM Plex Sans"/>
                <a:ea typeface="IBM Plex Sans"/>
                <a:cs typeface="IBM Plex Sans"/>
                <a:sym typeface="IBM Plex Sans"/>
              </a:rPr>
              <a:t>MEET OUR MENTORS</a:t>
            </a:r>
            <a:endParaRPr sz="4500" dirty="0">
              <a:solidFill>
                <a:srgbClr val="728AB9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689675" y="2511893"/>
            <a:ext cx="7637100" cy="1291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1" dirty="0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Raman M.E.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1" dirty="0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rPr>
              <a:t>Danial S.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1" dirty="0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Andrea K.</a:t>
            </a:r>
            <a:endParaRPr sz="2000" b="1" dirty="0">
              <a:solidFill>
                <a:srgbClr val="0020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749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>
                <a:latin typeface="IBM Plex Sans"/>
                <a:ea typeface="IBM Plex Sans"/>
                <a:cs typeface="IBM Plex Sans"/>
                <a:sym typeface="IBM Plex Sans"/>
              </a:rPr>
              <a:t>Overview</a:t>
            </a:r>
            <a:endParaRPr b="1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699" y="1300166"/>
            <a:ext cx="6403426" cy="38147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Introduction</a:t>
            </a:r>
            <a:endParaRPr lang="en-CA" sz="1600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600" dirty="0">
                <a:latin typeface="IBM Plex Sans"/>
                <a:ea typeface="IBM Plex Sans"/>
                <a:cs typeface="IBM Plex Sans"/>
                <a:sym typeface="IBM Plex Sans"/>
              </a:rPr>
              <a:t>Education &amp; Fees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600" dirty="0">
                <a:latin typeface="IBM Plex Sans"/>
                <a:ea typeface="IBM Plex Sans"/>
                <a:cs typeface="IBM Plex Sans"/>
                <a:sym typeface="IBM Plex Sans"/>
              </a:rPr>
              <a:t>Lifestyle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What you need to get into Dental School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600" dirty="0">
                <a:latin typeface="IBM Plex Sans"/>
                <a:ea typeface="IBM Plex Sans"/>
                <a:cs typeface="IBM Plex Sans"/>
                <a:sym typeface="IBM Plex Sans"/>
              </a:rPr>
              <a:t>Extra-curricular involvement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600" dirty="0">
                <a:latin typeface="IBM Plex Sans"/>
                <a:ea typeface="IBM Plex Sans"/>
                <a:cs typeface="IBM Plex Sans"/>
                <a:sym typeface="IBM Plex Sans"/>
              </a:rPr>
              <a:t>Medical Aptitude Test (DAT)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600" dirty="0" err="1">
                <a:latin typeface="IBM Plex Sans"/>
                <a:ea typeface="IBM Plex Sans"/>
                <a:cs typeface="IBM Plex Sans"/>
                <a:sym typeface="IBM Plex Sans"/>
              </a:rPr>
              <a:t>CASPer</a:t>
            </a:r>
            <a:endParaRPr lang="en-CA" sz="1600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600" dirty="0">
                <a:latin typeface="IBM Plex Sans"/>
                <a:ea typeface="IBM Plex Sans"/>
                <a:cs typeface="IBM Plex Sans"/>
                <a:sym typeface="IBM Plex Sans"/>
              </a:rPr>
              <a:t>Interviews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IBM Plex Sans"/>
              <a:buChar char="●"/>
              <a:tabLst/>
              <a:defRPr/>
            </a:pPr>
            <a:r>
              <a:rPr kumimoji="0" lang="en-CA" sz="1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/>
                <a:ea typeface="IBM Plex Sans"/>
                <a:cs typeface="IBM Plex Sans"/>
                <a:sym typeface="IBM Plex Sans"/>
              </a:rPr>
              <a:t>Canadian Dental Schools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IBM Plex Sans"/>
              <a:buChar char="●"/>
              <a:tabLst/>
              <a:defRPr/>
            </a:pPr>
            <a:r>
              <a:rPr kumimoji="0" lang="en-CA" sz="1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/>
                <a:ea typeface="IBM Plex Sans"/>
                <a:cs typeface="IBM Plex Sans"/>
                <a:sym typeface="IBM Plex Sans"/>
              </a:rPr>
              <a:t>Summary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IBM Plex Sans"/>
              <a:buChar char="●"/>
              <a:tabLst/>
              <a:defRPr/>
            </a:pPr>
            <a:r>
              <a:rPr lang="en-CA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Q&amp;A</a:t>
            </a:r>
            <a:endParaRPr kumimoji="0" lang="en-CA" sz="18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lvl="1" indent="-342900">
              <a:buSzPts val="1800"/>
              <a:buFont typeface="IBM Plex Sans"/>
              <a:buChar char="●"/>
            </a:pPr>
            <a:endParaRPr lang="en-CA" sz="1600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lvl="1" indent="-342900">
              <a:buSzPts val="1800"/>
              <a:buFont typeface="IBM Plex Sans"/>
              <a:buChar char="●"/>
            </a:pPr>
            <a:endParaRPr lang="en-CA" sz="16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2015 - Schulich School of Medicine &amp; Dentistry - Western University">
            <a:extLst>
              <a:ext uri="{FF2B5EF4-FFF2-40B4-BE49-F238E27FC236}">
                <a16:creationId xmlns:a16="http://schemas.microsoft.com/office/drawing/2014/main" id="{2402E9C8-4C33-3476-6E29-9E88CD3B7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876" y="2018514"/>
            <a:ext cx="1946424" cy="93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ACULTY OF DENTISTRY CLINICS">
            <a:extLst>
              <a:ext uri="{FF2B5EF4-FFF2-40B4-BE49-F238E27FC236}">
                <a16:creationId xmlns:a16="http://schemas.microsoft.com/office/drawing/2014/main" id="{9B0996B9-67CD-3B83-1916-E0D89D27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67" y="1201620"/>
            <a:ext cx="2927350" cy="64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culty of Medicine &amp; Dentistry">
            <a:extLst>
              <a:ext uri="{FF2B5EF4-FFF2-40B4-BE49-F238E27FC236}">
                <a16:creationId xmlns:a16="http://schemas.microsoft.com/office/drawing/2014/main" id="{ACACC021-B436-E62E-5FDA-B734D6944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500" y="4455864"/>
            <a:ext cx="3601800" cy="37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culty of Dentistry, UBC Academic ...">
            <a:extLst>
              <a:ext uri="{FF2B5EF4-FFF2-40B4-BE49-F238E27FC236}">
                <a16:creationId xmlns:a16="http://schemas.microsoft.com/office/drawing/2014/main" id="{C58E4373-9B24-8D3D-F683-75B9155D2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334" y="301830"/>
            <a:ext cx="3424481" cy="64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UM brand | University of Manitoba">
            <a:extLst>
              <a:ext uri="{FF2B5EF4-FFF2-40B4-BE49-F238E27FC236}">
                <a16:creationId xmlns:a16="http://schemas.microsoft.com/office/drawing/2014/main" id="{D1744F3D-D97A-B9BC-9C6A-42F14CFF1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413" y="2983005"/>
            <a:ext cx="963558" cy="111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alhousie Faculty of Dentistry - YouTube">
            <a:extLst>
              <a:ext uri="{FF2B5EF4-FFF2-40B4-BE49-F238E27FC236}">
                <a16:creationId xmlns:a16="http://schemas.microsoft.com/office/drawing/2014/main" id="{54765372-8807-FD6D-B1AB-50FE75A89E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5" b="30728"/>
          <a:stretch/>
        </p:blipFill>
        <p:spPr bwMode="auto">
          <a:xfrm>
            <a:off x="6715125" y="3193811"/>
            <a:ext cx="2158736" cy="86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cademic Opportunities - ACFD">
            <a:extLst>
              <a:ext uri="{FF2B5EF4-FFF2-40B4-BE49-F238E27FC236}">
                <a16:creationId xmlns:a16="http://schemas.microsoft.com/office/drawing/2014/main" id="{8B34FE14-F951-7165-A274-C0433BD73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500" y="3246160"/>
            <a:ext cx="1385734" cy="81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778EF66E-DC92-9E8F-6027-B7DC91ACC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356" y="2299448"/>
            <a:ext cx="1608872" cy="65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Faculté de médecine dentaire - Université Laval">
            <a:extLst>
              <a:ext uri="{FF2B5EF4-FFF2-40B4-BE49-F238E27FC236}">
                <a16:creationId xmlns:a16="http://schemas.microsoft.com/office/drawing/2014/main" id="{C4846F31-58C0-F8A3-58F3-264B0258D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958" y="1088671"/>
            <a:ext cx="1117769" cy="111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DMD Online_Application_Guide_2025-2026">
            <a:extLst>
              <a:ext uri="{FF2B5EF4-FFF2-40B4-BE49-F238E27FC236}">
                <a16:creationId xmlns:a16="http://schemas.microsoft.com/office/drawing/2014/main" id="{2CAF7688-20D2-9AE2-0A40-FA915FB9B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97" y="4408220"/>
            <a:ext cx="2744068" cy="52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749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Disclaimer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699" y="1368067"/>
            <a:ext cx="852059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CA" sz="2000" i="1" dirty="0">
                <a:latin typeface="IBM Plex Sans"/>
                <a:ea typeface="IBM Plex Sans"/>
                <a:cs typeface="IBM Plex Sans"/>
                <a:sym typeface="IBM Plex Sans"/>
              </a:rPr>
              <a:t>The information provided in this seminar gives some background information about the medical school application  process. This is based on information provided by dental school websites. </a:t>
            </a:r>
            <a:r>
              <a:rPr lang="en-CA" sz="2000" i="1" dirty="0">
                <a:solidFill>
                  <a:srgbClr val="C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Any experiences  given by the presenters or guest speaker may not reflect experiences shared by others. </a:t>
            </a:r>
            <a:r>
              <a:rPr lang="en-CA" sz="2000" i="1" dirty="0">
                <a:latin typeface="IBM Plex Sans"/>
                <a:ea typeface="IBM Plex Sans"/>
                <a:cs typeface="IBM Plex Sans"/>
                <a:sym typeface="IBM Plex Sans"/>
              </a:rPr>
              <a:t>They are here to deliver the presentation, answer any questions, and provide support.</a:t>
            </a:r>
          </a:p>
          <a:p>
            <a:pPr marL="11430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CA" sz="2000" i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1430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CA" sz="2000" i="1" dirty="0">
                <a:latin typeface="IBM Plex Sans"/>
                <a:ea typeface="IBM Plex Sans"/>
                <a:cs typeface="IBM Plex Sans"/>
                <a:sym typeface="IBM Plex Sans"/>
              </a:rPr>
              <a:t>We do our best to provide you the most updated information. Please ensure you obtain the latest information by conducting your own research.</a:t>
            </a:r>
            <a:endParaRPr sz="2000" i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34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749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Route to Practise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699" y="1368067"/>
            <a:ext cx="7437454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Undergraduate Degree 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800" dirty="0">
                <a:latin typeface="IBM Plex Sans"/>
                <a:ea typeface="IBM Plex Sans"/>
                <a:cs typeface="IBM Plex Sans"/>
                <a:sym typeface="IBM Plex Sans"/>
              </a:rPr>
              <a:t>Post Undergrad? Masters? Gap Year?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Write the DAT: Gain Admission into Dental School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Write NDEB Licencing Exam</a:t>
            </a:r>
          </a:p>
          <a:p>
            <a:pPr lvl="1">
              <a:buFont typeface="IBM Plex Sans"/>
              <a:buChar char="●"/>
            </a:pPr>
            <a:r>
              <a:rPr lang="en-CA" sz="1800" dirty="0">
                <a:latin typeface="IBM Plex Sans"/>
                <a:ea typeface="IBM Plex Sans"/>
                <a:cs typeface="IBM Plex Sans"/>
                <a:sym typeface="IBM Plex Sans"/>
              </a:rPr>
              <a:t>Obtain Specialty?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Practice Dentistry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Open Clinic?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endParaRPr lang="en-CA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endParaRPr lang="en-CA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A Guide to General Dentistry Services">
            <a:extLst>
              <a:ext uri="{FF2B5EF4-FFF2-40B4-BE49-F238E27FC236}">
                <a16:creationId xmlns:a16="http://schemas.microsoft.com/office/drawing/2014/main" id="{CABD5741-75E8-13A3-DF2A-DC3AC77F0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795" y="2645322"/>
            <a:ext cx="2622530" cy="174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672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702200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How Much Education Does it Take to Become a Doctor?</a:t>
            </a:r>
            <a:br>
              <a:rPr lang="en-CA" sz="16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1" name="Google Shape;111;p19"/>
          <p:cNvSpPr txBox="1">
            <a:spLocks noGrp="1"/>
          </p:cNvSpPr>
          <p:nvPr>
            <p:ph type="body" idx="1"/>
          </p:nvPr>
        </p:nvSpPr>
        <p:spPr>
          <a:xfrm>
            <a:off x="497439" y="1745614"/>
            <a:ext cx="8427899" cy="20662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buClr>
                <a:srgbClr val="595959"/>
              </a:buClr>
              <a:defRPr/>
            </a:pPr>
            <a:r>
              <a:rPr lang="en-CA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Undergraduate studies		2-4 years 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(you can apply without a degree to some schools)</a:t>
            </a:r>
          </a:p>
          <a:p>
            <a:pPr marL="285750" indent="-285750">
              <a:buClr>
                <a:srgbClr val="595959"/>
              </a:buClr>
              <a:defRPr/>
            </a:pPr>
            <a:r>
              <a:rPr kumimoji="0" lang="en-CA" sz="18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/>
                <a:ea typeface="IBM Plex Sans"/>
                <a:cs typeface="IBM Plex Sans"/>
                <a:sym typeface="IBM Plex Sans"/>
              </a:rPr>
              <a:t>Dental School			4 years</a:t>
            </a:r>
          </a:p>
          <a:p>
            <a:pPr marL="285750" indent="-285750">
              <a:buClr>
                <a:srgbClr val="595959"/>
              </a:buClr>
              <a:defRPr/>
            </a:pPr>
            <a:r>
              <a:rPr lang="en-CA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Specializations/Residency*	2-4 years</a:t>
            </a:r>
            <a:r>
              <a:rPr lang="en-CA" b="1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	</a:t>
            </a:r>
          </a:p>
          <a:p>
            <a:pPr marL="0" indent="0">
              <a:buClr>
                <a:srgbClr val="595959"/>
              </a:buClr>
              <a:buNone/>
              <a:defRPr/>
            </a:pPr>
            <a:endParaRPr kumimoji="0" lang="en-CA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○"/>
              <a:tabLst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tabLst/>
              <a:defRPr/>
            </a:pPr>
            <a:endParaRPr kumimoji="0" lang="en-CA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kumimoji="0" lang="en-CA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1;p19">
            <a:extLst>
              <a:ext uri="{FF2B5EF4-FFF2-40B4-BE49-F238E27FC236}">
                <a16:creationId xmlns:a16="http://schemas.microsoft.com/office/drawing/2014/main" id="{4C2343FB-CB39-A2B9-822A-7EAC7B18176A}"/>
              </a:ext>
            </a:extLst>
          </p:cNvPr>
          <p:cNvSpPr txBox="1">
            <a:spLocks/>
          </p:cNvSpPr>
          <p:nvPr/>
        </p:nvSpPr>
        <p:spPr>
          <a:xfrm>
            <a:off x="497440" y="3148042"/>
            <a:ext cx="8196680" cy="108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Font typeface="Arial"/>
              <a:buNone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CA" sz="15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*Not required, unless you would like to specialize in fields including but not limited to periodontics, endodontics, oral and maxillofacial surgery, pediatric dentistry, dental public health </a:t>
            </a:r>
            <a:r>
              <a:rPr lang="en-CA" sz="1500" dirty="0" err="1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etc</a:t>
            </a:r>
            <a:r>
              <a:rPr lang="en-CA" sz="15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…</a:t>
            </a:r>
          </a:p>
          <a:p>
            <a:pPr marL="457200" lvl="1" indent="0">
              <a:buClr>
                <a:srgbClr val="595959"/>
              </a:buClr>
              <a:buFont typeface="Arial"/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lvl="1" indent="0">
              <a:buClr>
                <a:srgbClr val="595959"/>
              </a:buClr>
              <a:buFont typeface="Arial"/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" name="Google Shape;111;p19">
            <a:extLst>
              <a:ext uri="{FF2B5EF4-FFF2-40B4-BE49-F238E27FC236}">
                <a16:creationId xmlns:a16="http://schemas.microsoft.com/office/drawing/2014/main" id="{083D1B50-F7B5-B7BB-E645-0F8A779B2CB4}"/>
              </a:ext>
            </a:extLst>
          </p:cNvPr>
          <p:cNvSpPr txBox="1">
            <a:spLocks/>
          </p:cNvSpPr>
          <p:nvPr/>
        </p:nvSpPr>
        <p:spPr>
          <a:xfrm>
            <a:off x="476790" y="4039883"/>
            <a:ext cx="8196680" cy="108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Font typeface="Arial"/>
              <a:buNone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Resources: 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https://nohofamilydental.com/blog/how-long-does-it-take-to-become-a-dentist/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, 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6"/>
              </a:rPr>
              <a:t>https://ca.prepdoctors.com/how-to-become-a-dentist-in-canada-ndeb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, 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7"/>
              </a:rPr>
              <a:t>https://www.dentistry.utoronto.ca/prospective-students/graduate/clinical-training#HowToApply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" name="Google Shape;111;p19">
            <a:extLst>
              <a:ext uri="{FF2B5EF4-FFF2-40B4-BE49-F238E27FC236}">
                <a16:creationId xmlns:a16="http://schemas.microsoft.com/office/drawing/2014/main" id="{D8E096CE-3C43-D933-01D6-F9960929793B}"/>
              </a:ext>
            </a:extLst>
          </p:cNvPr>
          <p:cNvSpPr txBox="1">
            <a:spLocks/>
          </p:cNvSpPr>
          <p:nvPr/>
        </p:nvSpPr>
        <p:spPr>
          <a:xfrm>
            <a:off x="391062" y="1296813"/>
            <a:ext cx="8196680" cy="698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b="1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Typically takes ~8 years</a:t>
            </a: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702200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What is the cost of attending Dental School in Canada?</a:t>
            </a:r>
            <a:br>
              <a:rPr lang="en-CA" sz="16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11;p19">
            <a:extLst>
              <a:ext uri="{FF2B5EF4-FFF2-40B4-BE49-F238E27FC236}">
                <a16:creationId xmlns:a16="http://schemas.microsoft.com/office/drawing/2014/main" id="{083D1B50-F7B5-B7BB-E645-0F8A779B2CB4}"/>
              </a:ext>
            </a:extLst>
          </p:cNvPr>
          <p:cNvSpPr txBox="1">
            <a:spLocks/>
          </p:cNvSpPr>
          <p:nvPr/>
        </p:nvSpPr>
        <p:spPr>
          <a:xfrm>
            <a:off x="476790" y="4303354"/>
            <a:ext cx="8196680" cy="108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Font typeface="Arial"/>
              <a:buNone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Resources: 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https://www.dentistry.utoronto.ca/node/2264</a:t>
            </a:r>
            <a:r>
              <a:rPr lang="en-CA" sz="12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  <a:p>
            <a:pPr marL="457200" lvl="1" indent="0">
              <a:buClr>
                <a:srgbClr val="595959"/>
              </a:buClr>
              <a:buFont typeface="Arial"/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lvl="1" indent="0">
              <a:buClr>
                <a:srgbClr val="595959"/>
              </a:buClr>
              <a:buFont typeface="Arial"/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" name="Google Shape;111;p19">
            <a:extLst>
              <a:ext uri="{FF2B5EF4-FFF2-40B4-BE49-F238E27FC236}">
                <a16:creationId xmlns:a16="http://schemas.microsoft.com/office/drawing/2014/main" id="{D8E096CE-3C43-D933-01D6-F9960929793B}"/>
              </a:ext>
            </a:extLst>
          </p:cNvPr>
          <p:cNvSpPr txBox="1">
            <a:spLocks/>
          </p:cNvSpPr>
          <p:nvPr/>
        </p:nvSpPr>
        <p:spPr>
          <a:xfrm>
            <a:off x="391062" y="1327307"/>
            <a:ext cx="8196680" cy="68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b="1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 University of Toronto’s Website:</a:t>
            </a: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lvl="1" indent="0">
              <a:buClr>
                <a:srgbClr val="595959"/>
              </a:buClr>
              <a:buFont typeface="Arial"/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D712A757-EAD4-E661-0F03-E742705243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458977"/>
            <a:ext cx="8520600" cy="28443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tabLst/>
              <a:defRPr/>
            </a:pPr>
            <a:endParaRPr kumimoji="0" lang="en-CA" sz="18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285750" indent="-285750">
              <a:buClr>
                <a:srgbClr val="595959"/>
              </a:buClr>
              <a:defRPr/>
            </a:pPr>
            <a:r>
              <a:rPr lang="en-CA" b="1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Domestic students:  $45 000 per year x 4 years = </a:t>
            </a:r>
            <a:r>
              <a:rPr lang="en-CA" b="1" dirty="0">
                <a:solidFill>
                  <a:srgbClr val="FF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$180 000</a:t>
            </a:r>
          </a:p>
          <a:p>
            <a:pPr marL="285750" indent="-285750">
              <a:buClr>
                <a:srgbClr val="595959"/>
              </a:buClr>
              <a:defRPr/>
            </a:pPr>
            <a:r>
              <a:rPr lang="en-CA" b="1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International students: $ 90 000 per year x 4 years = </a:t>
            </a:r>
            <a:r>
              <a:rPr lang="en-CA" b="1" dirty="0">
                <a:solidFill>
                  <a:srgbClr val="FF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$360 000</a:t>
            </a:r>
          </a:p>
          <a:p>
            <a:pPr marL="285750" indent="-285750">
              <a:buClr>
                <a:srgbClr val="595959"/>
              </a:buClr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CA" sz="14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These tuition fees include both academic , non-academic and dental instrument fees.</a:t>
            </a:r>
            <a:endParaRPr kumimoji="0" lang="en-CA" sz="140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kumimoji="0" lang="en-CA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3272322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What is the Lifestyle Like? 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1" name="Google Shape;111;p19"/>
          <p:cNvSpPr txBox="1">
            <a:spLocks noGrp="1"/>
          </p:cNvSpPr>
          <p:nvPr>
            <p:ph type="body" idx="1"/>
          </p:nvPr>
        </p:nvSpPr>
        <p:spPr>
          <a:xfrm>
            <a:off x="311700" y="1181664"/>
            <a:ext cx="8832300" cy="19661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tabLst/>
              <a:defRPr/>
            </a:pPr>
            <a:endParaRPr kumimoji="0" lang="en-CA" sz="18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285750" indent="-285750">
              <a:buClr>
                <a:srgbClr val="595959"/>
              </a:buClr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/>
                <a:ea typeface="IBM Plex Sans"/>
                <a:cs typeface="IBM Plex Sans"/>
                <a:sym typeface="IBM Plex Sans"/>
              </a:rPr>
              <a:t>Work hours vary between specialities</a:t>
            </a:r>
          </a:p>
          <a:p>
            <a:pPr marL="285750" indent="-285750">
              <a:buClr>
                <a:srgbClr val="595959"/>
              </a:buClr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/>
                <a:ea typeface="IBM Plex Sans"/>
                <a:cs typeface="IBM Plex Sans"/>
                <a:sym typeface="IBM Plex Sans"/>
              </a:rPr>
              <a:t>Common to work 7-10 hours a day, + additional hours for dental emergencies</a:t>
            </a:r>
          </a:p>
          <a:p>
            <a:pPr marL="4572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tabLst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tabLst/>
              <a:defRPr/>
            </a:pPr>
            <a:endParaRPr kumimoji="0" lang="en-CA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kumimoji="0" lang="en-CA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76,100+ Male Dentist Stock Photos, Pictures &amp; Royalty-Free Images - iStock  | Male dentist smiling, Male dentist portrait, Young male dentist">
            <a:extLst>
              <a:ext uri="{FF2B5EF4-FFF2-40B4-BE49-F238E27FC236}">
                <a16:creationId xmlns:a16="http://schemas.microsoft.com/office/drawing/2014/main" id="{9D0A390B-33B6-9B06-4B42-94C88EE9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939" y="2502795"/>
            <a:ext cx="3458121" cy="228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011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What Will You Need?</a:t>
            </a:r>
            <a:br>
              <a:rPr lang="en-CA" sz="16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4647759" cy="3481413"/>
          </a:xfrm>
        </p:spPr>
        <p:txBody>
          <a:bodyPr>
            <a:normAutofit/>
          </a:bodyPr>
          <a:lstStyle/>
          <a:p>
            <a:pPr>
              <a:buFont typeface="IBM Plex Sans"/>
              <a:buChar char="●"/>
            </a:pPr>
            <a:r>
              <a:rPr lang="en-CA" sz="2200" b="1" dirty="0">
                <a:latin typeface="IBM Plex Sans"/>
                <a:ea typeface="IBM Plex Sans"/>
                <a:cs typeface="IBM Plex Sans"/>
                <a:sym typeface="IBM Plex Sans"/>
              </a:rPr>
              <a:t>Undergraduate Studies</a:t>
            </a:r>
          </a:p>
          <a:p>
            <a:pPr>
              <a:buFont typeface="IBM Plex Sans"/>
              <a:buChar char="●"/>
            </a:pPr>
            <a:r>
              <a:rPr lang="en-CA" sz="2200" b="1" dirty="0">
                <a:latin typeface="IBM Plex Sans"/>
                <a:ea typeface="IBM Plex Sans"/>
                <a:cs typeface="IBM Plex Sans"/>
                <a:sym typeface="IBM Plex Sans"/>
              </a:rPr>
              <a:t>Extra-curricular involvement </a:t>
            </a:r>
            <a:r>
              <a:rPr lang="en-CA" sz="2200" dirty="0">
                <a:latin typeface="IBM Plex Sans"/>
                <a:ea typeface="IBM Plex Sans"/>
                <a:cs typeface="IBM Plex Sans"/>
                <a:sym typeface="IBM Plex Sans"/>
              </a:rPr>
              <a:t>(to write about on Personal Statements, Autobiographical Sketches, </a:t>
            </a:r>
            <a:r>
              <a:rPr lang="en-CA" sz="2200" dirty="0" err="1">
                <a:latin typeface="IBM Plex Sans"/>
                <a:ea typeface="IBM Plex Sans"/>
                <a:cs typeface="IBM Plex Sans"/>
                <a:sym typeface="IBM Plex Sans"/>
              </a:rPr>
              <a:t>etc</a:t>
            </a:r>
            <a:r>
              <a:rPr lang="en-CA" sz="2200" dirty="0">
                <a:latin typeface="IBM Plex Sans"/>
                <a:ea typeface="IBM Plex Sans"/>
                <a:cs typeface="IBM Plex Sans"/>
                <a:sym typeface="IBM Plex Sans"/>
              </a:rPr>
              <a:t>…)</a:t>
            </a:r>
          </a:p>
          <a:p>
            <a:pPr>
              <a:buFont typeface="IBM Plex Sans"/>
              <a:buChar char="●"/>
            </a:pPr>
            <a:r>
              <a:rPr lang="en-CA" sz="2200" b="1" dirty="0">
                <a:latin typeface="IBM Plex Sans"/>
                <a:ea typeface="IBM Plex Sans"/>
                <a:cs typeface="IBM Plex Sans"/>
                <a:sym typeface="IBM Plex Sans"/>
              </a:rPr>
              <a:t>Dental Aptitude Test (DAT)</a:t>
            </a:r>
          </a:p>
          <a:p>
            <a:pPr>
              <a:buFont typeface="IBM Plex Sans"/>
              <a:buChar char="●"/>
            </a:pPr>
            <a:r>
              <a:rPr lang="en-CA" sz="2200" b="1" dirty="0" err="1">
                <a:latin typeface="IBM Plex Sans"/>
                <a:ea typeface="IBM Plex Sans"/>
                <a:cs typeface="IBM Plex Sans"/>
                <a:sym typeface="IBM Plex Sans"/>
              </a:rPr>
              <a:t>CASPer</a:t>
            </a:r>
            <a:endParaRPr lang="en-CA" sz="2200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>
              <a:buFont typeface="IBM Plex Sans"/>
              <a:buChar char="●"/>
            </a:pPr>
            <a:r>
              <a:rPr lang="en-CA" sz="2200" b="1" dirty="0">
                <a:latin typeface="IBM Plex Sans"/>
                <a:ea typeface="IBM Plex Sans"/>
                <a:cs typeface="IBM Plex Sans"/>
                <a:sym typeface="IBM Plex Sans"/>
              </a:rPr>
              <a:t>Interviews</a:t>
            </a:r>
          </a:p>
          <a:p>
            <a:pPr marL="114300" indent="0">
              <a:buNone/>
            </a:pPr>
            <a:endParaRPr lang="en-CA" b="1" dirty="0"/>
          </a:p>
        </p:txBody>
      </p:sp>
      <p:pic>
        <p:nvPicPr>
          <p:cNvPr id="4098" name="Picture 2" descr="General Dentistry - Prosper Dental Health">
            <a:extLst>
              <a:ext uri="{FF2B5EF4-FFF2-40B4-BE49-F238E27FC236}">
                <a16:creationId xmlns:a16="http://schemas.microsoft.com/office/drawing/2014/main" id="{CB9090A7-E70E-F7EB-DF5C-505B3CABB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629" y="1688669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350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Extra-curricular Involvement</a:t>
            </a:r>
            <a:br>
              <a:rPr lang="en-CA" sz="16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5409479" cy="3733070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Research Positions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RAY (Research @ York)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Work-study positions with professors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Research at other universities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Volunteer Opportunities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Volunteering at Dental Clinics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Joining Clubs and Organizations at York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Community Involvement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Leadership Positions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Executive member on clubs/organizations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Sports and Hobbies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Varsity, intramurals</a:t>
            </a:r>
          </a:p>
          <a:p>
            <a:pPr lvl="1"/>
            <a:endParaRPr lang="en-CA" b="1" dirty="0"/>
          </a:p>
          <a:p>
            <a:pPr marL="114300" indent="0">
              <a:buNone/>
            </a:pPr>
            <a:endParaRPr lang="en-CA" b="1" dirty="0"/>
          </a:p>
        </p:txBody>
      </p:sp>
      <p:pic>
        <p:nvPicPr>
          <p:cNvPr id="18434" name="Picture 2" descr="Top 5 Benefits of Co-Curricular Activities for Students - 21K School  Pakistan">
            <a:extLst>
              <a:ext uri="{FF2B5EF4-FFF2-40B4-BE49-F238E27FC236}">
                <a16:creationId xmlns:a16="http://schemas.microsoft.com/office/drawing/2014/main" id="{1FD3CC92-DE87-B28C-2C7F-FFA0F9AD9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94" y="2052269"/>
            <a:ext cx="3636406" cy="181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075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BECC48A0-05A5-7C72-2019-772AACDED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72A06208-9405-B57F-1C49-D6B7826FE9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Autobiographical Sketch/Personal Statement</a:t>
            </a:r>
            <a:br>
              <a:rPr lang="en-CA" sz="16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45463AA9-A7CF-4646-494E-5C4FF05363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880AD9E1-7A82-89C0-59CE-8F810F8047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FBC99-DCF3-B730-78B1-E86A46851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733070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Different schools require different written components as part of their application package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These components are typically autobiographical sketches, personal statements or open-ended questions for applicants to answer</a:t>
            </a:r>
          </a:p>
          <a:p>
            <a:r>
              <a:rPr lang="en-CA" b="1" dirty="0"/>
              <a:t>They allow applicants to tell schools more about themselves, why dentistry, what singles them out from any other applicant, </a:t>
            </a:r>
            <a:r>
              <a:rPr lang="en-CA" b="1" dirty="0" err="1"/>
              <a:t>etc</a:t>
            </a:r>
            <a:r>
              <a:rPr lang="en-CA" b="1" dirty="0"/>
              <a:t>…</a:t>
            </a:r>
          </a:p>
          <a:p>
            <a:r>
              <a:rPr lang="en-CA" b="1" dirty="0"/>
              <a:t>Some general tips include:</a:t>
            </a:r>
          </a:p>
          <a:p>
            <a:pPr lvl="1"/>
            <a:r>
              <a:rPr lang="en-CA" dirty="0"/>
              <a:t>Avoid vague writing, always include examples</a:t>
            </a:r>
          </a:p>
          <a:p>
            <a:pPr lvl="1"/>
            <a:r>
              <a:rPr lang="en-CA" dirty="0"/>
              <a:t>Check your spelling and grammar before submitting</a:t>
            </a:r>
          </a:p>
          <a:p>
            <a:pPr lvl="1"/>
            <a:r>
              <a:rPr lang="en-CA" dirty="0"/>
              <a:t>Have someone else look at your answers to give you feedback</a:t>
            </a:r>
          </a:p>
          <a:p>
            <a:pPr lvl="1"/>
            <a:r>
              <a:rPr lang="en-CA" dirty="0"/>
              <a:t>Use resources at York, such as the Bethune Writing Centre for help!</a:t>
            </a:r>
          </a:p>
          <a:p>
            <a:pPr marL="114300" indent="0">
              <a:buNone/>
            </a:pPr>
            <a:endParaRPr lang="en-CA" b="1" dirty="0"/>
          </a:p>
          <a:p>
            <a:pPr marL="114300" indent="0" algn="ctr">
              <a:buNone/>
            </a:pPr>
            <a:r>
              <a:rPr lang="en-CA" b="1" dirty="0"/>
              <a:t>For more information on how excel on written components feel free to refer to our past slide deck on Crafting Professional School Applications.</a:t>
            </a:r>
          </a:p>
          <a:p>
            <a:pPr marL="114300" indent="0"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123249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Dental School Application System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8" y="1246703"/>
            <a:ext cx="8630824" cy="379364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CA" b="1" dirty="0">
                <a:latin typeface="IBM Plex Sans" panose="020B0503050203000203" pitchFamily="34" charset="0"/>
              </a:rPr>
              <a:t>Canadian Schools often have different application systems:</a:t>
            </a:r>
          </a:p>
          <a:p>
            <a:pPr>
              <a:buAutoNum type="arabicPeriod"/>
            </a:pPr>
            <a:r>
              <a:rPr lang="en-CA" b="1" dirty="0">
                <a:latin typeface="IBM Plex Sans" panose="020B0503050203000203" pitchFamily="34" charset="0"/>
              </a:rPr>
              <a:t>AADSAS: ADEA Associated American Dental Schools Application Service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sz="1600" dirty="0">
                <a:latin typeface="IBM Plex Sans" panose="020B0503050203000203" pitchFamily="34" charset="0"/>
              </a:rPr>
              <a:t>Not all schools will use this, for example, UofT does!</a:t>
            </a:r>
          </a:p>
          <a:p>
            <a:pPr>
              <a:buAutoNum type="arabicPeriod"/>
            </a:pPr>
            <a:r>
              <a:rPr lang="en-CA" b="1" dirty="0">
                <a:latin typeface="IBM Plex Sans" panose="020B0503050203000203" pitchFamily="34" charset="0"/>
              </a:rPr>
              <a:t>School-specific Application Services: </a:t>
            </a:r>
            <a:r>
              <a:rPr lang="en-CA" dirty="0">
                <a:latin typeface="IBM Plex Sans" panose="020B0503050203000203" pitchFamily="34" charset="0"/>
              </a:rPr>
              <a:t>to find these search up the </a:t>
            </a:r>
          </a:p>
          <a:p>
            <a:pPr marL="114300" indent="0">
              <a:buNone/>
            </a:pPr>
            <a:r>
              <a:rPr lang="en-CA" dirty="0">
                <a:latin typeface="IBM Plex Sans" panose="020B0503050203000203" pitchFamily="34" charset="0"/>
              </a:rPr>
              <a:t>      “School Name” + “Dental School Application System”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sz="1600" b="1" dirty="0">
                <a:latin typeface="IBM Plex Sans" panose="020B0503050203000203" pitchFamily="34" charset="0"/>
              </a:rPr>
              <a:t>UofT: University of Toronto Dental Application Service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sz="1600" b="1" dirty="0">
                <a:latin typeface="IBM Plex Sans" panose="020B0503050203000203" pitchFamily="34" charset="0"/>
              </a:rPr>
              <a:t>Western: OUAC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sz="1600" b="1" dirty="0">
                <a:latin typeface="IBM Plex Sans" panose="020B0503050203000203" pitchFamily="34" charset="0"/>
              </a:rPr>
              <a:t>Dalhousie: Dalhousie Application Portal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sz="1600" b="1" dirty="0">
                <a:latin typeface="IBM Plex Sans" panose="020B0503050203000203" pitchFamily="34" charset="0"/>
              </a:rPr>
              <a:t>McGill: McGill Application Portal</a:t>
            </a:r>
            <a:endParaRPr lang="en-CA" b="1" dirty="0">
              <a:latin typeface="IBM Plex Sans" panose="020B0503050203000203" pitchFamily="34" charset="0"/>
            </a:endParaRPr>
          </a:p>
          <a:p>
            <a:pPr marL="114300" indent="0">
              <a:buNone/>
            </a:pPr>
            <a:endParaRPr lang="en-CA" sz="1000" b="1" dirty="0">
              <a:latin typeface="IBM Plex Sans" panose="020B0503050203000203" pitchFamily="34" charset="0"/>
            </a:endParaRPr>
          </a:p>
          <a:p>
            <a:pPr marL="114300" indent="0">
              <a:buNone/>
            </a:pPr>
            <a:r>
              <a:rPr lang="en-CA" b="1" dirty="0">
                <a:latin typeface="IBM Plex Sans" panose="020B0503050203000203" pitchFamily="34" charset="0"/>
              </a:rPr>
              <a:t>DEADLINES (For Current 2024-2025 Cycle): vary by school!</a:t>
            </a:r>
          </a:p>
          <a:p>
            <a:pPr lvl="1"/>
            <a:endParaRPr lang="en-CA" b="1" dirty="0">
              <a:latin typeface="IBM Plex Sans" panose="020B0503050203000203" pitchFamily="34" charset="0"/>
            </a:endParaRPr>
          </a:p>
          <a:p>
            <a:pPr lvl="1"/>
            <a:endParaRPr lang="en-CA" b="1" dirty="0"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020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Dental Aptitude Test (DAT) - Overview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7" y="1158567"/>
            <a:ext cx="8611965" cy="369987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CA" sz="1600" b="1" dirty="0">
                <a:latin typeface="IBM Plex Sans" panose="020B0503050203000203" pitchFamily="34" charset="0"/>
              </a:rPr>
              <a:t>Standardized exam, conducted by the Canadian Dental Association (CDA)</a:t>
            </a:r>
          </a:p>
          <a:p>
            <a:pPr>
              <a:buFont typeface="Wingdings" pitchFamily="2" charset="2"/>
              <a:buChar char="Ø"/>
            </a:pPr>
            <a:r>
              <a:rPr lang="en-CA" sz="1600" b="1" dirty="0">
                <a:latin typeface="IBM Plex Sans" panose="020B0503050203000203" pitchFamily="34" charset="0"/>
              </a:rPr>
              <a:t>Required for admission by all Canadian schools (except for McGill)</a:t>
            </a:r>
          </a:p>
          <a:p>
            <a:pPr lvl="1">
              <a:buFont typeface="Wingdings" pitchFamily="2" charset="2"/>
              <a:buChar char="Ø"/>
            </a:pPr>
            <a:r>
              <a:rPr lang="en-CA" dirty="0">
                <a:latin typeface="IBM Plex Sans" panose="020B0503050203000203" pitchFamily="34" charset="0"/>
              </a:rPr>
              <a:t>Note there are American and Canadian (English and French) versions, we will be focusing on the Canadian (English) version</a:t>
            </a:r>
          </a:p>
          <a:p>
            <a:pPr>
              <a:buFont typeface="Wingdings" pitchFamily="2" charset="2"/>
              <a:buChar char="Ø"/>
            </a:pPr>
            <a:r>
              <a:rPr lang="en-CA" sz="1600" b="1" dirty="0">
                <a:latin typeface="IBM Plex Sans" panose="020B0503050203000203" pitchFamily="34" charset="0"/>
              </a:rPr>
              <a:t>Computer-based exam (no calculator) + Manual Dexterity Test</a:t>
            </a:r>
          </a:p>
          <a:p>
            <a:pPr>
              <a:buFont typeface="Wingdings" pitchFamily="2" charset="2"/>
              <a:buChar char="Ø"/>
            </a:pPr>
            <a:r>
              <a:rPr lang="en-CA" sz="1600" b="1" dirty="0">
                <a:latin typeface="IBM Plex Sans" panose="020B0503050203000203" pitchFamily="34" charset="0"/>
              </a:rPr>
              <a:t>210 Multiple Choice Questions </a:t>
            </a:r>
          </a:p>
          <a:p>
            <a:pPr>
              <a:buFont typeface="Wingdings" pitchFamily="2" charset="2"/>
              <a:buChar char="Ø"/>
            </a:pPr>
            <a:r>
              <a:rPr lang="en-CA" sz="1600" b="1" dirty="0">
                <a:latin typeface="IBM Plex Sans" panose="020B0503050203000203" pitchFamily="34" charset="0"/>
              </a:rPr>
              <a:t>3 hours and 50 minutes (4 hour and 15 minute appointment time slot)</a:t>
            </a:r>
          </a:p>
          <a:p>
            <a:pPr lvl="1">
              <a:buFont typeface="Wingdings" pitchFamily="2" charset="2"/>
              <a:buChar char="Ø"/>
            </a:pPr>
            <a:r>
              <a:rPr lang="en-CA" dirty="0">
                <a:latin typeface="IBM Plex Sans" panose="020B0503050203000203" pitchFamily="34" charset="0"/>
              </a:rPr>
              <a:t>A single 15 minute break is offered after the first section of the test.</a:t>
            </a:r>
          </a:p>
          <a:p>
            <a:pPr lvl="1">
              <a:buFont typeface="Wingdings" pitchFamily="2" charset="2"/>
              <a:buChar char="Ø"/>
            </a:pPr>
            <a:r>
              <a:rPr lang="en-CA" dirty="0">
                <a:latin typeface="IBM Plex Sans" panose="020B0503050203000203" pitchFamily="34" charset="0"/>
              </a:rPr>
              <a:t>Other unscheduled breaks will ‘eat up’ your test time</a:t>
            </a:r>
          </a:p>
          <a:p>
            <a:pPr marL="114300" indent="0">
              <a:buNone/>
            </a:pPr>
            <a:endParaRPr lang="en-CA" sz="1200" b="1" dirty="0">
              <a:latin typeface="IBM Plex Sans" panose="020B0503050203000203" pitchFamily="34" charset="0"/>
            </a:endParaRPr>
          </a:p>
          <a:p>
            <a:pPr marL="114300" indent="0">
              <a:buNone/>
            </a:pPr>
            <a:r>
              <a:rPr lang="en-CA" sz="1600" b="1" dirty="0">
                <a:latin typeface="IBM Plex Sans" panose="020B0503050203000203" pitchFamily="34" charset="0"/>
              </a:rPr>
              <a:t>Tests knowledge in these 3 sections</a:t>
            </a:r>
          </a:p>
          <a:p>
            <a:pPr>
              <a:buFont typeface="+mj-lt"/>
              <a:buAutoNum type="arabicPeriod"/>
            </a:pPr>
            <a:r>
              <a:rPr lang="en-CA" sz="1600" dirty="0">
                <a:latin typeface="IBM Plex Sans" panose="020B0503050203000203" pitchFamily="34" charset="0"/>
              </a:rPr>
              <a:t>Survey of the Natural Sciences - Biology and General Chemistry (SNS)</a:t>
            </a:r>
          </a:p>
          <a:p>
            <a:pPr>
              <a:buFont typeface="+mj-lt"/>
              <a:buAutoNum type="arabicPeriod"/>
            </a:pPr>
            <a:r>
              <a:rPr lang="en-CA" sz="1600" dirty="0">
                <a:latin typeface="IBM Plex Sans" panose="020B0503050203000203" pitchFamily="34" charset="0"/>
              </a:rPr>
              <a:t>Perceptual Ability Test (PAT)</a:t>
            </a:r>
          </a:p>
          <a:p>
            <a:pPr>
              <a:buFont typeface="+mj-lt"/>
              <a:buAutoNum type="arabicPeriod"/>
            </a:pPr>
            <a:r>
              <a:rPr lang="en-CA" sz="1600" dirty="0">
                <a:latin typeface="IBM Plex Sans" panose="020B0503050203000203" pitchFamily="34" charset="0"/>
              </a:rPr>
              <a:t>Reading Comprehension Test (RCT)</a:t>
            </a:r>
            <a:endParaRPr lang="en-CA" dirty="0"/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F560D146-158E-28A9-4239-EE74E700F99A}"/>
              </a:ext>
            </a:extLst>
          </p:cNvPr>
          <p:cNvSpPr txBox="1">
            <a:spLocks/>
          </p:cNvSpPr>
          <p:nvPr/>
        </p:nvSpPr>
        <p:spPr>
          <a:xfrm>
            <a:off x="391062" y="4760367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https://www.cda-adc.ca/_files/becoming/dat/documents/DAT_Candidate_Guide.pdf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3284622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E65DE62A-AC85-1AEA-EE45-4652D2610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8BBB43BA-59FB-0D9F-9237-5245C21542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Manual Dexterity Test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F600E5B9-BF96-8067-32D8-53DBDBA56F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C00EE2BB-3AE3-E8B9-1C6F-A24924CCE8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AEDDE-B551-EF71-AA3E-681F0F0EE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7" y="1158567"/>
            <a:ext cx="8611965" cy="369987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CA" sz="1600" b="1" dirty="0">
                <a:latin typeface="IBM Plex Sans" panose="020B0503050203000203" pitchFamily="34" charset="0"/>
              </a:rPr>
              <a:t>Has been suspended since COVID-19. </a:t>
            </a:r>
          </a:p>
          <a:p>
            <a:pPr>
              <a:buFont typeface="Wingdings" pitchFamily="2" charset="2"/>
              <a:buChar char="Ø"/>
            </a:pPr>
            <a:r>
              <a:rPr lang="en-CA" sz="1600" b="1" dirty="0">
                <a:latin typeface="IBM Plex Sans" panose="020B0503050203000203" pitchFamily="34" charset="0"/>
              </a:rPr>
              <a:t>Carving a piece of soap according to exact specifications.</a:t>
            </a:r>
          </a:p>
          <a:p>
            <a:pPr marL="114300" indent="0">
              <a:buNone/>
            </a:pPr>
            <a:endParaRPr lang="en-CA" dirty="0"/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1FB65724-EDC7-019B-2334-F939F2F084A3}"/>
              </a:ext>
            </a:extLst>
          </p:cNvPr>
          <p:cNvSpPr txBox="1">
            <a:spLocks/>
          </p:cNvSpPr>
          <p:nvPr/>
        </p:nvSpPr>
        <p:spPr>
          <a:xfrm>
            <a:off x="391062" y="4760367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https://www.cda-adc.ca/_files/becoming/dat/documents/DAT_Candidate_Guide.pdf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5122" name="Picture 2" descr="DAT manual dexterity soap carving section help | Student Doctor Network">
            <a:extLst>
              <a:ext uri="{FF2B5EF4-FFF2-40B4-BE49-F238E27FC236}">
                <a16:creationId xmlns:a16="http://schemas.microsoft.com/office/drawing/2014/main" id="{2786B6F9-054D-0E95-B901-50B24F7D3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006" y="2164738"/>
            <a:ext cx="3949987" cy="222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362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FA92CFCB-E596-E357-2FA8-0948A6CF6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F2A934A6-F7C9-8536-9C3C-0C1ECE871A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Dental Aptitude Test (DAT) – Sections Breakdown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3A4E9711-D4B5-BED7-6FA9-8F9323CD0E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B2547581-F96A-7391-7DEE-924F88B3BB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53050356-2C13-4A01-14D0-7E0B4A826FDC}"/>
              </a:ext>
            </a:extLst>
          </p:cNvPr>
          <p:cNvSpPr txBox="1">
            <a:spLocks/>
          </p:cNvSpPr>
          <p:nvPr/>
        </p:nvSpPr>
        <p:spPr>
          <a:xfrm>
            <a:off x="391062" y="4760367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https://www.cda-adc.ca/en/becoming/dat/faqs/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and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6"/>
              </a:rPr>
              <a:t>https://www.cda-adc.ca/_files/becoming/dat/documents/DAT_Candidate_Guide.pdf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A81D272-D141-B572-80CE-505565B35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446539"/>
              </p:ext>
            </p:extLst>
          </p:nvPr>
        </p:nvGraphicFramePr>
        <p:xfrm>
          <a:off x="782124" y="1359172"/>
          <a:ext cx="7326289" cy="3053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14">
                  <a:extLst>
                    <a:ext uri="{9D8B030D-6E8A-4147-A177-3AD203B41FA5}">
                      <a16:colId xmlns:a16="http://schemas.microsoft.com/office/drawing/2014/main" val="1830375069"/>
                    </a:ext>
                  </a:extLst>
                </a:gridCol>
                <a:gridCol w="2593428">
                  <a:extLst>
                    <a:ext uri="{9D8B030D-6E8A-4147-A177-3AD203B41FA5}">
                      <a16:colId xmlns:a16="http://schemas.microsoft.com/office/drawing/2014/main" val="3332269945"/>
                    </a:ext>
                  </a:extLst>
                </a:gridCol>
                <a:gridCol w="3292047">
                  <a:extLst>
                    <a:ext uri="{9D8B030D-6E8A-4147-A177-3AD203B41FA5}">
                      <a16:colId xmlns:a16="http://schemas.microsoft.com/office/drawing/2014/main" val="1062030908"/>
                    </a:ext>
                  </a:extLst>
                </a:gridCol>
              </a:tblGrid>
              <a:tr h="288325">
                <a:tc>
                  <a:txBody>
                    <a:bodyPr/>
                    <a:lstStyle/>
                    <a:p>
                      <a:r>
                        <a:rPr lang="en-CA" sz="1300" dirty="0">
                          <a:latin typeface="IBM Plex Sans" panose="020B0503050203000203" pitchFamily="34" charset="0"/>
                        </a:rPr>
                        <a:t>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300" dirty="0">
                          <a:latin typeface="IBM Plex Sans" panose="020B0503050203000203" pitchFamily="34" charset="0"/>
                        </a:rPr>
                        <a:t>Duration and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300" dirty="0">
                          <a:latin typeface="IBM Plex Sans" panose="020B0503050203000203" pitchFamily="34" charset="0"/>
                        </a:rPr>
                        <a:t>Sample Topics/Structure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43037"/>
                  </a:ext>
                </a:extLst>
              </a:tr>
              <a:tr h="889261">
                <a:tc>
                  <a:txBody>
                    <a:bodyPr/>
                    <a:lstStyle/>
                    <a:p>
                      <a:r>
                        <a:rPr lang="en-CA" sz="1300" b="1" dirty="0">
                          <a:latin typeface="IBM Plex Sans" panose="020B0503050203000203" pitchFamily="34" charset="0"/>
                        </a:rPr>
                        <a:t>Natural Sciences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300" b="1" dirty="0">
                          <a:latin typeface="IBM Plex Sans" panose="020B0503050203000203" pitchFamily="34" charset="0"/>
                        </a:rPr>
                        <a:t>60 minutes</a:t>
                      </a:r>
                    </a:p>
                    <a:p>
                      <a:r>
                        <a:rPr lang="en-CA" sz="1300" dirty="0">
                          <a:latin typeface="IBM Plex Sans" panose="020B0503050203000203" pitchFamily="34" charset="0"/>
                        </a:rPr>
                        <a:t>40 Biology Questions</a:t>
                      </a:r>
                    </a:p>
                    <a:p>
                      <a:r>
                        <a:rPr lang="en-CA" sz="1300" dirty="0">
                          <a:latin typeface="IBM Plex Sans" panose="020B0503050203000203" pitchFamily="34" charset="0"/>
                        </a:rPr>
                        <a:t>30 Gen. Chemistry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Cell Metabolism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Genetics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Atomic and Molecular Structure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BIOL2020/2021 + CHEM1000/1001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879339"/>
                  </a:ext>
                </a:extLst>
              </a:tr>
              <a:tr h="502650">
                <a:tc>
                  <a:txBody>
                    <a:bodyPr/>
                    <a:lstStyle/>
                    <a:p>
                      <a:r>
                        <a:rPr lang="en-CA" sz="1300" b="1" dirty="0">
                          <a:latin typeface="IBM Plex Sans" panose="020B0503050203000203" pitchFamily="34" charset="0"/>
                        </a:rPr>
                        <a:t>Perceptual 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300" b="1" dirty="0">
                          <a:latin typeface="IBM Plex Sans" panose="020B0503050203000203" pitchFamily="34" charset="0"/>
                        </a:rPr>
                        <a:t>60 minutes</a:t>
                      </a:r>
                    </a:p>
                    <a:p>
                      <a:r>
                        <a:rPr lang="en-CA" sz="1300" dirty="0">
                          <a:latin typeface="IBM Plex Sans" panose="020B0503050203000203" pitchFamily="34" charset="0"/>
                        </a:rPr>
                        <a:t>90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Angle Discrimination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3D Form Development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Apertures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Paper Folding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317093"/>
                  </a:ext>
                </a:extLst>
              </a:tr>
              <a:tr h="427061">
                <a:tc>
                  <a:txBody>
                    <a:bodyPr/>
                    <a:lstStyle/>
                    <a:p>
                      <a:r>
                        <a:rPr lang="en-CA" sz="1300" b="1" dirty="0">
                          <a:latin typeface="IBM Plex Sans" panose="020B0503050203000203" pitchFamily="34" charset="0"/>
                        </a:rPr>
                        <a:t>Reading Comprehension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300" b="1" dirty="0">
                          <a:latin typeface="IBM Plex Sans" panose="020B0503050203000203" pitchFamily="34" charset="0"/>
                        </a:rPr>
                        <a:t>60 minutes</a:t>
                      </a:r>
                    </a:p>
                    <a:p>
                      <a:r>
                        <a:rPr lang="en-CA" sz="1300" b="0" dirty="0">
                          <a:latin typeface="IBM Plex Sans" panose="020B0503050203000203" pitchFamily="34" charset="0"/>
                        </a:rPr>
                        <a:t>50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No prior knowledge required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3 passages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667698"/>
                  </a:ext>
                </a:extLst>
              </a:tr>
              <a:tr h="502650">
                <a:tc>
                  <a:txBody>
                    <a:bodyPr/>
                    <a:lstStyle/>
                    <a:p>
                      <a:r>
                        <a:rPr lang="en-CA" sz="1300" b="1" dirty="0">
                          <a:latin typeface="IBM Plex Sans" panose="020B0503050203000203" pitchFamily="34" charset="0"/>
                        </a:rPr>
                        <a:t>Manual Dexterity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300" b="1" dirty="0">
                          <a:latin typeface="IBM Plex Sans" panose="020B0503050203000203" pitchFamily="34" charset="0"/>
                        </a:rPr>
                        <a:t>30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Carve a given model out of soap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A" sz="1300" b="1" dirty="0">
                          <a:solidFill>
                            <a:srgbClr val="FF0000"/>
                          </a:solidFill>
                          <a:latin typeface="IBM Plex Sans" panose="020B0503050203000203" pitchFamily="34" charset="0"/>
                        </a:rPr>
                        <a:t>Currently suspended!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67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082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8BE00C2E-413A-D5F2-FBBF-BD1561923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109B8502-0FCD-A771-0794-EF857E5BBE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DAT Scoring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71E846AB-4C47-8EB9-22F6-CE935E0A52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757981E9-30C6-413D-C5F1-0830D59526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A58CAB4-9766-C786-ECCC-CDE58948C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370822"/>
            <a:ext cx="8015083" cy="1481708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DAT Scores are reported as an Academic Average (AA)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Rounded average of your score in Natural Sciences and Reading Comprehension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Reported as a score from 1-30, representing a percentile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Distributions vary slightly by year</a:t>
            </a:r>
          </a:p>
          <a:p>
            <a:pPr lvl="1"/>
            <a:endParaRPr lang="en-CA" b="1" dirty="0">
              <a:latin typeface="IBM Plex Sans" panose="020B0503050203000203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CDDB4EE-9F47-3BFE-45D6-0AC8083CB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884708"/>
              </p:ext>
            </p:extLst>
          </p:nvPr>
        </p:nvGraphicFramePr>
        <p:xfrm>
          <a:off x="2399264" y="2852530"/>
          <a:ext cx="3793435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322">
                  <a:extLst>
                    <a:ext uri="{9D8B030D-6E8A-4147-A177-3AD203B41FA5}">
                      <a16:colId xmlns:a16="http://schemas.microsoft.com/office/drawing/2014/main" val="1975686926"/>
                    </a:ext>
                  </a:extLst>
                </a:gridCol>
                <a:gridCol w="1083366">
                  <a:extLst>
                    <a:ext uri="{9D8B030D-6E8A-4147-A177-3AD203B41FA5}">
                      <a16:colId xmlns:a16="http://schemas.microsoft.com/office/drawing/2014/main" val="3234805596"/>
                    </a:ext>
                  </a:extLst>
                </a:gridCol>
                <a:gridCol w="1510747">
                  <a:extLst>
                    <a:ext uri="{9D8B030D-6E8A-4147-A177-3AD203B41FA5}">
                      <a16:colId xmlns:a16="http://schemas.microsoft.com/office/drawing/2014/main" val="2863120357"/>
                    </a:ext>
                  </a:extLst>
                </a:gridCol>
              </a:tblGrid>
              <a:tr h="362028">
                <a:tc>
                  <a:txBody>
                    <a:bodyPr/>
                    <a:lstStyle/>
                    <a:p>
                      <a:pPr algn="ctr"/>
                      <a:r>
                        <a:rPr lang="en-CA" i="1" dirty="0">
                          <a:latin typeface="IBM Plex Sans" panose="020B0503050203000203" pitchFamily="34" charset="0"/>
                        </a:rPr>
                        <a:t>DAT Score (AA)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i="1" dirty="0">
                          <a:latin typeface="IBM Plex Sans" panose="020B0503050203000203" pitchFamily="34" charset="0"/>
                        </a:rPr>
                        <a:t>Percentile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i="1" dirty="0">
                          <a:latin typeface="IBM Plex Sans" panose="020B0503050203000203" pitchFamily="34" charset="0"/>
                        </a:rPr>
                        <a:t>Qualitative 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0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Average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26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Good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4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Very 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706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010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C5F155E-4265-D476-4B1B-5361B9AE1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B399E051-670E-345F-A26F-077C60CA6B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7FCEFB41-349E-9219-562F-AD5EA0F3FC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D5A97DA-3FBE-7233-49FD-A9AAF6434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777928"/>
              </p:ext>
            </p:extLst>
          </p:nvPr>
        </p:nvGraphicFramePr>
        <p:xfrm>
          <a:off x="311699" y="892642"/>
          <a:ext cx="8520600" cy="3613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485">
                  <a:extLst>
                    <a:ext uri="{9D8B030D-6E8A-4147-A177-3AD203B41FA5}">
                      <a16:colId xmlns:a16="http://schemas.microsoft.com/office/drawing/2014/main" val="1975686926"/>
                    </a:ext>
                  </a:extLst>
                </a:gridCol>
                <a:gridCol w="3182760">
                  <a:extLst>
                    <a:ext uri="{9D8B030D-6E8A-4147-A177-3AD203B41FA5}">
                      <a16:colId xmlns:a16="http://schemas.microsoft.com/office/drawing/2014/main" val="3234805596"/>
                    </a:ext>
                  </a:extLst>
                </a:gridCol>
                <a:gridCol w="3393355">
                  <a:extLst>
                    <a:ext uri="{9D8B030D-6E8A-4147-A177-3AD203B41FA5}">
                      <a16:colId xmlns:a16="http://schemas.microsoft.com/office/drawing/2014/main" val="2863120357"/>
                    </a:ext>
                  </a:extLst>
                </a:gridCol>
              </a:tblGrid>
              <a:tr h="362028">
                <a:tc>
                  <a:txBody>
                    <a:bodyPr/>
                    <a:lstStyle/>
                    <a:p>
                      <a:pPr algn="ctr"/>
                      <a:r>
                        <a:rPr lang="en-CA" i="1" dirty="0">
                          <a:latin typeface="IBM Plex Sans" panose="020B0503050203000203" pitchFamily="34" charset="0"/>
                        </a:rPr>
                        <a:t>Fee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i="1" dirty="0">
                          <a:latin typeface="IBM Plex Sans" panose="020B0503050203000203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i="1" dirty="0">
                          <a:latin typeface="IBM Plex Sans" panose="020B0503050203000203" pitchFamily="34" charset="0"/>
                        </a:rPr>
                        <a:t>Fee 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0239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CA" b="1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IBM Plex Sans" panose="020B0503050203000203" pitchFamily="34" charset="0"/>
                        </a:rPr>
                        <a:t>FEES COLLECTED DURING REGISTRATION, SUBJECT TO APPLICABLE TAXES: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endParaRPr lang="en-CA" dirty="0">
                        <a:latin typeface="IBM Plex Sans" panose="020B050305020300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CA" dirty="0">
                        <a:latin typeface="IBM Plex Sans" panose="020B050305020300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49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DAT Test 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Test </a:t>
                      </a:r>
                      <a:r>
                        <a:rPr lang="en-CA" dirty="0" err="1">
                          <a:latin typeface="IBM Plex Sans" panose="020B0503050203000203" pitchFamily="34" charset="0"/>
                        </a:rPr>
                        <a:t>Administation</a:t>
                      </a:r>
                      <a:endParaRPr lang="en-CA" dirty="0">
                        <a:latin typeface="IBM Plex Sans" panose="020B0503050203000203" pitchFamily="34" charset="0"/>
                      </a:endParaRP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Official Student Transcript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5 Official Transcripts to 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$552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26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Preparation Materials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DAT Preparation 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$30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4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Transcripts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Transcripts after 5 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$20 per each additional transcript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70607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CA" b="1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IBM Plex Sans" panose="020B0503050203000203" pitchFamily="34" charset="0"/>
                        </a:rPr>
                        <a:t>FEES COLLECTED SEPARATELY FROM REGISTRATION: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CA" dirty="0">
                        <a:latin typeface="IBM Plex Sans" panose="020B050305020300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CA" dirty="0">
                        <a:latin typeface="IBM Plex Sans" panose="020B050305020300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60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DAT results audit</a:t>
                      </a:r>
                    </a:p>
                    <a:p>
                      <a:pPr algn="ctr"/>
                      <a:r>
                        <a:rPr lang="en-CA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(optional)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Within 30 days of writing, you may request an audit of your 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$80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0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Refunds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1-30 days since DAT fees paid</a:t>
                      </a:r>
                    </a:p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31-90 days since DAT fees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$150 </a:t>
                      </a:r>
                    </a:p>
                    <a:p>
                      <a:pPr algn="ctr"/>
                      <a:r>
                        <a:rPr lang="en-CA" dirty="0">
                          <a:latin typeface="IBM Plex Sans" panose="020B0503050203000203" pitchFamily="34" charset="0"/>
                        </a:rPr>
                        <a:t>$250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731571"/>
                  </a:ext>
                </a:extLst>
              </a:tr>
            </a:tbl>
          </a:graphicData>
        </a:graphic>
      </p:graphicFrame>
      <p:sp>
        <p:nvSpPr>
          <p:cNvPr id="8" name="Google Shape;110;p19">
            <a:extLst>
              <a:ext uri="{FF2B5EF4-FFF2-40B4-BE49-F238E27FC236}">
                <a16:creationId xmlns:a16="http://schemas.microsoft.com/office/drawing/2014/main" id="{F90F2F93-4DA7-D97D-1A98-115B0DDB286E}"/>
              </a:ext>
            </a:extLst>
          </p:cNvPr>
          <p:cNvSpPr txBox="1">
            <a:spLocks/>
          </p:cNvSpPr>
          <p:nvPr/>
        </p:nvSpPr>
        <p:spPr>
          <a:xfrm>
            <a:off x="311699" y="207094"/>
            <a:ext cx="8520600" cy="609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DAT - Fees</a:t>
            </a:r>
            <a:endParaRPr lang="en-CA"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" name="Google Shape;111;p19">
            <a:extLst>
              <a:ext uri="{FF2B5EF4-FFF2-40B4-BE49-F238E27FC236}">
                <a16:creationId xmlns:a16="http://schemas.microsoft.com/office/drawing/2014/main" id="{C6336DBE-386B-2FCC-FAB6-5DE67D646678}"/>
              </a:ext>
            </a:extLst>
          </p:cNvPr>
          <p:cNvSpPr txBox="1">
            <a:spLocks/>
          </p:cNvSpPr>
          <p:nvPr/>
        </p:nvSpPr>
        <p:spPr>
          <a:xfrm>
            <a:off x="391062" y="4760367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https://www.cda-adc.ca/_files/becoming/dat/documents/DAT_Candidate_Guide.pdf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1253417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699" y="207093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DAT - FAQ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724507"/>
            <a:ext cx="8520600" cy="4397017"/>
          </a:xfrm>
        </p:spPr>
        <p:txBody>
          <a:bodyPr>
            <a:normAutofit fontScale="92500" lnSpcReduction="20000"/>
          </a:bodyPr>
          <a:lstStyle/>
          <a:p>
            <a:r>
              <a:rPr lang="en-CA" sz="1700" b="1" dirty="0">
                <a:latin typeface="IBM Plex Sans" panose="020B0503050203000203" pitchFamily="34" charset="0"/>
              </a:rPr>
              <a:t>Where can I register?</a:t>
            </a:r>
          </a:p>
          <a:p>
            <a:pPr lvl="1"/>
            <a:r>
              <a:rPr lang="en-CA" sz="1300" dirty="0">
                <a:latin typeface="IBM Plex Sans" panose="020B0503050203000203" pitchFamily="34" charset="0"/>
              </a:rPr>
              <a:t>Register via the DAT website: </a:t>
            </a:r>
            <a:r>
              <a:rPr lang="en-CA" sz="1300" dirty="0" err="1">
                <a:latin typeface="IBM Plex Sans" panose="020B0503050203000203" pitchFamily="34" charset="0"/>
              </a:rPr>
              <a:t>cda-adc.ca</a:t>
            </a:r>
            <a:r>
              <a:rPr lang="en-CA" sz="1300" dirty="0">
                <a:latin typeface="IBM Plex Sans" panose="020B0503050203000203" pitchFamily="34" charset="0"/>
              </a:rPr>
              <a:t>/</a:t>
            </a:r>
            <a:r>
              <a:rPr lang="en-CA" sz="1300" dirty="0" err="1">
                <a:latin typeface="IBM Plex Sans" panose="020B0503050203000203" pitchFamily="34" charset="0"/>
              </a:rPr>
              <a:t>dat</a:t>
            </a:r>
            <a:r>
              <a:rPr lang="en-CA" sz="1300" dirty="0">
                <a:latin typeface="IBM Plex Sans" panose="020B0503050203000203" pitchFamily="34" charset="0"/>
              </a:rPr>
              <a:t>  </a:t>
            </a:r>
          </a:p>
          <a:p>
            <a:pPr lvl="1"/>
            <a:r>
              <a:rPr lang="en-CA" sz="1300" dirty="0">
                <a:latin typeface="IBM Plex Sans" panose="020B0503050203000203" pitchFamily="34" charset="0"/>
              </a:rPr>
              <a:t>Don’t wait until the last minute!</a:t>
            </a:r>
          </a:p>
          <a:p>
            <a:pPr lvl="1"/>
            <a:r>
              <a:rPr lang="en-CA" sz="1300" dirty="0">
                <a:latin typeface="IBM Plex Sans" panose="020B0503050203000203" pitchFamily="34" charset="0"/>
              </a:rPr>
              <a:t>Check with schools on when they need your scores.</a:t>
            </a:r>
          </a:p>
          <a:p>
            <a:r>
              <a:rPr lang="en-CA" sz="1700" b="1" dirty="0">
                <a:latin typeface="IBM Plex Sans" panose="020B0503050203000203" pitchFamily="34" charset="0"/>
              </a:rPr>
              <a:t>When do I register?</a:t>
            </a:r>
          </a:p>
          <a:p>
            <a:pPr lvl="1"/>
            <a:r>
              <a:rPr lang="en-CA" sz="1300" dirty="0">
                <a:latin typeface="IBM Plex Sans" panose="020B0503050203000203" pitchFamily="34" charset="0"/>
              </a:rPr>
              <a:t>The CDA recommends to register 6-8 months before schools need your scores.</a:t>
            </a:r>
          </a:p>
          <a:p>
            <a:pPr lvl="1"/>
            <a:r>
              <a:rPr lang="en-CA" sz="1300" dirty="0">
                <a:latin typeface="IBM Plex Sans" panose="020B0503050203000203" pitchFamily="34" charset="0"/>
              </a:rPr>
              <a:t>Write the test at least 8 weeks before you need you scores.</a:t>
            </a:r>
          </a:p>
          <a:p>
            <a:r>
              <a:rPr lang="en-CA" sz="1700" b="1" dirty="0">
                <a:latin typeface="IBM Plex Sans" panose="020B0503050203000203" pitchFamily="34" charset="0"/>
              </a:rPr>
              <a:t>How much does it cost to write the DAT?</a:t>
            </a:r>
          </a:p>
          <a:p>
            <a:pPr lvl="1"/>
            <a:r>
              <a:rPr lang="en-CA" sz="1300" dirty="0">
                <a:latin typeface="IBM Plex Sans" panose="020B0503050203000203" pitchFamily="34" charset="0"/>
              </a:rPr>
              <a:t>$552 CAD (test administration, official student transcript, up to 5 official transcripts sent to dental schools you select at registration) + additional fees… + school specific fees</a:t>
            </a:r>
          </a:p>
          <a:p>
            <a:r>
              <a:rPr lang="en-CA" sz="1700" b="1" dirty="0">
                <a:latin typeface="IBM Plex Sans" panose="020B0503050203000203" pitchFamily="34" charset="0"/>
              </a:rPr>
              <a:t>How many times can I write the DAT?</a:t>
            </a:r>
          </a:p>
          <a:p>
            <a:pPr lvl="1"/>
            <a:r>
              <a:rPr lang="en-CA" sz="1300" dirty="0">
                <a:latin typeface="IBM Plex Sans" panose="020B0503050203000203" pitchFamily="34" charset="0"/>
              </a:rPr>
              <a:t>The MCAT can be written an unlimited number of times. </a:t>
            </a:r>
          </a:p>
          <a:p>
            <a:pPr lvl="1"/>
            <a:r>
              <a:rPr lang="en-CA" sz="1300" dirty="0">
                <a:latin typeface="IBM Plex Sans" panose="020B0503050203000203" pitchFamily="34" charset="0"/>
              </a:rPr>
              <a:t>For multiple DAT attempts there are certain restrictions:</a:t>
            </a:r>
          </a:p>
          <a:p>
            <a:pPr lvl="2"/>
            <a:r>
              <a:rPr lang="en-CA" sz="1300" dirty="0">
                <a:latin typeface="IBM Plex Sans" panose="020B0503050203000203" pitchFamily="34" charset="0"/>
              </a:rPr>
              <a:t>You must wait at least 60 days from your last attempt before retaking.</a:t>
            </a:r>
          </a:p>
          <a:p>
            <a:pPr lvl="2"/>
            <a:r>
              <a:rPr lang="en-CA" sz="1300" dirty="0">
                <a:latin typeface="IBM Plex Sans" panose="020B0503050203000203" pitchFamily="34" charset="0"/>
              </a:rPr>
              <a:t>If you are retesting after 3 or more times, you must provide evidence of previous applications to dental schools and you can only retest once per 12-month period</a:t>
            </a:r>
          </a:p>
          <a:p>
            <a:pPr>
              <a:buClr>
                <a:srgbClr val="595959"/>
              </a:buClr>
              <a:defRPr/>
            </a:pPr>
            <a:r>
              <a:rPr kumimoji="0" lang="en-CA" sz="17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 panose="020B0503050203000203" pitchFamily="34" charset="0"/>
                <a:sym typeface="Arial"/>
              </a:rPr>
              <a:t>How long does it take to get my score?</a:t>
            </a:r>
          </a:p>
          <a:p>
            <a:pPr lvl="1">
              <a:buClr>
                <a:srgbClr val="595959"/>
              </a:buClr>
              <a:defRPr/>
            </a:pPr>
            <a:r>
              <a:rPr kumimoji="0" lang="en-CA" sz="13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 panose="020B0503050203000203" pitchFamily="34" charset="0"/>
                <a:sym typeface="Arial"/>
              </a:rPr>
              <a:t>~1 month following your test date </a:t>
            </a:r>
          </a:p>
          <a:p>
            <a:pPr>
              <a:buClr>
                <a:srgbClr val="595959"/>
              </a:buClr>
              <a:defRPr/>
            </a:pPr>
            <a:r>
              <a:rPr lang="en-CA" sz="1700" b="1" dirty="0">
                <a:solidFill>
                  <a:srgbClr val="595959"/>
                </a:solidFill>
                <a:latin typeface="IBM Plex Sans" panose="020B0503050203000203" pitchFamily="34" charset="0"/>
              </a:rPr>
              <a:t>Can you void the exam like the MCAT?</a:t>
            </a:r>
          </a:p>
          <a:p>
            <a:pPr lvl="1">
              <a:buClr>
                <a:srgbClr val="595959"/>
              </a:buClr>
              <a:defRPr/>
            </a:pPr>
            <a:r>
              <a:rPr lang="en-CA" sz="1300" dirty="0">
                <a:solidFill>
                  <a:srgbClr val="595959"/>
                </a:solidFill>
                <a:latin typeface="IBM Plex Sans" panose="020B0503050203000203" pitchFamily="34" charset="0"/>
              </a:rPr>
              <a:t>No, scores cannot be voided by yourself.</a:t>
            </a:r>
            <a:endParaRPr lang="en-CA" sz="1300" b="1" dirty="0"/>
          </a:p>
          <a:p>
            <a:pPr lvl="2"/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991276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44643" y="315091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DAT – Resources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AA21C7-8D50-86C5-A92D-DB9B7D264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122116"/>
              </p:ext>
            </p:extLst>
          </p:nvPr>
        </p:nvGraphicFramePr>
        <p:xfrm>
          <a:off x="2015440" y="2672047"/>
          <a:ext cx="5012218" cy="191447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5012218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28154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Content Review and Practice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160967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Khan Academy, Jack Westin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YouTube videos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Exam prep books, Preparation Courses (</a:t>
                      </a:r>
                      <a:r>
                        <a:rPr lang="en-CA" sz="1400" dirty="0" err="1">
                          <a:latin typeface="IBM Plex Sans" panose="020B0503050203000203" pitchFamily="34" charset="0"/>
                        </a:rPr>
                        <a:t>DATBooster</a:t>
                      </a:r>
                      <a:r>
                        <a:rPr lang="en-CA" sz="1400" dirty="0">
                          <a:latin typeface="IBM Plex Sans" panose="020B0503050203000203" pitchFamily="34" charset="0"/>
                        </a:rPr>
                        <a:t>, DAT Destroyer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Flash cards (Anki decks, </a:t>
                      </a:r>
                      <a:r>
                        <a:rPr lang="en-CA" sz="1400" dirty="0" err="1">
                          <a:latin typeface="IBM Plex Sans" panose="020B0503050203000203" pitchFamily="34" charset="0"/>
                        </a:rPr>
                        <a:t>quizlet</a:t>
                      </a:r>
                      <a:r>
                        <a:rPr lang="en-CA" sz="1400" dirty="0">
                          <a:latin typeface="IBM Plex Sans" panose="020B0503050203000203" pitchFamily="34" charset="0"/>
                        </a:rPr>
                        <a:t>, </a:t>
                      </a:r>
                      <a:r>
                        <a:rPr lang="en-CA" sz="1400" dirty="0" err="1">
                          <a:latin typeface="IBM Plex Sans" panose="020B0503050203000203" pitchFamily="34" charset="0"/>
                        </a:rPr>
                        <a:t>etc</a:t>
                      </a:r>
                      <a:r>
                        <a:rPr lang="en-CA" sz="1400" dirty="0">
                          <a:latin typeface="IBM Plex Sans" panose="020B0503050203000203" pitchFamily="34" charset="0"/>
                        </a:rPr>
                        <a:t>…)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CDA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EA35EC9-3642-B9D5-00DC-CB99EA49A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935955"/>
              </p:ext>
            </p:extLst>
          </p:nvPr>
        </p:nvGraphicFramePr>
        <p:xfrm>
          <a:off x="676507" y="959453"/>
          <a:ext cx="7690085" cy="16459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690085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Getting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131562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Social Media (YouTube, blogs, Reddit)*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000" dirty="0">
                          <a:latin typeface="IBM Plex Sans" panose="020B0503050203000203" pitchFamily="34" charset="0"/>
                        </a:rPr>
                        <a:t>Tons of people share their experiences, check out some videos/blogs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000" dirty="0">
                          <a:latin typeface="IBM Plex Sans" panose="020B0503050203000203" pitchFamily="34" charset="0"/>
                        </a:rPr>
                        <a:t>r/DAT (Reddit) has many links to legitimate free resources, Anki decks, mnemonics, and study plan spreadsheets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CDA Website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000" dirty="0">
                          <a:latin typeface="IBM Plex Sans" panose="020B0503050203000203" pitchFamily="34" charset="0"/>
                        </a:rPr>
                        <a:t>Carefully reach all information they have online and use their practice materials. Note their practice tests are for purchase only.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Friends, peers and mentors!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000" dirty="0">
                          <a:latin typeface="IBM Plex Sans" panose="020B0503050203000203" pitchFamily="34" charset="0"/>
                        </a:rPr>
                        <a:t>Reach out to anyone you know who has the written the DAT for advice!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sp>
        <p:nvSpPr>
          <p:cNvPr id="10" name="Google Shape;111;p19">
            <a:extLst>
              <a:ext uri="{FF2B5EF4-FFF2-40B4-BE49-F238E27FC236}">
                <a16:creationId xmlns:a16="http://schemas.microsoft.com/office/drawing/2014/main" id="{DD2FB0D7-1877-7A33-B659-B787B9E5B996}"/>
              </a:ext>
            </a:extLst>
          </p:cNvPr>
          <p:cNvSpPr txBox="1">
            <a:spLocks/>
          </p:cNvSpPr>
          <p:nvPr/>
        </p:nvSpPr>
        <p:spPr>
          <a:xfrm>
            <a:off x="435938" y="4524912"/>
            <a:ext cx="8196680" cy="108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Font typeface="Arial"/>
              <a:buNone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CA" sz="8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* Be mindful that some people are breaking their DAT agreement on these sites! </a:t>
            </a:r>
          </a:p>
          <a:p>
            <a:pPr marL="742950" lvl="1" indent="-285750">
              <a:buClr>
                <a:srgbClr val="595959"/>
              </a:buClr>
              <a:defRPr/>
            </a:pPr>
            <a:endParaRPr lang="en-CA" sz="800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lvl="1" indent="0">
              <a:buClr>
                <a:srgbClr val="595959"/>
              </a:buClr>
              <a:buFont typeface="Arial"/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2289291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-1849" y="553605"/>
            <a:ext cx="9112605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CA" sz="2400" b="1" dirty="0">
                <a:latin typeface="IBM Plex Sans"/>
                <a:ea typeface="IBM Plex Sans"/>
                <a:cs typeface="IBM Plex Sans"/>
                <a:sym typeface="IBM Plex Sans"/>
              </a:rPr>
              <a:t>Computer-based Assessment for Sampling Personal Characteristics - </a:t>
            </a:r>
            <a:r>
              <a:rPr lang="en-CA" sz="2400" b="1" dirty="0" err="1">
                <a:latin typeface="IBM Plex Sans"/>
                <a:ea typeface="IBM Plex Sans"/>
                <a:cs typeface="IBM Plex Sans"/>
                <a:sym typeface="IBM Plex Sans"/>
              </a:rPr>
              <a:t>CASPer</a:t>
            </a:r>
            <a:endParaRPr sz="24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370822"/>
            <a:ext cx="8015083" cy="3793648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Online, scenario-based test assessing non-academic qualities like empathy, ethics, and decision-making.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What would you do in a tough situation? What are your behavioural tendencies?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Schools Requiring </a:t>
            </a:r>
            <a:r>
              <a:rPr lang="en-CA" b="1" dirty="0" err="1">
                <a:latin typeface="IBM Plex Sans" panose="020B0503050203000203" pitchFamily="34" charset="0"/>
              </a:rPr>
              <a:t>CASPer</a:t>
            </a:r>
            <a:r>
              <a:rPr lang="en-CA" b="1" dirty="0">
                <a:latin typeface="IBM Plex Sans" panose="020B0503050203000203" pitchFamily="34" charset="0"/>
              </a:rPr>
              <a:t>: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UofT, Western, McGill, Alberta, Saskatchewan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Format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12 scenarios (video or word-based prompts)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3 open-ended questions each (5 mins/section)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10 minute break hallway through test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Preparation Tips: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Practice responding to ethical dilemmas.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Stay calm under time pressure.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Focus on empathy, ethical reasoning, and clarity in responses.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Try to understand multiple perspectives in every scenario.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Practice typing!</a:t>
            </a:r>
          </a:p>
          <a:p>
            <a:pPr lvl="1"/>
            <a:endParaRPr lang="en-CA" b="1" dirty="0">
              <a:latin typeface="IBM Plex Sans" panose="020B0503050203000203" pitchFamily="34" charset="0"/>
            </a:endParaRPr>
          </a:p>
          <a:p>
            <a:pPr lvl="1"/>
            <a:endParaRPr lang="en-CA" b="1" dirty="0">
              <a:latin typeface="IBM Plex Sans" panose="020B0503050203000203" pitchFamily="34" charset="0"/>
            </a:endParaRPr>
          </a:p>
        </p:txBody>
      </p:sp>
      <p:pic>
        <p:nvPicPr>
          <p:cNvPr id="35842" name="Picture 2" descr="Casper Test - Occupational Science &amp; Occupational Therapy">
            <a:extLst>
              <a:ext uri="{FF2B5EF4-FFF2-40B4-BE49-F238E27FC236}">
                <a16:creationId xmlns:a16="http://schemas.microsoft.com/office/drawing/2014/main" id="{1587BE7D-D040-50BC-5342-6B6162C9D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940" y="2817205"/>
            <a:ext cx="2738842" cy="105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557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 err="1">
                <a:latin typeface="IBM Plex Sans"/>
                <a:ea typeface="IBM Plex Sans"/>
                <a:cs typeface="IBM Plex Sans"/>
                <a:sym typeface="IBM Plex Sans"/>
              </a:rPr>
              <a:t>CASPer</a:t>
            </a: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 Example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8" y="1246703"/>
            <a:ext cx="8015083" cy="3398869"/>
          </a:xfrm>
        </p:spPr>
        <p:txBody>
          <a:bodyPr>
            <a:normAutofit/>
          </a:bodyPr>
          <a:lstStyle/>
          <a:p>
            <a:r>
              <a:rPr lang="en-CA" b="1" i="0" dirty="0">
                <a:solidFill>
                  <a:srgbClr val="303030"/>
                </a:solidFill>
                <a:effectLst/>
                <a:latin typeface="IBM Plex Sans" panose="020B0503050203000203" pitchFamily="34" charset="0"/>
              </a:rPr>
              <a:t>Prompt: </a:t>
            </a:r>
            <a:r>
              <a:rPr lang="en-CA" b="0" i="1" dirty="0">
                <a:solidFill>
                  <a:srgbClr val="303030"/>
                </a:solidFill>
                <a:effectLst/>
                <a:latin typeface="IBM Plex Sans" panose="020B0503050203000203" pitchFamily="34" charset="0"/>
              </a:rPr>
              <a:t>COVID-19 is an infectious disease that has quickly taken over our world. Many people feel that we will not be able to return to our “normal” lives until a vaccine is developed. It is likely that when the vaccine is developed, there will not be enough vaccines for everyone to receive it right away.</a:t>
            </a:r>
          </a:p>
          <a:p>
            <a:r>
              <a:rPr lang="en-CA" b="1" i="0" dirty="0">
                <a:solidFill>
                  <a:srgbClr val="303030"/>
                </a:solidFill>
                <a:effectLst/>
                <a:latin typeface="IBM Plex Sans" panose="020B0503050203000203" pitchFamily="34" charset="0"/>
              </a:rPr>
              <a:t>Questions</a:t>
            </a:r>
          </a:p>
          <a:p>
            <a:pPr lvl="1">
              <a:buFont typeface="+mj-lt"/>
              <a:buAutoNum type="arabicPeriod"/>
            </a:pPr>
            <a:r>
              <a:rPr lang="en-CA" b="0" i="1" dirty="0">
                <a:solidFill>
                  <a:srgbClr val="303030"/>
                </a:solidFill>
                <a:effectLst/>
                <a:latin typeface="IBM Plex Sans" panose="020B0503050203000203" pitchFamily="34" charset="0"/>
              </a:rPr>
              <a:t>How should priority be determined for the COVID-19 vaccine?</a:t>
            </a:r>
          </a:p>
          <a:p>
            <a:pPr lvl="1">
              <a:buFont typeface="+mj-lt"/>
              <a:buAutoNum type="arabicPeriod"/>
            </a:pPr>
            <a:r>
              <a:rPr lang="en-CA" b="0" i="1" dirty="0">
                <a:solidFill>
                  <a:srgbClr val="303030"/>
                </a:solidFill>
                <a:effectLst/>
                <a:latin typeface="IBM Plex Sans" panose="020B0503050203000203" pitchFamily="34" charset="0"/>
              </a:rPr>
              <a:t>What are the ethical concerns to consider in any priority or ranking system?</a:t>
            </a:r>
          </a:p>
          <a:p>
            <a:pPr lvl="1">
              <a:buFont typeface="+mj-lt"/>
              <a:buAutoNum type="arabicPeriod"/>
            </a:pPr>
            <a:r>
              <a:rPr lang="en-CA" b="0" i="1" dirty="0">
                <a:solidFill>
                  <a:srgbClr val="303030"/>
                </a:solidFill>
                <a:effectLst/>
                <a:latin typeface="IBM Plex Sans" panose="020B0503050203000203" pitchFamily="34" charset="0"/>
              </a:rPr>
              <a:t>Discuss a time where you had to choose one person over another in a personal situation and how you came to your decisions.</a:t>
            </a:r>
          </a:p>
          <a:p>
            <a:pPr marL="596900" lvl="1" indent="0">
              <a:buNone/>
            </a:pPr>
            <a:endParaRPr lang="en-CA" b="1" dirty="0">
              <a:latin typeface="IBM Plex Sans" panose="020B0503050203000203" pitchFamily="34" charset="0"/>
            </a:endParaRPr>
          </a:p>
          <a:p>
            <a:pPr lvl="1"/>
            <a:endParaRPr lang="en-CA" b="1" dirty="0">
              <a:latin typeface="IBM Plex Sans" panose="020B0503050203000203" pitchFamily="34" charset="0"/>
            </a:endParaRPr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3CDEC762-4B46-72B2-6F59-99059D2EEDCF}"/>
              </a:ext>
            </a:extLst>
          </p:cNvPr>
          <p:cNvSpPr txBox="1">
            <a:spLocks/>
          </p:cNvSpPr>
          <p:nvPr/>
        </p:nvSpPr>
        <p:spPr>
          <a:xfrm>
            <a:off x="642782" y="465565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https://www.caspertest.com/casper-sample-questions/#sample-question-card-7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1319974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C1F0E1D7-E3EE-41E4-E015-9E1635EED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>
            <a:extLst>
              <a:ext uri="{FF2B5EF4-FFF2-40B4-BE49-F238E27FC236}">
                <a16:creationId xmlns:a16="http://schemas.microsoft.com/office/drawing/2014/main" id="{19DFFF9A-F33B-B1C8-AB75-FE7DE98877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2070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Official CDA DAT Handbook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" name="Google Shape;182;p27">
            <a:extLst>
              <a:ext uri="{FF2B5EF4-FFF2-40B4-BE49-F238E27FC236}">
                <a16:creationId xmlns:a16="http://schemas.microsoft.com/office/drawing/2014/main" id="{6A96F25C-38EA-1189-6990-87456DB9BC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>
            <a:extLst>
              <a:ext uri="{FF2B5EF4-FFF2-40B4-BE49-F238E27FC236}">
                <a16:creationId xmlns:a16="http://schemas.microsoft.com/office/drawing/2014/main" id="{94E55363-B6D5-C339-21EA-D9754F520C8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3CDD4C0-73A4-F131-57A0-3B4B14419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614" y="1056021"/>
            <a:ext cx="3666772" cy="366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14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/>
        </p:nvSpPr>
        <p:spPr>
          <a:xfrm>
            <a:off x="229126" y="1699875"/>
            <a:ext cx="8685748" cy="234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Canadian Dental Schools</a:t>
            </a:r>
            <a:b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45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0" name="Google Shape;190;p28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D722AB-8527-7504-CF2F-6F5F547F9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95236"/>
              </p:ext>
            </p:extLst>
          </p:nvPr>
        </p:nvGraphicFramePr>
        <p:xfrm>
          <a:off x="2566530" y="1169131"/>
          <a:ext cx="4010940" cy="3240222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10940">
                  <a:extLst>
                    <a:ext uri="{9D8B030D-6E8A-4147-A177-3AD203B41FA5}">
                      <a16:colId xmlns:a16="http://schemas.microsoft.com/office/drawing/2014/main" val="3440117866"/>
                    </a:ext>
                  </a:extLst>
                </a:gridCol>
              </a:tblGrid>
              <a:tr h="392168">
                <a:tc>
                  <a:txBody>
                    <a:bodyPr/>
                    <a:lstStyle/>
                    <a:p>
                      <a:r>
                        <a:rPr lang="en-CA" sz="1600" b="1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University of Toronto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792012"/>
                  </a:ext>
                </a:extLst>
              </a:tr>
              <a:tr h="4091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University of Western Ontario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318167"/>
                  </a:ext>
                </a:extLst>
              </a:tr>
              <a:tr h="409116">
                <a:tc>
                  <a:txBody>
                    <a:bodyPr/>
                    <a:lstStyle/>
                    <a:p>
                      <a:r>
                        <a:rPr lang="en-CA" sz="1600" b="0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University of Alberta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855710"/>
                  </a:ext>
                </a:extLst>
              </a:tr>
              <a:tr h="4091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University of British Columbia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119569"/>
                  </a:ext>
                </a:extLst>
              </a:tr>
              <a:tr h="401237">
                <a:tc>
                  <a:txBody>
                    <a:bodyPr/>
                    <a:lstStyle/>
                    <a:p>
                      <a:r>
                        <a:rPr lang="en-CA" sz="1600" b="0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University of Manitoba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2868681"/>
                  </a:ext>
                </a:extLst>
              </a:tr>
              <a:tr h="401237">
                <a:tc>
                  <a:txBody>
                    <a:bodyPr/>
                    <a:lstStyle/>
                    <a:p>
                      <a:r>
                        <a:rPr lang="en-CA" sz="1600" b="0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University of Saskatchewan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8740"/>
                  </a:ext>
                </a:extLst>
              </a:tr>
              <a:tr h="409116">
                <a:tc>
                  <a:txBody>
                    <a:bodyPr/>
                    <a:lstStyle/>
                    <a:p>
                      <a:r>
                        <a:rPr lang="en-CA" sz="1600" b="0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Dalhousie University (Nova Scotia)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256659"/>
                  </a:ext>
                </a:extLst>
              </a:tr>
              <a:tr h="409116">
                <a:tc>
                  <a:txBody>
                    <a:bodyPr/>
                    <a:lstStyle/>
                    <a:p>
                      <a:r>
                        <a:rPr lang="en-CA" sz="1600" b="0" dirty="0">
                          <a:solidFill>
                            <a:schemeClr val="tx1"/>
                          </a:solidFill>
                          <a:latin typeface="IBM Plex Sans" panose="020B0503050203000203" pitchFamily="34" charset="0"/>
                        </a:rPr>
                        <a:t>McGill University (Quebec)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400592"/>
                  </a:ext>
                </a:extLst>
              </a:tr>
            </a:tbl>
          </a:graphicData>
        </a:graphic>
      </p:graphicFrame>
      <p:sp>
        <p:nvSpPr>
          <p:cNvPr id="4" name="Google Shape;110;p19">
            <a:extLst>
              <a:ext uri="{FF2B5EF4-FFF2-40B4-BE49-F238E27FC236}">
                <a16:creationId xmlns:a16="http://schemas.microsoft.com/office/drawing/2014/main" id="{584BE2E8-0110-DB1C-9BB4-1D569525AA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35191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Canadian (English) Dental Schools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537789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39EAC291-65BC-610F-2BF1-6B54282C2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1DCCD66C-6FEC-EA5A-39FA-CABB251ED5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CBE8543F-D10D-69B0-0808-C777ACC3A57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BFD058-6169-586D-9A9F-5875E99B3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827349"/>
              </p:ext>
            </p:extLst>
          </p:nvPr>
        </p:nvGraphicFramePr>
        <p:xfrm>
          <a:off x="208720" y="842343"/>
          <a:ext cx="8716617" cy="3499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855">
                  <a:extLst>
                    <a:ext uri="{9D8B030D-6E8A-4147-A177-3AD203B41FA5}">
                      <a16:colId xmlns:a16="http://schemas.microsoft.com/office/drawing/2014/main" val="1166847278"/>
                    </a:ext>
                  </a:extLst>
                </a:gridCol>
                <a:gridCol w="7616762">
                  <a:extLst>
                    <a:ext uri="{9D8B030D-6E8A-4147-A177-3AD203B41FA5}">
                      <a16:colId xmlns:a16="http://schemas.microsoft.com/office/drawing/2014/main" val="2859095441"/>
                    </a:ext>
                  </a:extLst>
                </a:gridCol>
              </a:tblGrid>
              <a:tr h="39069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Prerequisites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4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Alberta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Min C- in: Cell Biology (1), Microbiology (1), General Chemistry (1), Organic Chemistry (1), Biochemistry (1), English (2), Statistics (1), Human Physiology (2)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3.5 GPA cutoff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DAT, </a:t>
                      </a:r>
                      <a:r>
                        <a:rPr lang="en-CA" dirty="0" err="1">
                          <a:latin typeface="IBM Plex Sans" panose="020B0503050203000203" pitchFamily="34" charset="0"/>
                        </a:rPr>
                        <a:t>CASPer</a:t>
                      </a:r>
                      <a:endParaRPr lang="en-CA" dirty="0">
                        <a:latin typeface="IBM Plex Sans" panose="020B050305020300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73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Min C- in: Biology (2), Chemistry (2), Biochemistry (2), Organic Chemistry (2), English (2)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2.8 GPA cutoff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DAT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12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Manitoba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Biology (2), Chemistry (2), Physics (2), Organic Chemistry (2), English (2), Biochemistry (2), Humanities/Social Science (2)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3.85 GPA cutoff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DAT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6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100" dirty="0">
                          <a:latin typeface="IBM Plex Sans" panose="020B0503050203000203" pitchFamily="34" charset="0"/>
                        </a:rPr>
                        <a:t>Saskatchewan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300" dirty="0">
                          <a:latin typeface="IBM Plex Sans" panose="020B0503050203000203" pitchFamily="34" charset="0"/>
                        </a:rPr>
                        <a:t>Biology (2), Chemistry (1), Organic Chemistry (1), Physics (1), Biochemistry (1), Metabolic Biochemistry (1), Physiology (2), Nutrition (1), Microbiology (1),  Social Sciences/Humanities (2)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366781"/>
                  </a:ext>
                </a:extLst>
              </a:tr>
            </a:tbl>
          </a:graphicData>
        </a:graphic>
      </p:graphicFrame>
      <p:sp>
        <p:nvSpPr>
          <p:cNvPr id="7" name="Google Shape;111;p19">
            <a:extLst>
              <a:ext uri="{FF2B5EF4-FFF2-40B4-BE49-F238E27FC236}">
                <a16:creationId xmlns:a16="http://schemas.microsoft.com/office/drawing/2014/main" id="{B9B039E0-027B-2948-3A84-588AC0407A14}"/>
              </a:ext>
            </a:extLst>
          </p:cNvPr>
          <p:cNvSpPr txBox="1">
            <a:spLocks/>
          </p:cNvSpPr>
          <p:nvPr/>
        </p:nvSpPr>
        <p:spPr>
          <a:xfrm>
            <a:off x="662109" y="475060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https://sssc.carleton.ca/resources-health-care-resources/dental-school-information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" name="Google Shape;110;p19">
            <a:extLst>
              <a:ext uri="{FF2B5EF4-FFF2-40B4-BE49-F238E27FC236}">
                <a16:creationId xmlns:a16="http://schemas.microsoft.com/office/drawing/2014/main" id="{F32AEA8E-8D88-5143-5380-15B7816B93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76666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Prerequisites – West Canada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2559133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140969D6-9428-F7D9-FCAD-47049F143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573FAC85-53F8-89AE-C2A7-0E9C8D9D5D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76666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Prerequisites – East Canada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F59D66A9-90A1-DF19-0A57-50B1E46CBC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484FD90E-E6C3-D5E8-6AF4-761F8FE015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87C4FB-D50E-4003-BB58-5EC5D9A41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431420"/>
              </p:ext>
            </p:extLst>
          </p:nvPr>
        </p:nvGraphicFramePr>
        <p:xfrm>
          <a:off x="391062" y="816945"/>
          <a:ext cx="8534277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477">
                  <a:extLst>
                    <a:ext uri="{9D8B030D-6E8A-4147-A177-3AD203B41FA5}">
                      <a16:colId xmlns:a16="http://schemas.microsoft.com/office/drawing/2014/main" val="1166847278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859095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Prerequisites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47568"/>
                  </a:ext>
                </a:extLst>
              </a:tr>
              <a:tr h="444197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Dalhousie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Biology (2), Chemistry (2), Physics (2), Organic Chemistry (2), Biochemistry (1), Microbiology (1), Human Physiology (2), English (2), Humanities/Social Sciences (4)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DAT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3.7/4.3 GPA cutoff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73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Toronto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Biochemistry (2), Human/Mammalian Physiology (2), Life Sciences (4), Humanities/Social Sciences (2)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3.0 GPA cutoff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DAT, </a:t>
                      </a:r>
                      <a:r>
                        <a:rPr lang="en-CA" dirty="0" err="1">
                          <a:latin typeface="IBM Plex Sans" panose="020B0503050203000203" pitchFamily="34" charset="0"/>
                        </a:rPr>
                        <a:t>CASPer</a:t>
                      </a:r>
                      <a:endParaRPr lang="en-CA" dirty="0">
                        <a:latin typeface="IBM Plex Sans" panose="020B050305020300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12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Western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Organic Chemistry (1), Biochemistry (1), Humanities/Mammalian Physiology (2)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3.7 GPA cutoff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DAT, </a:t>
                      </a:r>
                      <a:r>
                        <a:rPr lang="en-CA" dirty="0" err="1">
                          <a:latin typeface="IBM Plex Sans" panose="020B0503050203000203" pitchFamily="34" charset="0"/>
                        </a:rPr>
                        <a:t>CASPer</a:t>
                      </a:r>
                      <a:endParaRPr lang="en-CA" dirty="0">
                        <a:latin typeface="IBM Plex Sans" panose="020B050305020300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60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McGill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Biology (2), Chemistry (2), Physics (2), Organic Chemistry (1), Recommended: (1) in Biochemistry, Mammalian Physiology, Cell Biology &amp; Metabolism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DAT, </a:t>
                      </a:r>
                      <a:r>
                        <a:rPr lang="en-CA" dirty="0" err="1">
                          <a:latin typeface="IBM Plex Sans" panose="020B0503050203000203" pitchFamily="34" charset="0"/>
                        </a:rPr>
                        <a:t>CASPer</a:t>
                      </a:r>
                      <a:endParaRPr lang="en-CA" dirty="0">
                        <a:latin typeface="IBM Plex Sans" panose="020B050305020300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455664"/>
                  </a:ext>
                </a:extLst>
              </a:tr>
            </a:tbl>
          </a:graphicData>
        </a:graphic>
      </p:graphicFrame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220CF4C3-0C30-DEFD-8E9E-8FED84D26789}"/>
              </a:ext>
            </a:extLst>
          </p:cNvPr>
          <p:cNvSpPr txBox="1">
            <a:spLocks/>
          </p:cNvSpPr>
          <p:nvPr/>
        </p:nvSpPr>
        <p:spPr>
          <a:xfrm>
            <a:off x="662109" y="475060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https://sssc.carleton.ca/resources-health-care-resources/dental-school-information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2890812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University of Toronto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6E2EA3D8-2A1D-F7A4-AD56-98482EBB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80" y="1381539"/>
            <a:ext cx="6101039" cy="343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525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University of Toronto – Academic Requirements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8" y="1246703"/>
            <a:ext cx="8720790" cy="3102273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Minimum of 3 years of undergraduate work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Biochemistry – 2 semesters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Human/Animal Physiology – 2 semesters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Life Sciences (biology based courses) – 4 semesters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Humanities/Social Sciences – 2 semesters 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GPA cutoff: 3.0/4.0 </a:t>
            </a:r>
          </a:p>
          <a:p>
            <a:pPr lvl="1"/>
            <a:r>
              <a:rPr lang="en-CA" dirty="0">
                <a:latin typeface="IBM Plex Sans" panose="020B0503050203000203" pitchFamily="34" charset="0"/>
                <a:sym typeface="Wingdings" pitchFamily="2" charset="2"/>
              </a:rPr>
              <a:t>Average accepted GPA 3.95 (2024), admitted students usually have a minimum GPA of 3.85</a:t>
            </a:r>
            <a:endParaRPr lang="en-CA" dirty="0">
              <a:latin typeface="IBM Plex Sans" panose="020B0503050203000203" pitchFamily="34" charset="0"/>
            </a:endParaRPr>
          </a:p>
          <a:p>
            <a:r>
              <a:rPr lang="en-CA" b="1" dirty="0">
                <a:latin typeface="IBM Plex Sans" panose="020B0503050203000203" pitchFamily="34" charset="0"/>
              </a:rPr>
              <a:t>DAT average: 23</a:t>
            </a:r>
            <a:endParaRPr lang="en-CA" sz="1400" dirty="0">
              <a:latin typeface="IBM Plex Sans" panose="020B0503050203000203" pitchFamily="34" charset="0"/>
            </a:endParaRPr>
          </a:p>
          <a:p>
            <a:r>
              <a:rPr lang="en-CA" b="1" dirty="0" err="1">
                <a:latin typeface="IBM Plex Sans" panose="020B0503050203000203" pitchFamily="34" charset="0"/>
              </a:rPr>
              <a:t>CASPer</a:t>
            </a:r>
            <a:endParaRPr lang="en-CA" b="1" dirty="0">
              <a:latin typeface="IBM Plex Sans" panose="020B0503050203000203" pitchFamily="34" charset="0"/>
            </a:endParaRPr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9C6F4093-45D4-7FCD-7626-687F678872AA}"/>
              </a:ext>
            </a:extLst>
          </p:cNvPr>
          <p:cNvSpPr txBox="1">
            <a:spLocks/>
          </p:cNvSpPr>
          <p:nvPr/>
        </p:nvSpPr>
        <p:spPr>
          <a:xfrm>
            <a:off x="667079" y="4542818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https://www.dentistry.utoronto.ca/prospective-students/undergraduate/DDS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,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6"/>
              </a:rPr>
              <a:t>https://dat-prep.com/dat-scores-for-dental-schools.php?srsltid=AfmBOopPAu6n2emwLtPS_Y-u0W9nd9ZraNuO3pqq6uKyrHZx0XrApfbP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3432152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University of Toronto – Non-Academic Requirements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7" y="1246703"/>
            <a:ext cx="8754243" cy="3592926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Personal Statement</a:t>
            </a:r>
          </a:p>
          <a:p>
            <a:pPr lvl="1"/>
            <a:r>
              <a:rPr lang="en-CA" b="1" i="1" dirty="0">
                <a:latin typeface="IBM Plex Sans" panose="020B0503050203000203" pitchFamily="34" charset="0"/>
              </a:rPr>
              <a:t>Explain why you want to pursue a dental career (maximum 2 pages)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Greatest Accomplishment</a:t>
            </a:r>
          </a:p>
          <a:p>
            <a:pPr lvl="1"/>
            <a:r>
              <a:rPr lang="en-CA" b="1" i="1" dirty="0">
                <a:latin typeface="IBM Plex Sans" panose="020B0503050203000203" pitchFamily="34" charset="0"/>
              </a:rPr>
              <a:t>Outline what you consider to be your greatest accomplishment and the reasons you have chosen to highlight it (maximum 1 page)</a:t>
            </a:r>
          </a:p>
          <a:p>
            <a:pPr lvl="1"/>
            <a:endParaRPr lang="en-CA" b="1" dirty="0">
              <a:latin typeface="IBM Plex Sans" panose="020B0503050203000203" pitchFamily="34" charset="0"/>
            </a:endParaRPr>
          </a:p>
          <a:p>
            <a:pPr marL="114300" indent="0">
              <a:buNone/>
            </a:pPr>
            <a:r>
              <a:rPr lang="en-CA" sz="1400" dirty="0">
                <a:latin typeface="IBM Plex Sans" panose="020B0503050203000203" pitchFamily="34" charset="0"/>
              </a:rPr>
              <a:t>** There are no specific format requirements for supporting information</a:t>
            </a:r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E1C8463C-2D2D-6FE2-CB4C-B53C387E1528}"/>
              </a:ext>
            </a:extLst>
          </p:cNvPr>
          <p:cNvSpPr txBox="1">
            <a:spLocks/>
          </p:cNvSpPr>
          <p:nvPr/>
        </p:nvSpPr>
        <p:spPr>
          <a:xfrm>
            <a:off x="642782" y="465565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https://forms2.dentistry.utoronto.ca/201055113968048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15367853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University of Western Ontario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Schulich School of Medicine &amp; Dentistry at Western University: How to Get  In | BeMo®">
            <a:extLst>
              <a:ext uri="{FF2B5EF4-FFF2-40B4-BE49-F238E27FC236}">
                <a16:creationId xmlns:a16="http://schemas.microsoft.com/office/drawing/2014/main" id="{C7AD180F-508C-DE53-C1C5-A970C971C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107" y="1321905"/>
            <a:ext cx="5341866" cy="356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556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41540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Western– Academic Requirements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19" y="1064128"/>
            <a:ext cx="9088976" cy="3793648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4 year undergraduate degree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Organic Chemistry – 1 semester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Biochemistry – 1 semester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Human/Mammalian Physiology – 2 semesters </a:t>
            </a:r>
          </a:p>
          <a:p>
            <a:pPr lvl="2"/>
            <a:r>
              <a:rPr lang="en-CA" dirty="0">
                <a:latin typeface="IBM Plex Sans" panose="020B0503050203000203" pitchFamily="34" charset="0"/>
              </a:rPr>
              <a:t>You may be asked to complete a Physiology Challenge Exam if you apply without  this course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GPA cutoff: 80% or higher in the best 2 academic years 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Calculated from the </a:t>
            </a:r>
            <a:r>
              <a:rPr lang="en-CA" b="1" dirty="0">
                <a:latin typeface="IBM Plex Sans" panose="020B0503050203000203" pitchFamily="34" charset="0"/>
              </a:rPr>
              <a:t>2 best years with full course load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At least 30 credit hours completed Sept-April = full course load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At least 18 credit hours whose level is at or above the year of study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A maximum of 6 pass/fail credit hours permitted per year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Summer Courses will not be counted 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 panose="020B0503050203000203" pitchFamily="34" charset="0"/>
                <a:cs typeface="Arial"/>
                <a:sym typeface="Arial"/>
              </a:rPr>
              <a:t>DAT average: 21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  <a:tabLst/>
              <a:defRPr/>
            </a:pPr>
            <a:r>
              <a:rPr kumimoji="0" lang="en-CA" sz="1800" b="1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 panose="020B0503050203000203" pitchFamily="34" charset="0"/>
                <a:cs typeface="Arial"/>
                <a:sym typeface="Arial"/>
              </a:rPr>
              <a:t>CASPer</a:t>
            </a:r>
            <a:endParaRPr kumimoji="0" lang="en-CA" sz="18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 panose="020B0503050203000203" pitchFamily="34" charset="0"/>
              <a:cs typeface="Arial"/>
              <a:sym typeface="Arial"/>
            </a:endParaRPr>
          </a:p>
          <a:p>
            <a:pPr marL="596900" lvl="1" indent="0">
              <a:buNone/>
            </a:pPr>
            <a:endParaRPr lang="en-CA" b="1" dirty="0">
              <a:latin typeface="IBM Plex Sans" panose="020B0503050203000203" pitchFamily="34" charset="0"/>
            </a:endParaRPr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889C2BC7-8961-3855-40E1-A4DF97E2F054}"/>
              </a:ext>
            </a:extLst>
          </p:cNvPr>
          <p:cNvSpPr txBox="1">
            <a:spLocks/>
          </p:cNvSpPr>
          <p:nvPr/>
        </p:nvSpPr>
        <p:spPr>
          <a:xfrm>
            <a:off x="642782" y="465565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https://www.schulich.uwo.ca/med_dent_admissions/dentistry/admission_requirements.html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,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6"/>
              </a:rPr>
              <a:t>https://dat-prep.com/dat-scores-for-dental-schools.php?srsltid=AfmBOopPAu6n2emwLtPS_Y-u0W9nd9ZraNuO3pqq6uKyrHZx0XrApfbP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29100333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187A2F21-1CD1-3847-EE93-0AD2B36B4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F66AA9DD-D035-C333-B720-1C4AD99C6B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Western – Non-Academic Requirements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B661B693-2E96-F2F3-D40B-7DB3AEC29A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C056E6BC-083E-4CCB-D64C-23C7414352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EE4AB-553E-B299-EA10-841D21535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7" y="1246703"/>
            <a:ext cx="8754243" cy="3592926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Western Autobiographical Sketch &amp; Personal Statement</a:t>
            </a:r>
          </a:p>
          <a:p>
            <a:pPr lvl="1"/>
            <a:r>
              <a:rPr lang="en-CA" b="1" dirty="0">
                <a:latin typeface="IBM Plex Sans" panose="020B0503050203000203" pitchFamily="34" charset="0"/>
              </a:rPr>
              <a:t>Invites applicants to tell their story and share what makes them unique by linking activities/experiences. Schulich Dentistry is interested in how their activities/experiences connect with the following topics:</a:t>
            </a:r>
          </a:p>
          <a:p>
            <a:pPr lvl="2"/>
            <a:r>
              <a:rPr lang="en-CA" dirty="0">
                <a:latin typeface="IBM Plex Sans" panose="020B0503050203000203" pitchFamily="34" charset="0"/>
              </a:rPr>
              <a:t>Teamwork and Leadership</a:t>
            </a:r>
          </a:p>
          <a:p>
            <a:pPr lvl="2"/>
            <a:r>
              <a:rPr lang="en-CA" dirty="0">
                <a:latin typeface="IBM Plex Sans" panose="020B0503050203000203" pitchFamily="34" charset="0"/>
              </a:rPr>
              <a:t>Respect for Equity, Diversity, and Inclusion</a:t>
            </a:r>
          </a:p>
          <a:p>
            <a:pPr lvl="2"/>
            <a:r>
              <a:rPr lang="en-CA" dirty="0">
                <a:latin typeface="IBM Plex Sans" panose="020B0503050203000203" pitchFamily="34" charset="0"/>
              </a:rPr>
              <a:t>Social Accountability and Social Responsibility</a:t>
            </a:r>
          </a:p>
          <a:p>
            <a:pPr lvl="2"/>
            <a:r>
              <a:rPr lang="en-CA" dirty="0">
                <a:latin typeface="IBM Plex Sans" panose="020B0503050203000203" pitchFamily="34" charset="0"/>
              </a:rPr>
              <a:t>Self-directed Learning, Problem-solving and Critical Inquiry</a:t>
            </a:r>
          </a:p>
          <a:p>
            <a:pPr lvl="1"/>
            <a:endParaRPr lang="en-CA" b="1" dirty="0">
              <a:latin typeface="IBM Plex Sans" panose="020B0503050203000203" pitchFamily="34" charset="0"/>
            </a:endParaRPr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35918AF0-3C30-9D7C-D32A-9D07D70D3E2B}"/>
              </a:ext>
            </a:extLst>
          </p:cNvPr>
          <p:cNvSpPr txBox="1">
            <a:spLocks/>
          </p:cNvSpPr>
          <p:nvPr/>
        </p:nvSpPr>
        <p:spPr>
          <a:xfrm>
            <a:off x="642782" y="465565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https://www.schulich.uwo.ca/med_dent_admissions/dentistry/admission_requirements.html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3578684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Application Deadlines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703963" cy="3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Will vary from school to school! Many school’s deadlines are in November!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800" dirty="0">
                <a:latin typeface="IBM Plex Sans"/>
                <a:ea typeface="IBM Plex Sans"/>
                <a:cs typeface="IBM Plex Sans"/>
                <a:sym typeface="IBM Plex Sans"/>
              </a:rPr>
              <a:t>UofT: Nov 1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800" dirty="0">
                <a:latin typeface="IBM Plex Sans"/>
                <a:ea typeface="IBM Plex Sans"/>
                <a:cs typeface="IBM Plex Sans"/>
                <a:sym typeface="IBM Plex Sans"/>
              </a:rPr>
              <a:t>Western: Nov 11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sz="1800" dirty="0">
                <a:latin typeface="IBM Plex Sans"/>
                <a:ea typeface="IBM Plex Sans"/>
                <a:cs typeface="IBM Plex Sans"/>
                <a:sym typeface="IBM Plex Sans"/>
              </a:rPr>
              <a:t>Dalhousie: May 1 (strongly recommended to apply before Feb 1)</a:t>
            </a: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Manage Deadlines in Project Teams">
            <a:extLst>
              <a:ext uri="{FF2B5EF4-FFF2-40B4-BE49-F238E27FC236}">
                <a16:creationId xmlns:a16="http://schemas.microsoft.com/office/drawing/2014/main" id="{68F5EF05-A70A-9802-9605-5A9294BE9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76" y="2857048"/>
            <a:ext cx="3440546" cy="196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228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1B24DCB5-3E8A-6116-B09D-31CF30222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>
            <a:extLst>
              <a:ext uri="{FF2B5EF4-FFF2-40B4-BE49-F238E27FC236}">
                <a16:creationId xmlns:a16="http://schemas.microsoft.com/office/drawing/2014/main" id="{F3F1EB2F-E6EB-3EBF-87FC-CF6941BC5E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Interviews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27">
            <a:extLst>
              <a:ext uri="{FF2B5EF4-FFF2-40B4-BE49-F238E27FC236}">
                <a16:creationId xmlns:a16="http://schemas.microsoft.com/office/drawing/2014/main" id="{E8283A90-3A75-472C-1246-61D710144C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5783260" cy="3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You are almost there!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50% of interviewees are accepted</a:t>
            </a:r>
          </a:p>
          <a:p>
            <a:pPr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Purpose: evaluate maturity, motivation, initiative, communication, personal qualities, and social skills</a:t>
            </a:r>
          </a:p>
          <a:p>
            <a:pPr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Possible formats:</a:t>
            </a:r>
          </a:p>
          <a:p>
            <a:pPr lvl="1"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MMI: multiple stations (10 minutes each) with different scenarios – given some time to prepare</a:t>
            </a:r>
          </a:p>
          <a:p>
            <a:pPr lvl="2"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UofT – 3 stations total</a:t>
            </a:r>
          </a:p>
          <a:p>
            <a:pPr lvl="1"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Traditional Panel Interview</a:t>
            </a:r>
          </a:p>
          <a:p>
            <a:pPr lvl="2"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Western – 30 minute duration, 3 panelists (Faulty Member, Community Member, Current Student)</a:t>
            </a:r>
          </a:p>
        </p:txBody>
      </p:sp>
      <p:pic>
        <p:nvPicPr>
          <p:cNvPr id="182" name="Google Shape;182;p27">
            <a:extLst>
              <a:ext uri="{FF2B5EF4-FFF2-40B4-BE49-F238E27FC236}">
                <a16:creationId xmlns:a16="http://schemas.microsoft.com/office/drawing/2014/main" id="{AA4797A3-834F-3B92-62DE-802686CF01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>
            <a:extLst>
              <a:ext uri="{FF2B5EF4-FFF2-40B4-BE49-F238E27FC236}">
                <a16:creationId xmlns:a16="http://schemas.microsoft.com/office/drawing/2014/main" id="{62A3B1F2-C39D-FEE8-9A9F-80C9A6ECDD3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54" name="Picture 2" descr="Sample Panel Medical School Interview Questions | MedApplications">
            <a:extLst>
              <a:ext uri="{FF2B5EF4-FFF2-40B4-BE49-F238E27FC236}">
                <a16:creationId xmlns:a16="http://schemas.microsoft.com/office/drawing/2014/main" id="{0A297476-DC04-58DC-9963-B3148BD64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960" y="1781147"/>
            <a:ext cx="2837574" cy="189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0040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42070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Interview Preparation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body" idx="1"/>
          </p:nvPr>
        </p:nvSpPr>
        <p:spPr>
          <a:xfrm>
            <a:off x="311700" y="1061463"/>
            <a:ext cx="4733266" cy="37925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Before:</a:t>
            </a:r>
          </a:p>
          <a:p>
            <a:pPr lvl="1"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Know your application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Practice common questions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Plan your trip carefully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Dress comfortable yet professional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During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Positive body language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Listen intently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Articulate well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Be honest, sincere and true to yourself</a:t>
            </a:r>
          </a:p>
          <a:p>
            <a:pPr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After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Reflect briefly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Thank everyone who helped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Continue Communication</a:t>
            </a: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78" name="Picture 2" descr="Checklist - Free business and finance icons">
            <a:extLst>
              <a:ext uri="{FF2B5EF4-FFF2-40B4-BE49-F238E27FC236}">
                <a16:creationId xmlns:a16="http://schemas.microsoft.com/office/drawing/2014/main" id="{EAF6013D-11F6-A7EA-4F4B-C5EDE41D0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045" y="1667994"/>
            <a:ext cx="2579441" cy="257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133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>
                <a:latin typeface="IBM Plex Sans"/>
                <a:ea typeface="IBM Plex Sans"/>
                <a:cs typeface="IBM Plex Sans"/>
                <a:sym typeface="IBM Plex Sans"/>
              </a:rPr>
              <a:t>Summary</a:t>
            </a:r>
            <a:endParaRPr b="1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body" idx="1"/>
          </p:nvPr>
        </p:nvSpPr>
        <p:spPr>
          <a:xfrm>
            <a:off x="311699" y="1228674"/>
            <a:ext cx="6586405" cy="37403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There are several medical schools in Canada, and even more in the United States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Admissions requirements differ slightly from school to school but generally include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GPA (min 80%)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Courses in Biology, Biochemistry, Organic Chemistry, Humanities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DAT</a:t>
            </a:r>
          </a:p>
          <a:p>
            <a:pPr lvl="1" indent="-342900">
              <a:buSzPts val="1800"/>
              <a:buFont typeface="IBM Plex Sans"/>
              <a:buChar char="●"/>
            </a:pPr>
            <a:r>
              <a:rPr lang="en-CA" b="1" dirty="0" err="1">
                <a:latin typeface="IBM Plex Sans"/>
                <a:ea typeface="IBM Plex Sans"/>
                <a:cs typeface="IBM Plex Sans"/>
                <a:sym typeface="IBM Plex Sans"/>
              </a:rPr>
              <a:t>CASPer</a:t>
            </a:r>
            <a:endParaRPr lang="en-CA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Always check requirements online as they change year-to-year</a:t>
            </a:r>
          </a:p>
          <a:p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Meeting minimum requirements does not guarantee admission</a:t>
            </a:r>
          </a:p>
          <a:p>
            <a:pPr>
              <a:buFont typeface="IBM Plex Sans"/>
              <a:buChar char="●"/>
            </a:pP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 title="a yellow smiley face with black eyes is smiling (Provided by Tenor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63409" y="1920223"/>
            <a:ext cx="1559687" cy="15933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54680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10967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Upcoming Seminars + Slides Access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24606D7-DC41-A89F-BBA4-3191B8B81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940087"/>
              </p:ext>
            </p:extLst>
          </p:nvPr>
        </p:nvGraphicFramePr>
        <p:xfrm>
          <a:off x="311700" y="1982050"/>
          <a:ext cx="6391275" cy="180293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73833">
                  <a:extLst>
                    <a:ext uri="{9D8B030D-6E8A-4147-A177-3AD203B41FA5}">
                      <a16:colId xmlns:a16="http://schemas.microsoft.com/office/drawing/2014/main" val="2078972323"/>
                    </a:ext>
                  </a:extLst>
                </a:gridCol>
                <a:gridCol w="1744579">
                  <a:extLst>
                    <a:ext uri="{9D8B030D-6E8A-4147-A177-3AD203B41FA5}">
                      <a16:colId xmlns:a16="http://schemas.microsoft.com/office/drawing/2014/main" val="1260981546"/>
                    </a:ext>
                  </a:extLst>
                </a:gridCol>
                <a:gridCol w="3172863">
                  <a:extLst>
                    <a:ext uri="{9D8B030D-6E8A-4147-A177-3AD203B41FA5}">
                      <a16:colId xmlns:a16="http://schemas.microsoft.com/office/drawing/2014/main" val="2234348307"/>
                    </a:ext>
                  </a:extLst>
                </a:gridCol>
              </a:tblGrid>
              <a:tr h="433253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Nov 13 5:30 pm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>
                          <a:effectLst/>
                          <a:latin typeface="IBM Plex Sans" panose="020B0503050203000203" pitchFamily="34" charset="0"/>
                        </a:rPr>
                        <a:t>BC320 and Zoom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Study Tips for Exams</a:t>
                      </a:r>
                    </a:p>
                  </a:txBody>
                  <a:tcPr marL="76456" marR="76456" marT="38228" marB="38228"/>
                </a:tc>
                <a:extLst>
                  <a:ext uri="{0D108BD9-81ED-4DB2-BD59-A6C34878D82A}">
                    <a16:rowId xmlns:a16="http://schemas.microsoft.com/office/drawing/2014/main" val="1034526900"/>
                  </a:ext>
                </a:extLst>
              </a:tr>
              <a:tr h="433253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Oct 20 5:30 pm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BC203 and Zoom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Make your Degree International</a:t>
                      </a:r>
                    </a:p>
                  </a:txBody>
                  <a:tcPr marL="76456" marR="76456" marT="38228" marB="38228"/>
                </a:tc>
                <a:extLst>
                  <a:ext uri="{0D108BD9-81ED-4DB2-BD59-A6C34878D82A}">
                    <a16:rowId xmlns:a16="http://schemas.microsoft.com/office/drawing/2014/main" val="3426655740"/>
                  </a:ext>
                </a:extLst>
              </a:tr>
              <a:tr h="433253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Jan 8 5:30 pm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BC320 and Zoom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Finding Research and Volunteer Opportunities</a:t>
                      </a:r>
                    </a:p>
                  </a:txBody>
                  <a:tcPr marL="76456" marR="76456" marT="38228" marB="38228"/>
                </a:tc>
                <a:extLst>
                  <a:ext uri="{0D108BD9-81ED-4DB2-BD59-A6C34878D82A}">
                    <a16:rowId xmlns:a16="http://schemas.microsoft.com/office/drawing/2014/main" val="1590799049"/>
                  </a:ext>
                </a:extLst>
              </a:tr>
              <a:tr h="433253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Jan 15 5:30 pm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>
                          <a:effectLst/>
                          <a:latin typeface="IBM Plex Sans" panose="020B0503050203000203" pitchFamily="34" charset="0"/>
                        </a:rPr>
                        <a:t>BC320 and Zoom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Career Paths in Math</a:t>
                      </a:r>
                    </a:p>
                  </a:txBody>
                  <a:tcPr marL="76456" marR="76456" marT="38228" marB="38228"/>
                </a:tc>
                <a:extLst>
                  <a:ext uri="{0D108BD9-81ED-4DB2-BD59-A6C34878D82A}">
                    <a16:rowId xmlns:a16="http://schemas.microsoft.com/office/drawing/2014/main" val="2025571758"/>
                  </a:ext>
                </a:extLst>
              </a:tr>
            </a:tbl>
          </a:graphicData>
        </a:graphic>
      </p:graphicFrame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D0F0BB0-9988-4FA9-27DB-EDF7B1F0B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392" y="1949315"/>
            <a:ext cx="1800999" cy="180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18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/>
        </p:nvSpPr>
        <p:spPr>
          <a:xfrm>
            <a:off x="782125" y="16520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Our Guest Speaker</a:t>
            </a:r>
            <a:endParaRPr sz="45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0" name="Google Shape;190;p28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CA" sz="2400" b="1" dirty="0" err="1">
                <a:latin typeface="IBM Plex Sans"/>
                <a:ea typeface="IBM Plex Sans"/>
                <a:cs typeface="IBM Plex Sans"/>
                <a:sym typeface="IBM Plex Sans"/>
              </a:rPr>
              <a:t>Sormeh</a:t>
            </a:r>
            <a:r>
              <a:rPr lang="en-CA" sz="2400" b="1" dirty="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CA" sz="2400" b="1" dirty="0" err="1">
                <a:latin typeface="IBM Plex Sans"/>
                <a:ea typeface="IBM Plex Sans"/>
                <a:cs typeface="IBM Plex Sans"/>
                <a:sym typeface="IBM Plex Sans"/>
              </a:rPr>
              <a:t>Mehrabi</a:t>
            </a:r>
            <a:r>
              <a:rPr lang="en-CA" sz="2400" b="1" dirty="0">
                <a:latin typeface="IBM Plex Sans"/>
                <a:ea typeface="IBM Plex Sans"/>
                <a:cs typeface="IBM Plex Sans"/>
                <a:sym typeface="IBM Plex Sans"/>
              </a:rPr>
              <a:t> – 2nd Year Dental Student at Dalhousie</a:t>
            </a:r>
            <a:br>
              <a:rPr lang="en-CA" sz="24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24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body" idx="1"/>
          </p:nvPr>
        </p:nvSpPr>
        <p:spPr>
          <a:xfrm>
            <a:off x="151279" y="1261292"/>
            <a:ext cx="8681021" cy="37699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York Biomedical Science Alum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Background: </a:t>
            </a: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“My family and I moved from Iran to Canada in 2010 for better opportunities. Observing the transformative care my parents received from dentists inspired me to pursue dentistry”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Favourite York Courses: </a:t>
            </a: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Persian Literature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Hobbies: </a:t>
            </a: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Cooking and Arts + Crafts!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Why Dentistry? “</a:t>
            </a: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I’ve always loved art, working with my hands and helping people. Watching dentists mentor me and treat my parents showed me the impact I could have in this field.”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Key piece of advice for undergraduate students: </a:t>
            </a: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embrace your uniqueness and always practice being grateful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Fun Fact: </a:t>
            </a:r>
            <a:r>
              <a:rPr lang="en-CA" dirty="0" err="1">
                <a:latin typeface="IBM Plex Sans"/>
                <a:ea typeface="IBM Plex Sans"/>
                <a:cs typeface="IBM Plex Sans"/>
                <a:sym typeface="IBM Plex Sans"/>
              </a:rPr>
              <a:t>Sormeh</a:t>
            </a: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 has a diastema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endParaRPr lang="en-CA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>
              <a:buFont typeface="IBM Plex Sans"/>
              <a:buChar char="●"/>
            </a:pP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192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C68B06D8-F085-B30B-4264-55BA3EE1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>
            <a:extLst>
              <a:ext uri="{FF2B5EF4-FFF2-40B4-BE49-F238E27FC236}">
                <a16:creationId xmlns:a16="http://schemas.microsoft.com/office/drawing/2014/main" id="{35FB1874-1214-E13A-42DF-AE68257DD3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CA" sz="2400" b="1" dirty="0" err="1">
                <a:latin typeface="IBM Plex Sans"/>
                <a:ea typeface="IBM Plex Sans"/>
                <a:cs typeface="IBM Plex Sans"/>
                <a:sym typeface="IBM Plex Sans"/>
              </a:rPr>
              <a:t>Sormeh’s</a:t>
            </a:r>
            <a:r>
              <a:rPr lang="en-CA" sz="2400" b="1" dirty="0">
                <a:latin typeface="IBM Plex Sans"/>
                <a:ea typeface="IBM Plex Sans"/>
                <a:cs typeface="IBM Plex Sans"/>
                <a:sym typeface="IBM Plex Sans"/>
              </a:rPr>
              <a:t> Application Journey</a:t>
            </a:r>
            <a:br>
              <a:rPr lang="en-CA" sz="24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24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27">
            <a:extLst>
              <a:ext uri="{FF2B5EF4-FFF2-40B4-BE49-F238E27FC236}">
                <a16:creationId xmlns:a16="http://schemas.microsoft.com/office/drawing/2014/main" id="{AA148D2A-9E41-4D07-0308-AAE74BD70E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9508" y="1359173"/>
            <a:ext cx="8974492" cy="35978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Application to Australian dental school after high school: no acceptance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Attended York for its flexibility.</a:t>
            </a:r>
          </a:p>
          <a:p>
            <a:pPr lvl="1" indent="-342900">
              <a:buSzPts val="1800"/>
              <a:buFont typeface="Courier New" panose="02070309020205020404" pitchFamily="49" charset="0"/>
              <a:buChar char="o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Joined clubs, got involved in research.</a:t>
            </a:r>
          </a:p>
          <a:p>
            <a:pPr lvl="1" indent="-342900">
              <a:buSzPts val="1800"/>
              <a:buFont typeface="Courier New" panose="02070309020205020404" pitchFamily="49" charset="0"/>
              <a:buChar char="o"/>
            </a:pPr>
            <a:r>
              <a:rPr lang="en-CA" b="1" dirty="0">
                <a:solidFill>
                  <a:schemeClr val="bg2"/>
                </a:solidFill>
                <a:latin typeface="IBM Plex Sans"/>
                <a:ea typeface="IBM Plex Sans"/>
                <a:cs typeface="IBM Plex Sans"/>
                <a:sym typeface="IBM Plex Sans"/>
              </a:rPr>
              <a:t>Founded Bright Future Dentists</a:t>
            </a:r>
          </a:p>
          <a:p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Retook DAT, achieving 19 AA with a 3.85 GPA and 4</a:t>
            </a:r>
            <a:r>
              <a:rPr lang="en-CA" b="1" baseline="30000" dirty="0">
                <a:latin typeface="IBM Plex Sans"/>
                <a:ea typeface="IBM Plex Sans"/>
                <a:cs typeface="IBM Plex Sans"/>
                <a:sym typeface="IBM Plex Sans"/>
              </a:rPr>
              <a:t>th</a:t>
            </a: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 quartile </a:t>
            </a:r>
            <a:r>
              <a:rPr lang="en-CA" b="1" dirty="0" err="1">
                <a:latin typeface="IBM Plex Sans"/>
                <a:ea typeface="IBM Plex Sans"/>
                <a:cs typeface="IBM Plex Sans"/>
                <a:sym typeface="IBM Plex Sans"/>
              </a:rPr>
              <a:t>CASPer</a:t>
            </a: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 score.</a:t>
            </a:r>
          </a:p>
          <a:p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Applied to US schools, UofT and Dalhousie</a:t>
            </a:r>
          </a:p>
          <a:p>
            <a:pPr lvl="1"/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Drawn to Dalhousie for small class sizes and hands-on clinical experience.</a:t>
            </a:r>
          </a:p>
          <a:p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Founded Luminary</a:t>
            </a:r>
          </a:p>
          <a:p>
            <a:pPr lvl="1"/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 platform to provide the mentorship and support she wished she had. Built on experiences with Bright Future Dentists, Luminary aims to help future healthcare professionals succeed.</a:t>
            </a:r>
          </a:p>
          <a:p>
            <a:pPr>
              <a:buFont typeface="IBM Plex Sans"/>
              <a:buChar char="●"/>
            </a:pP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" name="Google Shape;182;p27">
            <a:extLst>
              <a:ext uri="{FF2B5EF4-FFF2-40B4-BE49-F238E27FC236}">
                <a16:creationId xmlns:a16="http://schemas.microsoft.com/office/drawing/2014/main" id="{0F50E162-6E9D-7C60-4256-54C0A0C18E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>
            <a:extLst>
              <a:ext uri="{FF2B5EF4-FFF2-40B4-BE49-F238E27FC236}">
                <a16:creationId xmlns:a16="http://schemas.microsoft.com/office/drawing/2014/main" id="{A2990AA2-273B-AA7D-FC97-093E1F6897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4300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Questions for </a:t>
            </a:r>
            <a:r>
              <a:rPr lang="en-CA" sz="4500" b="1" dirty="0" err="1">
                <a:latin typeface="IBM Plex Sans"/>
                <a:ea typeface="IBM Plex Sans"/>
                <a:cs typeface="IBM Plex Sans"/>
                <a:sym typeface="IBM Plex Sans"/>
              </a:rPr>
              <a:t>Sormeh</a:t>
            </a: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:</a:t>
            </a:r>
            <a:endParaRPr sz="4500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80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568267" y="1005622"/>
            <a:ext cx="8007466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What is one thing you wish someone had told you before starting Dental School? 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9013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When should I start applying to Dental School?</a:t>
            </a:r>
            <a:endParaRPr sz="4500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47737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What should I get involved in? Are there any extracurriculars that will ‘boost’ my application?</a:t>
            </a:r>
            <a:endParaRPr sz="4500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 b="1" dirty="0">
                <a:latin typeface="IBM Plex Sans"/>
                <a:ea typeface="IBM Plex Sans"/>
                <a:cs typeface="IBM Plex Sans"/>
                <a:sym typeface="IBM Plex Sans"/>
              </a:rPr>
              <a:t>I’m worried about my GPA not being high enough. Do I have a shot at getting into Dental School? What can I do?</a:t>
            </a:r>
            <a:endParaRPr sz="4000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6862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indent="0">
              <a:buNone/>
            </a:pPr>
            <a:r>
              <a:rPr lang="en-CA" sz="2500" b="1" dirty="0">
                <a:latin typeface="IBM Plex Sans" panose="020B0503050203000203" pitchFamily="34" charset="0"/>
                <a:ea typeface="IBM Plex Sans"/>
                <a:cs typeface="IBM Plex Sans"/>
                <a:sym typeface="IBM Plex Sans"/>
              </a:rPr>
              <a:t>How would you go about answering this question from earlier: </a:t>
            </a:r>
          </a:p>
          <a:p>
            <a:pPr marL="114300" indent="0">
              <a:buNone/>
            </a:pPr>
            <a:endParaRPr lang="en-CA" sz="1000" b="1" dirty="0">
              <a:latin typeface="IBM Plex Sans" panose="020B0503050203000203" pitchFamily="34" charset="0"/>
              <a:ea typeface="IBM Plex Sans"/>
              <a:cs typeface="IBM Plex Sans"/>
              <a:sym typeface="IBM Plex Sans"/>
            </a:endParaRPr>
          </a:p>
          <a:p>
            <a:pPr marL="114300" indent="0">
              <a:buNone/>
            </a:pPr>
            <a:r>
              <a:rPr lang="en-CA" sz="2500" i="1" dirty="0">
                <a:latin typeface="IBM Plex Sans" panose="020B0503050203000203" pitchFamily="34" charset="0"/>
                <a:ea typeface="IBM Plex Sans"/>
                <a:cs typeface="IBM Plex Sans"/>
                <a:sym typeface="IBM Plex Sans"/>
              </a:rPr>
              <a:t>“</a:t>
            </a:r>
            <a:r>
              <a:rPr lang="en-CA" sz="2500" i="1" dirty="0">
                <a:solidFill>
                  <a:srgbClr val="383838"/>
                </a:solidFill>
                <a:effectLst/>
                <a:latin typeface="IBM Plex Sans" panose="020B0503050203000203" pitchFamily="34" charset="0"/>
              </a:rPr>
              <a:t>Should a doctor's primary aim be to change behavior to prevent disease or treat existing disease? What are your thoughts on upstream and downstream care?”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95952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/>
        </p:nvSpPr>
        <p:spPr>
          <a:xfrm>
            <a:off x="782125" y="11948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>
                <a:solidFill>
                  <a:srgbClr val="728AB9"/>
                </a:solidFill>
                <a:latin typeface="IBM Plex Sans"/>
                <a:ea typeface="IBM Plex Sans"/>
                <a:cs typeface="IBM Plex Sans"/>
                <a:sym typeface="IBM Plex Sans"/>
              </a:rPr>
              <a:t>HAVE ANY QUESTIONS?</a:t>
            </a:r>
            <a:endParaRPr sz="4500">
              <a:solidFill>
                <a:srgbClr val="728AB9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18" name="Google Shape;218;p32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2"/>
          <p:cNvSpPr txBox="1"/>
          <p:nvPr/>
        </p:nvSpPr>
        <p:spPr>
          <a:xfrm>
            <a:off x="2151600" y="2515100"/>
            <a:ext cx="4840800" cy="8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3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Ask away OR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3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Send us an email: </a:t>
            </a:r>
            <a:r>
              <a:rPr lang="en-CA" sz="2300" u="sng" dirty="0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BCMENTOR@YORKU.CA</a:t>
            </a:r>
            <a:endParaRPr sz="23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3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Visit:</a:t>
            </a:r>
            <a:endParaRPr sz="23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300" dirty="0" err="1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bethune.yorku.ca</a:t>
            </a:r>
            <a:endParaRPr sz="23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22918</TotalTime>
  <Words>3292</Words>
  <Application>Microsoft Macintosh PowerPoint</Application>
  <PresentationFormat>On-screen Show (16:9)</PresentationFormat>
  <Paragraphs>441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IBM Plex Sans</vt:lpstr>
      <vt:lpstr>Wingdings</vt:lpstr>
      <vt:lpstr>Courier New</vt:lpstr>
      <vt:lpstr>Pangolin</vt:lpstr>
      <vt:lpstr>Arial</vt:lpstr>
      <vt:lpstr>Simple Light</vt:lpstr>
      <vt:lpstr>PowerPoint Presentation</vt:lpstr>
      <vt:lpstr>PowerPoint Presentation</vt:lpstr>
      <vt:lpstr>Overview</vt:lpstr>
      <vt:lpstr>Disclaimer</vt:lpstr>
      <vt:lpstr>Route to Practise</vt:lpstr>
      <vt:lpstr>How Much Education Does it Take to Become a Doctor? </vt:lpstr>
      <vt:lpstr>What is the cost of attending Dental School in Canada? </vt:lpstr>
      <vt:lpstr>What is the Lifestyle Like? </vt:lpstr>
      <vt:lpstr>What Will You Need? </vt:lpstr>
      <vt:lpstr>Extra-curricular Involvement </vt:lpstr>
      <vt:lpstr>Autobiographical Sketch/Personal Statement </vt:lpstr>
      <vt:lpstr>Dental School Application System</vt:lpstr>
      <vt:lpstr>Dental Aptitude Test (DAT) - Overview</vt:lpstr>
      <vt:lpstr>Manual Dexterity Test</vt:lpstr>
      <vt:lpstr>Dental Aptitude Test (DAT) – Sections Breakdown</vt:lpstr>
      <vt:lpstr>DAT Scoring</vt:lpstr>
      <vt:lpstr>PowerPoint Presentation</vt:lpstr>
      <vt:lpstr>DAT - FAQ</vt:lpstr>
      <vt:lpstr>DAT – Resources</vt:lpstr>
      <vt:lpstr>Computer-based Assessment for Sampling Personal Characteristics - CASPer</vt:lpstr>
      <vt:lpstr>CASPer Example</vt:lpstr>
      <vt:lpstr>Official CDA DAT Handbook</vt:lpstr>
      <vt:lpstr>PowerPoint Presentation</vt:lpstr>
      <vt:lpstr>Canadian (English) Dental Schools</vt:lpstr>
      <vt:lpstr>Prerequisites – West Canada</vt:lpstr>
      <vt:lpstr>Prerequisites – East Canada</vt:lpstr>
      <vt:lpstr>University of Toronto</vt:lpstr>
      <vt:lpstr>University of Toronto – Academic Requirements</vt:lpstr>
      <vt:lpstr>University of Toronto – Non-Academic Requirements</vt:lpstr>
      <vt:lpstr>University of Western Ontario</vt:lpstr>
      <vt:lpstr>Western– Academic Requirements</vt:lpstr>
      <vt:lpstr>Western – Non-Academic Requirements</vt:lpstr>
      <vt:lpstr>Application Deadlines</vt:lpstr>
      <vt:lpstr>Interviews</vt:lpstr>
      <vt:lpstr>Interview Preparation</vt:lpstr>
      <vt:lpstr>Summary</vt:lpstr>
      <vt:lpstr>Upcoming Seminars + Slides Access</vt:lpstr>
      <vt:lpstr>PowerPoint Presentation</vt:lpstr>
      <vt:lpstr>Sormeh Mehrabi – 2nd Year Dental Student at Dalhousie </vt:lpstr>
      <vt:lpstr>Sormeh’s Application Journey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Elia Xhindole</cp:lastModifiedBy>
  <cp:revision>20</cp:revision>
  <dcterms:modified xsi:type="dcterms:W3CDTF">2024-10-31T18:23:37Z</dcterms:modified>
</cp:coreProperties>
</file>