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18288000" cy="10287000"/>
  <p:notesSz cx="6858000" cy="9144000"/>
  <p:embeddedFontLst>
    <p:embeddedFont>
      <p:font typeface="Canva Sans Bold" panose="020B0803030501040103" pitchFamily="34" charset="0"/>
      <p:regular r:id="rId46"/>
      <p:bold r:id="rId47"/>
    </p:embeddedFont>
    <p:embeddedFont>
      <p:font typeface="Verdana Pro" panose="020B0604030504040204" pitchFamily="34" charset="0"/>
      <p:regular r:id="rId48"/>
      <p:bold r:id="rId49"/>
      <p:italic r:id="rId50"/>
      <p:boldItalic r:id="rId51"/>
    </p:embeddedFont>
    <p:embeddedFont>
      <p:font typeface="Verdana Pro Bold" panose="020B0804030504040204" pitchFamily="34" charset="0"/>
      <p:regular r:id="rId52"/>
      <p:bold r:id="rId53"/>
    </p:embeddedFont>
    <p:embeddedFont>
      <p:font typeface="Verdana Pro Bold Italics" panose="020B08040305040B0204" pitchFamily="34" charset="0"/>
      <p:regular r:id="rId54"/>
      <p:bold r:id="rId55"/>
      <p:italic r:id="rId56"/>
      <p:boldItalic r:id="rId57"/>
    </p:embeddedFont>
    <p:embeddedFont>
      <p:font typeface="Verdana Pro Italics" panose="020B06040305040B0204" pitchFamily="34" charset="0"/>
      <p:regular r:id="rId58"/>
      <p:italic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21" autoAdjust="0"/>
  </p:normalViewPr>
  <p:slideViewPr>
    <p:cSldViewPr>
      <p:cViewPr varScale="1">
        <p:scale>
          <a:sx n="72" d="100"/>
          <a:sy n="72" d="100"/>
        </p:scale>
        <p:origin x="76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8.fntdata"/><Relationship Id="rId58" Type="http://schemas.openxmlformats.org/officeDocument/2006/relationships/font" Target="fonts/font13.fntdata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59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9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font" Target="fonts/font1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12283797" y="1028700"/>
            <a:ext cx="4975503" cy="2269101"/>
          </a:xfrm>
          <a:custGeom>
            <a:avLst/>
            <a:gdLst/>
            <a:ahLst/>
            <a:cxnLst/>
            <a:rect l="l" t="t" r="r" b="b"/>
            <a:pathLst>
              <a:path w="4975503" h="2269101">
                <a:moveTo>
                  <a:pt x="0" y="0"/>
                </a:moveTo>
                <a:lnTo>
                  <a:pt x="4975503" y="0"/>
                </a:lnTo>
                <a:lnTo>
                  <a:pt x="4975503" y="2269101"/>
                </a:lnTo>
                <a:lnTo>
                  <a:pt x="0" y="22691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371600" y="7040549"/>
            <a:ext cx="2018148" cy="2018148"/>
          </a:xfrm>
          <a:custGeom>
            <a:avLst/>
            <a:gdLst/>
            <a:ahLst/>
            <a:cxnLst/>
            <a:rect l="l" t="t" r="r" b="b"/>
            <a:pathLst>
              <a:path w="2018148" h="2018148">
                <a:moveTo>
                  <a:pt x="0" y="0"/>
                </a:moveTo>
                <a:lnTo>
                  <a:pt x="2018149" y="0"/>
                </a:lnTo>
                <a:lnTo>
                  <a:pt x="2018149" y="2018149"/>
                </a:lnTo>
                <a:lnTo>
                  <a:pt x="0" y="20181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3008520" y="3837334"/>
            <a:ext cx="11911274" cy="2612332"/>
            <a:chOff x="0" y="0"/>
            <a:chExt cx="15881698" cy="3483110"/>
          </a:xfrm>
        </p:grpSpPr>
        <p:sp>
          <p:nvSpPr>
            <p:cNvPr id="8" name="TextBox 8"/>
            <p:cNvSpPr txBox="1"/>
            <p:nvPr/>
          </p:nvSpPr>
          <p:spPr>
            <a:xfrm>
              <a:off x="0" y="57150"/>
              <a:ext cx="15881698" cy="19277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797"/>
                </a:lnSpc>
              </a:pPr>
              <a:r>
                <a:rPr lang="en-US" sz="3651" b="1">
                  <a:solidFill>
                    <a:srgbClr val="000000"/>
                  </a:solidFill>
                  <a:latin typeface="Verdana Pro Bold"/>
                  <a:ea typeface="Verdana Pro Bold"/>
                  <a:cs typeface="Verdana Pro Bold"/>
                  <a:sym typeface="Verdana Pro Bold"/>
                </a:rPr>
                <a:t>Focusing in on Socioeconomic and Health Needs of 2SLGBTQ+ Communities in Canada: Experiences with a National Study on Poverty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2421390"/>
              <a:ext cx="15881698" cy="10617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359"/>
                </a:lnSpc>
              </a:pPr>
              <a:r>
                <a:rPr lang="en-US" sz="2399" b="1">
                  <a:solidFill>
                    <a:srgbClr val="000000"/>
                  </a:solidFill>
                  <a:latin typeface="Verdana Pro Bold"/>
                  <a:ea typeface="Verdana Pro Bold"/>
                  <a:cs typeface="Verdana Pro Bold"/>
                  <a:sym typeface="Verdana Pro Bold"/>
                </a:rPr>
                <a:t>2SLGBTQ+ Poverty in Canada: Improving Livelihood and Social Wellbeing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896264" y="6983399"/>
            <a:ext cx="4135785" cy="514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CBRC Summit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980896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481158" y="1435744"/>
            <a:ext cx="7322748" cy="565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25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JP Armstrong, </a:t>
            </a:r>
            <a:r>
              <a:rPr lang="en-US" sz="250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Norquest College 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496115" y="1520751"/>
            <a:ext cx="584676" cy="584676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481158" y="3204690"/>
            <a:ext cx="8493399" cy="565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5000"/>
              </a:lnSpc>
              <a:spcBef>
                <a:spcPct val="0"/>
              </a:spcBef>
            </a:pPr>
            <a:r>
              <a:rPr lang="en-US" sz="25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Max Ferguson, </a:t>
            </a:r>
            <a:r>
              <a:rPr lang="en-US" sz="250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Toronto Meteropolitan University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81158" y="5092700"/>
            <a:ext cx="7322748" cy="565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5000"/>
              </a:lnSpc>
              <a:spcBef>
                <a:spcPct val="0"/>
              </a:spcBef>
            </a:pPr>
            <a:r>
              <a:rPr lang="en-US" sz="25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Hazal Goktas, </a:t>
            </a:r>
            <a:r>
              <a:rPr lang="en-US" sz="250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York University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81158" y="4122260"/>
            <a:ext cx="8783980" cy="565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5000"/>
              </a:lnSpc>
              <a:spcBef>
                <a:spcPct val="0"/>
              </a:spcBef>
            </a:pPr>
            <a:r>
              <a:rPr lang="en-US" sz="25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Marie Geoffroy, </a:t>
            </a:r>
            <a:r>
              <a:rPr lang="en-US" sz="250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Community-Based Research Centre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81158" y="5939190"/>
            <a:ext cx="7322748" cy="55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49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Leonard Halladay, </a:t>
            </a:r>
            <a:r>
              <a:rPr lang="en-US" sz="24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Carleton University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103753" y="2185278"/>
            <a:ext cx="4257587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54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Presenters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7496115" y="4183694"/>
            <a:ext cx="584676" cy="584676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496115" y="5073170"/>
            <a:ext cx="584676" cy="584676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496115" y="5962646"/>
            <a:ext cx="584676" cy="584676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496115" y="6852122"/>
            <a:ext cx="584676" cy="584676"/>
            <a:chOff x="0" y="0"/>
            <a:chExt cx="6350000" cy="6350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496115" y="7741598"/>
            <a:ext cx="584676" cy="584676"/>
            <a:chOff x="0" y="0"/>
            <a:chExt cx="6350000" cy="6350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8481158" y="2300923"/>
            <a:ext cx="9543820" cy="55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49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Synder Cuddahy, </a:t>
            </a:r>
            <a:r>
              <a:rPr lang="en-US" sz="24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Community Advisory Board 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481158" y="6776160"/>
            <a:ext cx="7322748" cy="55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49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Nick Mulé, </a:t>
            </a:r>
            <a:r>
              <a:rPr lang="en-US" sz="24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York University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481158" y="7665636"/>
            <a:ext cx="7322748" cy="55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49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Madison Trusolino, </a:t>
            </a:r>
            <a:r>
              <a:rPr lang="en-US" sz="24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Dalhousie University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7496115" y="3299703"/>
            <a:ext cx="584676" cy="584676"/>
            <a:chOff x="0" y="0"/>
            <a:chExt cx="6350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96115" y="2410227"/>
            <a:ext cx="584676" cy="584676"/>
            <a:chOff x="0" y="0"/>
            <a:chExt cx="6350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447058" y="3924646"/>
            <a:ext cx="7322748" cy="565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25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Todd Coleman, </a:t>
            </a:r>
            <a:r>
              <a:rPr lang="en-US" sz="250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Wilfrid Laurier University 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515848" y="3916470"/>
            <a:ext cx="573322" cy="573322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447058" y="5240116"/>
            <a:ext cx="7322748" cy="565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5000"/>
              </a:lnSpc>
              <a:spcBef>
                <a:spcPct val="0"/>
              </a:spcBef>
            </a:pPr>
            <a:r>
              <a:rPr lang="en-US" sz="25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Roya Haghiri-Vijeh, </a:t>
            </a:r>
            <a:r>
              <a:rPr lang="en-US" sz="250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York University 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7515848" y="5331278"/>
            <a:ext cx="573322" cy="57332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901847" y="6020932"/>
            <a:ext cx="545211" cy="669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652"/>
              </a:lnSpc>
              <a:spcBef>
                <a:spcPct val="0"/>
              </a:spcBef>
            </a:pPr>
            <a:r>
              <a:rPr lang="en-US" sz="3600" b="1" u="none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103753" y="2175753"/>
            <a:ext cx="4257587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640"/>
              </a:lnSpc>
              <a:spcBef>
                <a:spcPct val="0"/>
              </a:spcBef>
            </a:pPr>
            <a:r>
              <a:rPr lang="en-US" sz="47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Contributors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204270" y="1679184"/>
            <a:ext cx="7322748" cy="657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00"/>
              </a:lnSpc>
            </a:pPr>
            <a:r>
              <a:rPr lang="en-US" sz="29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Project Overview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788453" y="1915616"/>
            <a:ext cx="583987" cy="583987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204270" y="2560090"/>
            <a:ext cx="7322748" cy="657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5800"/>
              </a:lnSpc>
              <a:spcBef>
                <a:spcPct val="0"/>
              </a:spcBef>
            </a:pPr>
            <a:r>
              <a:rPr lang="en-US" sz="29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Theoretical Framing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204270" y="4275859"/>
            <a:ext cx="7802330" cy="657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5800"/>
              </a:lnSpc>
              <a:spcBef>
                <a:spcPct val="0"/>
              </a:spcBef>
            </a:pPr>
            <a:r>
              <a:rPr lang="en-US" sz="29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Quantitative Approach &amp; Challenges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204270" y="3417975"/>
            <a:ext cx="7322748" cy="657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5800"/>
              </a:lnSpc>
              <a:spcBef>
                <a:spcPct val="0"/>
              </a:spcBef>
            </a:pPr>
            <a:r>
              <a:rPr lang="en-US" sz="29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Mixed Methods Approach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204270" y="5133741"/>
            <a:ext cx="7322748" cy="657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5800"/>
              </a:lnSpc>
              <a:spcBef>
                <a:spcPct val="0"/>
              </a:spcBef>
            </a:pPr>
            <a:r>
              <a:rPr lang="en-US" sz="29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Qualitative Approach &amp; Challenges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103753" y="2175753"/>
            <a:ext cx="4257587" cy="120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480"/>
              </a:lnSpc>
              <a:spcBef>
                <a:spcPct val="0"/>
              </a:spcBef>
            </a:pPr>
            <a:r>
              <a:rPr lang="en-US" sz="79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Agenda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204270" y="5991623"/>
            <a:ext cx="7322748" cy="657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5800"/>
              </a:lnSpc>
              <a:spcBef>
                <a:spcPct val="0"/>
              </a:spcBef>
            </a:pPr>
            <a:r>
              <a:rPr lang="en-US" sz="29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Knowledge Mobilization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204270" y="6849504"/>
            <a:ext cx="7322748" cy="657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5800"/>
              </a:lnSpc>
              <a:spcBef>
                <a:spcPct val="0"/>
              </a:spcBef>
            </a:pPr>
            <a:r>
              <a:rPr lang="en-US" sz="29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Audience Engagement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204270" y="7637114"/>
            <a:ext cx="7322748" cy="657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5800"/>
              </a:lnSpc>
              <a:spcBef>
                <a:spcPct val="0"/>
              </a:spcBef>
            </a:pPr>
            <a:r>
              <a:rPr lang="en-US" sz="29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Questions 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7788453" y="2775828"/>
            <a:ext cx="583987" cy="583987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788453" y="3637050"/>
            <a:ext cx="583987" cy="583987"/>
            <a:chOff x="0" y="0"/>
            <a:chExt cx="6350000" cy="6350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788453" y="4422332"/>
            <a:ext cx="583987" cy="583987"/>
            <a:chOff x="0" y="0"/>
            <a:chExt cx="6350000" cy="63500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788453" y="5280213"/>
            <a:ext cx="583987" cy="583987"/>
            <a:chOff x="0" y="0"/>
            <a:chExt cx="6350000" cy="6350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788453" y="6064225"/>
            <a:ext cx="583987" cy="583987"/>
            <a:chOff x="0" y="0"/>
            <a:chExt cx="6350000" cy="63500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788453" y="6923374"/>
            <a:ext cx="583987" cy="583987"/>
            <a:chOff x="0" y="0"/>
            <a:chExt cx="6350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788453" y="7783586"/>
            <a:ext cx="583987" cy="583987"/>
            <a:chOff x="0" y="0"/>
            <a:chExt cx="6350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2283797" y="1028700"/>
            <a:ext cx="4975503" cy="2269101"/>
          </a:xfrm>
          <a:custGeom>
            <a:avLst/>
            <a:gdLst/>
            <a:ahLst/>
            <a:cxnLst/>
            <a:rect l="l" t="t" r="r" b="b"/>
            <a:pathLst>
              <a:path w="4975503" h="2269101">
                <a:moveTo>
                  <a:pt x="0" y="0"/>
                </a:moveTo>
                <a:lnTo>
                  <a:pt x="4975503" y="0"/>
                </a:lnTo>
                <a:lnTo>
                  <a:pt x="4975503" y="2269101"/>
                </a:lnTo>
                <a:lnTo>
                  <a:pt x="0" y="22691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4511040"/>
            <a:ext cx="16230600" cy="1360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560"/>
              </a:lnSpc>
            </a:pPr>
            <a:r>
              <a:rPr lang="en-US" sz="96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Project Overview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97320" y="3842569"/>
            <a:ext cx="3388048" cy="4359851"/>
            <a:chOff x="0" y="0"/>
            <a:chExt cx="3133810" cy="403268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33810" cy="4032690"/>
            </a:xfrm>
            <a:custGeom>
              <a:avLst/>
              <a:gdLst/>
              <a:ahLst/>
              <a:cxnLst/>
              <a:rect l="l" t="t" r="r" b="b"/>
              <a:pathLst>
                <a:path w="3133810" h="403269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096887" y="4662294"/>
            <a:ext cx="2657633" cy="2777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53"/>
              </a:lnSpc>
              <a:spcBef>
                <a:spcPct val="0"/>
              </a:spcBef>
            </a:pPr>
            <a:r>
              <a:rPr lang="en-US" sz="2102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First national study examining prevalence &amp; effects of poverty on 2SLGBTQ+ populations in Canada 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532424" y="3842569"/>
            <a:ext cx="3388048" cy="4359851"/>
            <a:chOff x="0" y="0"/>
            <a:chExt cx="3133810" cy="403268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133810" cy="4032690"/>
            </a:xfrm>
            <a:custGeom>
              <a:avLst/>
              <a:gdLst/>
              <a:ahLst/>
              <a:cxnLst/>
              <a:rect l="l" t="t" r="r" b="b"/>
              <a:pathLst>
                <a:path w="3133810" h="403269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367528" y="3842569"/>
            <a:ext cx="3388048" cy="4359851"/>
            <a:chOff x="0" y="0"/>
            <a:chExt cx="3133810" cy="403268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133810" cy="4032690"/>
            </a:xfrm>
            <a:custGeom>
              <a:avLst/>
              <a:gdLst/>
              <a:ahLst/>
              <a:cxnLst/>
              <a:rect l="l" t="t" r="r" b="b"/>
              <a:pathLst>
                <a:path w="3133810" h="403269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202632" y="3842569"/>
            <a:ext cx="3388048" cy="4359851"/>
            <a:chOff x="0" y="0"/>
            <a:chExt cx="3133810" cy="403268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133810" cy="4032690"/>
            </a:xfrm>
            <a:custGeom>
              <a:avLst/>
              <a:gdLst/>
              <a:ahLst/>
              <a:cxnLst/>
              <a:rect l="l" t="t" r="r" b="b"/>
              <a:pathLst>
                <a:path w="3133810" h="403269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096887" y="1019175"/>
            <a:ext cx="14094227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80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Project Overview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897632" y="4585200"/>
            <a:ext cx="2657633" cy="1977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53"/>
              </a:lnSpc>
              <a:spcBef>
                <a:spcPct val="0"/>
              </a:spcBef>
            </a:pPr>
            <a:r>
              <a:rPr lang="en-US" sz="2102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Awarded $2.5 million by the SSHRC-funded Partnership Grant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32736" y="4662294"/>
            <a:ext cx="2657633" cy="1177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53"/>
              </a:lnSpc>
              <a:spcBef>
                <a:spcPct val="0"/>
              </a:spcBef>
            </a:pPr>
            <a:r>
              <a:rPr lang="en-US" sz="2102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Study Length: 6 years (2022-2028)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567840" y="4585200"/>
            <a:ext cx="2657633" cy="777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53"/>
              </a:lnSpc>
              <a:spcBef>
                <a:spcPct val="0"/>
              </a:spcBef>
            </a:pPr>
            <a:r>
              <a:rPr lang="en-US" sz="2102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Project Membership: 94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594607" y="4389709"/>
            <a:ext cx="13770649" cy="3632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848" lvl="1" indent="-259424" algn="l">
              <a:lnSpc>
                <a:spcPts val="3604"/>
              </a:lnSpc>
              <a:buFont typeface="Arial"/>
              <a:buChar char="•"/>
            </a:pPr>
            <a:r>
              <a:rPr lang="en-US" sz="2403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Academics: 28 </a:t>
            </a:r>
          </a:p>
          <a:p>
            <a:pPr marL="518848" lvl="1" indent="-259424" algn="l">
              <a:lnSpc>
                <a:spcPts val="3604"/>
              </a:lnSpc>
              <a:buFont typeface="Arial"/>
              <a:buChar char="•"/>
            </a:pPr>
            <a:r>
              <a:rPr lang="en-US" sz="2403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Community Partners: 24 </a:t>
            </a:r>
          </a:p>
          <a:p>
            <a:pPr marL="518848" lvl="1" indent="-259424" algn="l">
              <a:lnSpc>
                <a:spcPts val="3604"/>
              </a:lnSpc>
              <a:buFont typeface="Arial"/>
              <a:buChar char="•"/>
            </a:pPr>
            <a:r>
              <a:rPr lang="en-US" sz="2403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Indigenous Elder: 1 </a:t>
            </a:r>
          </a:p>
          <a:p>
            <a:pPr marL="518848" lvl="1" indent="-259424" algn="l">
              <a:lnSpc>
                <a:spcPts val="3604"/>
              </a:lnSpc>
              <a:buFont typeface="Arial"/>
              <a:buChar char="•"/>
            </a:pPr>
            <a:r>
              <a:rPr lang="en-US" sz="2403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Research Assistants: 8 </a:t>
            </a:r>
          </a:p>
          <a:p>
            <a:pPr marL="518848" lvl="1" indent="-259424" algn="l">
              <a:lnSpc>
                <a:spcPts val="3604"/>
              </a:lnSpc>
              <a:buFont typeface="Arial"/>
              <a:buChar char="•"/>
            </a:pPr>
            <a:r>
              <a:rPr lang="en-US" sz="2403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Community Advisory Board: 13 </a:t>
            </a:r>
          </a:p>
          <a:p>
            <a:pPr marL="518848" lvl="1" indent="-259424" algn="l">
              <a:lnSpc>
                <a:spcPts val="3604"/>
              </a:lnSpc>
              <a:buFont typeface="Arial"/>
              <a:buChar char="•"/>
            </a:pPr>
            <a:r>
              <a:rPr lang="en-US" sz="2403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Postdoctoral Fellows: 2 </a:t>
            </a:r>
          </a:p>
          <a:p>
            <a:pPr marL="518848" lvl="1" indent="-259424" algn="l">
              <a:lnSpc>
                <a:spcPts val="3604"/>
              </a:lnSpc>
              <a:buFont typeface="Arial"/>
              <a:buChar char="•"/>
            </a:pPr>
            <a:r>
              <a:rPr lang="en-US" sz="2403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Staff: 2 </a:t>
            </a:r>
          </a:p>
          <a:p>
            <a:pPr marL="518848" lvl="1" indent="-259424" algn="l">
              <a:lnSpc>
                <a:spcPts val="3604"/>
              </a:lnSpc>
              <a:buFont typeface="Arial"/>
              <a:buChar char="•"/>
            </a:pPr>
            <a:r>
              <a:rPr lang="en-US" sz="2403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Peer Researchers: 16 </a:t>
            </a:r>
          </a:p>
        </p:txBody>
      </p:sp>
      <p:sp>
        <p:nvSpPr>
          <p:cNvPr id="5" name="Freeform 5"/>
          <p:cNvSpPr/>
          <p:nvPr/>
        </p:nvSpPr>
        <p:spPr>
          <a:xfrm>
            <a:off x="8852170" y="3992394"/>
            <a:ext cx="7315200" cy="3493008"/>
          </a:xfrm>
          <a:custGeom>
            <a:avLst/>
            <a:gdLst/>
            <a:ahLst/>
            <a:cxnLst/>
            <a:rect l="l" t="t" r="r" b="b"/>
            <a:pathLst>
              <a:path w="7315200" h="3493008">
                <a:moveTo>
                  <a:pt x="0" y="0"/>
                </a:moveTo>
                <a:lnTo>
                  <a:pt x="7315200" y="0"/>
                </a:lnTo>
                <a:lnTo>
                  <a:pt x="7315200" y="3493008"/>
                </a:lnTo>
                <a:lnTo>
                  <a:pt x="0" y="34930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922744" y="1736771"/>
            <a:ext cx="14442513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80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Full Team Members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170336" y="3302612"/>
            <a:ext cx="2565004" cy="1001715"/>
            <a:chOff x="0" y="0"/>
            <a:chExt cx="675557" cy="26382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75557" cy="263826"/>
            </a:xfrm>
            <a:custGeom>
              <a:avLst/>
              <a:gdLst/>
              <a:ahLst/>
              <a:cxnLst/>
              <a:rect l="l" t="t" r="r" b="b"/>
              <a:pathLst>
                <a:path w="675557" h="263826">
                  <a:moveTo>
                    <a:pt x="131913" y="0"/>
                  </a:moveTo>
                  <a:lnTo>
                    <a:pt x="543644" y="0"/>
                  </a:lnTo>
                  <a:cubicBezTo>
                    <a:pt x="616497" y="0"/>
                    <a:pt x="675557" y="59059"/>
                    <a:pt x="675557" y="131913"/>
                  </a:cubicBezTo>
                  <a:lnTo>
                    <a:pt x="675557" y="131913"/>
                  </a:lnTo>
                  <a:cubicBezTo>
                    <a:pt x="675557" y="166899"/>
                    <a:pt x="661659" y="200451"/>
                    <a:pt x="636920" y="225190"/>
                  </a:cubicBezTo>
                  <a:cubicBezTo>
                    <a:pt x="612182" y="249928"/>
                    <a:pt x="578629" y="263826"/>
                    <a:pt x="543644" y="263826"/>
                  </a:cubicBezTo>
                  <a:lnTo>
                    <a:pt x="131913" y="263826"/>
                  </a:lnTo>
                  <a:cubicBezTo>
                    <a:pt x="59059" y="263826"/>
                    <a:pt x="0" y="204767"/>
                    <a:pt x="0" y="131913"/>
                  </a:cubicBezTo>
                  <a:lnTo>
                    <a:pt x="0" y="131913"/>
                  </a:lnTo>
                  <a:cubicBezTo>
                    <a:pt x="0" y="59059"/>
                    <a:pt x="59059" y="0"/>
                    <a:pt x="131913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675557" cy="320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3"/>
                </a:lnSpc>
              </a:pPr>
              <a:r>
                <a:rPr lang="en-US" sz="2102" b="1">
                  <a:solidFill>
                    <a:srgbClr val="FFFFFF"/>
                  </a:solidFill>
                  <a:latin typeface="Verdana Pro Bold"/>
                  <a:ea typeface="Verdana Pro Bold"/>
                  <a:cs typeface="Verdana Pro Bold"/>
                  <a:sym typeface="Verdana Pro Bold"/>
                </a:rPr>
                <a:t>Goal 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761677" y="5446361"/>
            <a:ext cx="8096004" cy="3002009"/>
            <a:chOff x="0" y="0"/>
            <a:chExt cx="2132281" cy="79065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32281" cy="790653"/>
            </a:xfrm>
            <a:custGeom>
              <a:avLst/>
              <a:gdLst/>
              <a:ahLst/>
              <a:cxnLst/>
              <a:rect l="l" t="t" r="r" b="b"/>
              <a:pathLst>
                <a:path w="2132281" h="790653">
                  <a:moveTo>
                    <a:pt x="48769" y="0"/>
                  </a:moveTo>
                  <a:lnTo>
                    <a:pt x="2083511" y="0"/>
                  </a:lnTo>
                  <a:cubicBezTo>
                    <a:pt x="2096446" y="0"/>
                    <a:pt x="2108851" y="5138"/>
                    <a:pt x="2117997" y="14284"/>
                  </a:cubicBezTo>
                  <a:cubicBezTo>
                    <a:pt x="2127143" y="23430"/>
                    <a:pt x="2132281" y="35835"/>
                    <a:pt x="2132281" y="48769"/>
                  </a:cubicBezTo>
                  <a:lnTo>
                    <a:pt x="2132281" y="741883"/>
                  </a:lnTo>
                  <a:cubicBezTo>
                    <a:pt x="2132281" y="754818"/>
                    <a:pt x="2127143" y="767222"/>
                    <a:pt x="2117997" y="776368"/>
                  </a:cubicBezTo>
                  <a:cubicBezTo>
                    <a:pt x="2108851" y="785514"/>
                    <a:pt x="2096446" y="790653"/>
                    <a:pt x="2083511" y="790653"/>
                  </a:cubicBezTo>
                  <a:lnTo>
                    <a:pt x="48769" y="790653"/>
                  </a:lnTo>
                  <a:cubicBezTo>
                    <a:pt x="35835" y="790653"/>
                    <a:pt x="23430" y="785514"/>
                    <a:pt x="14284" y="776368"/>
                  </a:cubicBezTo>
                  <a:cubicBezTo>
                    <a:pt x="5138" y="767222"/>
                    <a:pt x="0" y="754818"/>
                    <a:pt x="0" y="741883"/>
                  </a:cubicBezTo>
                  <a:lnTo>
                    <a:pt x="0" y="48769"/>
                  </a:lnTo>
                  <a:cubicBezTo>
                    <a:pt x="0" y="35835"/>
                    <a:pt x="5138" y="23430"/>
                    <a:pt x="14284" y="14284"/>
                  </a:cubicBezTo>
                  <a:cubicBezTo>
                    <a:pt x="23430" y="5138"/>
                    <a:pt x="35835" y="0"/>
                    <a:pt x="48769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66675"/>
              <a:ext cx="2132281" cy="8573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3"/>
                </a:lnSpc>
              </a:pPr>
              <a:r>
                <a:rPr lang="en-US" sz="2402" b="1">
                  <a:solidFill>
                    <a:srgbClr val="FFFFFF"/>
                  </a:solidFill>
                  <a:latin typeface="Verdana Pro Bold"/>
                  <a:ea typeface="Verdana Pro Bold"/>
                  <a:cs typeface="Verdana Pro Bold"/>
                  <a:sym typeface="Verdana Pro Bold"/>
                </a:rPr>
                <a:t>To create evidence-based knowledge on how and why poverty affects 2SLGBTQ+ communities in Canada to inform policy and community-based action to address existing inequities 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712371" y="1584057"/>
            <a:ext cx="10863257" cy="88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80"/>
              </a:lnSpc>
              <a:spcBef>
                <a:spcPct val="0"/>
              </a:spcBef>
            </a:pPr>
            <a:r>
              <a:rPr lang="en-US" sz="59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Project Goal &amp; Objectives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05355" y="5446361"/>
            <a:ext cx="2565004" cy="1001715"/>
            <a:chOff x="0" y="0"/>
            <a:chExt cx="675557" cy="26382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75557" cy="263826"/>
            </a:xfrm>
            <a:custGeom>
              <a:avLst/>
              <a:gdLst/>
              <a:ahLst/>
              <a:cxnLst/>
              <a:rect l="l" t="t" r="r" b="b"/>
              <a:pathLst>
                <a:path w="675557" h="263826">
                  <a:moveTo>
                    <a:pt x="131913" y="0"/>
                  </a:moveTo>
                  <a:lnTo>
                    <a:pt x="543644" y="0"/>
                  </a:lnTo>
                  <a:cubicBezTo>
                    <a:pt x="616497" y="0"/>
                    <a:pt x="675557" y="59059"/>
                    <a:pt x="675557" y="131913"/>
                  </a:cubicBezTo>
                  <a:lnTo>
                    <a:pt x="675557" y="131913"/>
                  </a:lnTo>
                  <a:cubicBezTo>
                    <a:pt x="675557" y="166899"/>
                    <a:pt x="661659" y="200451"/>
                    <a:pt x="636920" y="225190"/>
                  </a:cubicBezTo>
                  <a:cubicBezTo>
                    <a:pt x="612182" y="249928"/>
                    <a:pt x="578629" y="263826"/>
                    <a:pt x="543644" y="263826"/>
                  </a:cubicBezTo>
                  <a:lnTo>
                    <a:pt x="131913" y="263826"/>
                  </a:lnTo>
                  <a:cubicBezTo>
                    <a:pt x="59059" y="263826"/>
                    <a:pt x="0" y="204767"/>
                    <a:pt x="0" y="131913"/>
                  </a:cubicBezTo>
                  <a:lnTo>
                    <a:pt x="0" y="131913"/>
                  </a:lnTo>
                  <a:cubicBezTo>
                    <a:pt x="0" y="59059"/>
                    <a:pt x="59059" y="0"/>
                    <a:pt x="131913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675557" cy="320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3"/>
                </a:lnSpc>
              </a:pPr>
              <a:r>
                <a:rPr lang="en-US" sz="2102" b="1">
                  <a:solidFill>
                    <a:srgbClr val="FFFFFF"/>
                  </a:solidFill>
                  <a:latin typeface="Verdana Pro Bold"/>
                  <a:ea typeface="Verdana Pro Bold"/>
                  <a:cs typeface="Verdana Pro Bold"/>
                  <a:sym typeface="Verdana Pro Bold"/>
                </a:rPr>
                <a:t>Objectives: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72112" y="4000744"/>
            <a:ext cx="2565004" cy="1001715"/>
            <a:chOff x="0" y="0"/>
            <a:chExt cx="675557" cy="26382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75557" cy="263826"/>
            </a:xfrm>
            <a:custGeom>
              <a:avLst/>
              <a:gdLst/>
              <a:ahLst/>
              <a:cxnLst/>
              <a:rect l="l" t="t" r="r" b="b"/>
              <a:pathLst>
                <a:path w="675557" h="263826">
                  <a:moveTo>
                    <a:pt x="131913" y="0"/>
                  </a:moveTo>
                  <a:lnTo>
                    <a:pt x="543644" y="0"/>
                  </a:lnTo>
                  <a:cubicBezTo>
                    <a:pt x="616497" y="0"/>
                    <a:pt x="675557" y="59059"/>
                    <a:pt x="675557" y="131913"/>
                  </a:cubicBezTo>
                  <a:lnTo>
                    <a:pt x="675557" y="131913"/>
                  </a:lnTo>
                  <a:cubicBezTo>
                    <a:pt x="675557" y="166899"/>
                    <a:pt x="661659" y="200451"/>
                    <a:pt x="636920" y="225190"/>
                  </a:cubicBezTo>
                  <a:cubicBezTo>
                    <a:pt x="612182" y="249928"/>
                    <a:pt x="578629" y="263826"/>
                    <a:pt x="543644" y="263826"/>
                  </a:cubicBezTo>
                  <a:lnTo>
                    <a:pt x="131913" y="263826"/>
                  </a:lnTo>
                  <a:cubicBezTo>
                    <a:pt x="59059" y="263826"/>
                    <a:pt x="0" y="204767"/>
                    <a:pt x="0" y="131913"/>
                  </a:cubicBezTo>
                  <a:lnTo>
                    <a:pt x="0" y="131913"/>
                  </a:lnTo>
                  <a:cubicBezTo>
                    <a:pt x="0" y="59059"/>
                    <a:pt x="59059" y="0"/>
                    <a:pt x="131913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675557" cy="320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3"/>
                </a:lnSpc>
              </a:pPr>
              <a:r>
                <a:rPr lang="en-US" sz="2102" b="1">
                  <a:solidFill>
                    <a:srgbClr val="FFFFFF"/>
                  </a:solidFill>
                  <a:latin typeface="Verdana Pro Bold"/>
                  <a:ea typeface="Verdana Pro Bold"/>
                  <a:cs typeface="Verdana Pro Bold"/>
                  <a:sym typeface="Verdana Pro Bold"/>
                </a:rPr>
                <a:t>Documentation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802284" y="5224410"/>
            <a:ext cx="2565004" cy="1001715"/>
            <a:chOff x="0" y="0"/>
            <a:chExt cx="675557" cy="26382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75557" cy="263826"/>
            </a:xfrm>
            <a:custGeom>
              <a:avLst/>
              <a:gdLst/>
              <a:ahLst/>
              <a:cxnLst/>
              <a:rect l="l" t="t" r="r" b="b"/>
              <a:pathLst>
                <a:path w="675557" h="263826">
                  <a:moveTo>
                    <a:pt x="131913" y="0"/>
                  </a:moveTo>
                  <a:lnTo>
                    <a:pt x="543644" y="0"/>
                  </a:lnTo>
                  <a:cubicBezTo>
                    <a:pt x="616497" y="0"/>
                    <a:pt x="675557" y="59059"/>
                    <a:pt x="675557" y="131913"/>
                  </a:cubicBezTo>
                  <a:lnTo>
                    <a:pt x="675557" y="131913"/>
                  </a:lnTo>
                  <a:cubicBezTo>
                    <a:pt x="675557" y="166899"/>
                    <a:pt x="661659" y="200451"/>
                    <a:pt x="636920" y="225190"/>
                  </a:cubicBezTo>
                  <a:cubicBezTo>
                    <a:pt x="612182" y="249928"/>
                    <a:pt x="578629" y="263826"/>
                    <a:pt x="543644" y="263826"/>
                  </a:cubicBezTo>
                  <a:lnTo>
                    <a:pt x="131913" y="263826"/>
                  </a:lnTo>
                  <a:cubicBezTo>
                    <a:pt x="59059" y="263826"/>
                    <a:pt x="0" y="204767"/>
                    <a:pt x="0" y="131913"/>
                  </a:cubicBezTo>
                  <a:lnTo>
                    <a:pt x="0" y="131913"/>
                  </a:lnTo>
                  <a:cubicBezTo>
                    <a:pt x="0" y="59059"/>
                    <a:pt x="59059" y="0"/>
                    <a:pt x="131913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675557" cy="320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3"/>
                </a:lnSpc>
              </a:pPr>
              <a:r>
                <a:rPr lang="en-US" sz="2102" b="1">
                  <a:solidFill>
                    <a:srgbClr val="FFFFFF"/>
                  </a:solidFill>
                  <a:latin typeface="Verdana Pro Bold"/>
                  <a:ea typeface="Verdana Pro Bold"/>
                  <a:cs typeface="Verdana Pro Bold"/>
                  <a:sym typeface="Verdana Pro Bold"/>
                </a:rPr>
                <a:t>Inclusion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802284" y="6451400"/>
            <a:ext cx="2565004" cy="1001715"/>
            <a:chOff x="0" y="0"/>
            <a:chExt cx="675557" cy="26382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75557" cy="263826"/>
            </a:xfrm>
            <a:custGeom>
              <a:avLst/>
              <a:gdLst/>
              <a:ahLst/>
              <a:cxnLst/>
              <a:rect l="l" t="t" r="r" b="b"/>
              <a:pathLst>
                <a:path w="675557" h="263826">
                  <a:moveTo>
                    <a:pt x="131913" y="0"/>
                  </a:moveTo>
                  <a:lnTo>
                    <a:pt x="543644" y="0"/>
                  </a:lnTo>
                  <a:cubicBezTo>
                    <a:pt x="616497" y="0"/>
                    <a:pt x="675557" y="59059"/>
                    <a:pt x="675557" y="131913"/>
                  </a:cubicBezTo>
                  <a:lnTo>
                    <a:pt x="675557" y="131913"/>
                  </a:lnTo>
                  <a:cubicBezTo>
                    <a:pt x="675557" y="166899"/>
                    <a:pt x="661659" y="200451"/>
                    <a:pt x="636920" y="225190"/>
                  </a:cubicBezTo>
                  <a:cubicBezTo>
                    <a:pt x="612182" y="249928"/>
                    <a:pt x="578629" y="263826"/>
                    <a:pt x="543644" y="263826"/>
                  </a:cubicBezTo>
                  <a:lnTo>
                    <a:pt x="131913" y="263826"/>
                  </a:lnTo>
                  <a:cubicBezTo>
                    <a:pt x="59059" y="263826"/>
                    <a:pt x="0" y="204767"/>
                    <a:pt x="0" y="131913"/>
                  </a:cubicBezTo>
                  <a:lnTo>
                    <a:pt x="0" y="131913"/>
                  </a:lnTo>
                  <a:cubicBezTo>
                    <a:pt x="0" y="59059"/>
                    <a:pt x="59059" y="0"/>
                    <a:pt x="131913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675557" cy="320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3"/>
                </a:lnSpc>
              </a:pPr>
              <a:r>
                <a:rPr lang="en-US" sz="2102" b="1">
                  <a:solidFill>
                    <a:srgbClr val="FFFFFF"/>
                  </a:solidFill>
                  <a:latin typeface="Verdana Pro Bold"/>
                  <a:ea typeface="Verdana Pro Bold"/>
                  <a:cs typeface="Verdana Pro Bold"/>
                  <a:sym typeface="Verdana Pro Bold"/>
                </a:rPr>
                <a:t>Knowledge Exchange 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802284" y="7672190"/>
            <a:ext cx="2565004" cy="1001715"/>
            <a:chOff x="0" y="0"/>
            <a:chExt cx="675557" cy="26382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75557" cy="263826"/>
            </a:xfrm>
            <a:custGeom>
              <a:avLst/>
              <a:gdLst/>
              <a:ahLst/>
              <a:cxnLst/>
              <a:rect l="l" t="t" r="r" b="b"/>
              <a:pathLst>
                <a:path w="675557" h="263826">
                  <a:moveTo>
                    <a:pt x="131913" y="0"/>
                  </a:moveTo>
                  <a:lnTo>
                    <a:pt x="543644" y="0"/>
                  </a:lnTo>
                  <a:cubicBezTo>
                    <a:pt x="616497" y="0"/>
                    <a:pt x="675557" y="59059"/>
                    <a:pt x="675557" y="131913"/>
                  </a:cubicBezTo>
                  <a:lnTo>
                    <a:pt x="675557" y="131913"/>
                  </a:lnTo>
                  <a:cubicBezTo>
                    <a:pt x="675557" y="166899"/>
                    <a:pt x="661659" y="200451"/>
                    <a:pt x="636920" y="225190"/>
                  </a:cubicBezTo>
                  <a:cubicBezTo>
                    <a:pt x="612182" y="249928"/>
                    <a:pt x="578629" y="263826"/>
                    <a:pt x="543644" y="263826"/>
                  </a:cubicBezTo>
                  <a:lnTo>
                    <a:pt x="131913" y="263826"/>
                  </a:lnTo>
                  <a:cubicBezTo>
                    <a:pt x="59059" y="263826"/>
                    <a:pt x="0" y="204767"/>
                    <a:pt x="0" y="131913"/>
                  </a:cubicBezTo>
                  <a:lnTo>
                    <a:pt x="0" y="131913"/>
                  </a:lnTo>
                  <a:cubicBezTo>
                    <a:pt x="0" y="59059"/>
                    <a:pt x="59059" y="0"/>
                    <a:pt x="131913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675557" cy="320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3"/>
                </a:lnSpc>
              </a:pPr>
              <a:r>
                <a:rPr lang="en-US" sz="2102" b="1">
                  <a:solidFill>
                    <a:srgbClr val="FFFFFF"/>
                  </a:solidFill>
                  <a:latin typeface="Verdana Pro Bold"/>
                  <a:ea typeface="Verdana Pro Bold"/>
                  <a:cs typeface="Verdana Pro Bold"/>
                  <a:sym typeface="Verdana Pro Bold"/>
                </a:rPr>
                <a:t>Action Plan</a:t>
              </a:r>
            </a:p>
          </p:txBody>
        </p:sp>
      </p:grpSp>
      <p:sp>
        <p:nvSpPr>
          <p:cNvPr id="26" name="AutoShape 26"/>
          <p:cNvSpPr/>
          <p:nvPr/>
        </p:nvSpPr>
        <p:spPr>
          <a:xfrm>
            <a:off x="5433788" y="4304326"/>
            <a:ext cx="0" cy="100102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" name="AutoShape 27"/>
          <p:cNvSpPr/>
          <p:nvPr/>
        </p:nvSpPr>
        <p:spPr>
          <a:xfrm flipV="1">
            <a:off x="13335559" y="4000744"/>
            <a:ext cx="0" cy="46789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diamond" w="lg" len="lg"/>
            <a:tailEnd type="diamond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8" name="AutoShape 28"/>
          <p:cNvSpPr/>
          <p:nvPr/>
        </p:nvSpPr>
        <p:spPr>
          <a:xfrm>
            <a:off x="12870359" y="5947218"/>
            <a:ext cx="44615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2536873" y="2955967"/>
            <a:ext cx="13214254" cy="6217556"/>
          </a:xfrm>
          <a:custGeom>
            <a:avLst/>
            <a:gdLst/>
            <a:ahLst/>
            <a:cxnLst/>
            <a:rect l="l" t="t" r="r" b="b"/>
            <a:pathLst>
              <a:path w="13214254" h="6217556">
                <a:moveTo>
                  <a:pt x="0" y="0"/>
                </a:moveTo>
                <a:lnTo>
                  <a:pt x="13214254" y="0"/>
                </a:lnTo>
                <a:lnTo>
                  <a:pt x="13214254" y="6217556"/>
                </a:lnTo>
                <a:lnTo>
                  <a:pt x="0" y="62175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712371" y="1582753"/>
            <a:ext cx="10863257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160"/>
              </a:lnSpc>
              <a:spcBef>
                <a:spcPct val="0"/>
              </a:spcBef>
            </a:pPr>
            <a:r>
              <a:rPr lang="en-US" sz="68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Governance Structure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340723" y="2680956"/>
            <a:ext cx="6842771" cy="5877588"/>
            <a:chOff x="0" y="0"/>
            <a:chExt cx="5372576" cy="46147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372577" cy="4614767"/>
            </a:xfrm>
            <a:custGeom>
              <a:avLst/>
              <a:gdLst/>
              <a:ahLst/>
              <a:cxnLst/>
              <a:rect l="l" t="t" r="r" b="b"/>
              <a:pathLst>
                <a:path w="5372577" h="4614767">
                  <a:moveTo>
                    <a:pt x="5248116" y="4614767"/>
                  </a:moveTo>
                  <a:lnTo>
                    <a:pt x="124460" y="4614767"/>
                  </a:lnTo>
                  <a:cubicBezTo>
                    <a:pt x="55880" y="4614767"/>
                    <a:pt x="0" y="4558887"/>
                    <a:pt x="0" y="449030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48116" y="0"/>
                  </a:lnTo>
                  <a:cubicBezTo>
                    <a:pt x="5316696" y="0"/>
                    <a:pt x="5372577" y="55880"/>
                    <a:pt x="5372577" y="124460"/>
                  </a:cubicBezTo>
                  <a:lnTo>
                    <a:pt x="5372577" y="4490307"/>
                  </a:lnTo>
                  <a:cubicBezTo>
                    <a:pt x="5372577" y="4558887"/>
                    <a:pt x="5316696" y="4614767"/>
                    <a:pt x="5248116" y="4614767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894504" y="3369797"/>
            <a:ext cx="5735209" cy="434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33"/>
              </a:lnSpc>
              <a:spcBef>
                <a:spcPct val="0"/>
              </a:spcBef>
            </a:pPr>
            <a:r>
              <a:rPr lang="en-US" sz="3611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Working with community organizations with anti-poverty mandates and/or advocate for 2SLGBTQ+ communities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104506" y="2680956"/>
            <a:ext cx="6842771" cy="5877588"/>
            <a:chOff x="0" y="0"/>
            <a:chExt cx="5372576" cy="46147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372577" cy="4614767"/>
            </a:xfrm>
            <a:custGeom>
              <a:avLst/>
              <a:gdLst/>
              <a:ahLst/>
              <a:cxnLst/>
              <a:rect l="l" t="t" r="r" b="b"/>
              <a:pathLst>
                <a:path w="5372577" h="4614767">
                  <a:moveTo>
                    <a:pt x="5248116" y="4614767"/>
                  </a:moveTo>
                  <a:lnTo>
                    <a:pt x="124460" y="4614767"/>
                  </a:lnTo>
                  <a:cubicBezTo>
                    <a:pt x="55880" y="4614767"/>
                    <a:pt x="0" y="4558887"/>
                    <a:pt x="0" y="449030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48116" y="0"/>
                  </a:lnTo>
                  <a:cubicBezTo>
                    <a:pt x="5316696" y="0"/>
                    <a:pt x="5372577" y="55880"/>
                    <a:pt x="5372577" y="124460"/>
                  </a:cubicBezTo>
                  <a:lnTo>
                    <a:pt x="5372577" y="4490307"/>
                  </a:lnTo>
                  <a:cubicBezTo>
                    <a:pt x="5372577" y="4558887"/>
                    <a:pt x="5316696" y="4614767"/>
                    <a:pt x="5248116" y="4614767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658287" y="3448050"/>
            <a:ext cx="5735209" cy="434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33"/>
              </a:lnSpc>
              <a:spcBef>
                <a:spcPct val="0"/>
              </a:spcBef>
            </a:pPr>
            <a:r>
              <a:rPr lang="en-US" sz="3611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Community Advisory Board with geographical representation of 2SLGBTQ+ individuals currently living in or with a history of poverty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887526"/>
            <a:ext cx="16230600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240"/>
              </a:lnSpc>
              <a:spcBef>
                <a:spcPct val="0"/>
              </a:spcBef>
            </a:pPr>
            <a:r>
              <a:rPr lang="en-US" sz="52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Community-Based Participatory Action Research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2283797" y="1028700"/>
            <a:ext cx="4975503" cy="2269101"/>
          </a:xfrm>
          <a:custGeom>
            <a:avLst/>
            <a:gdLst/>
            <a:ahLst/>
            <a:cxnLst/>
            <a:rect l="l" t="t" r="r" b="b"/>
            <a:pathLst>
              <a:path w="4975503" h="2269101">
                <a:moveTo>
                  <a:pt x="0" y="0"/>
                </a:moveTo>
                <a:lnTo>
                  <a:pt x="4975503" y="0"/>
                </a:lnTo>
                <a:lnTo>
                  <a:pt x="4975503" y="2269101"/>
                </a:lnTo>
                <a:lnTo>
                  <a:pt x="0" y="22691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4511040"/>
            <a:ext cx="16230600" cy="1360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560"/>
              </a:lnSpc>
            </a:pPr>
            <a:r>
              <a:rPr lang="en-US" sz="96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Theoretical Framing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2397910" y="4726102"/>
            <a:ext cx="2908848" cy="4309405"/>
          </a:xfrm>
          <a:custGeom>
            <a:avLst/>
            <a:gdLst/>
            <a:ahLst/>
            <a:cxnLst/>
            <a:rect l="l" t="t" r="r" b="b"/>
            <a:pathLst>
              <a:path w="2908848" h="4309405">
                <a:moveTo>
                  <a:pt x="0" y="0"/>
                </a:moveTo>
                <a:lnTo>
                  <a:pt x="2908849" y="0"/>
                </a:lnTo>
                <a:lnTo>
                  <a:pt x="2908849" y="4309405"/>
                </a:lnTo>
                <a:lnTo>
                  <a:pt x="0" y="43094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661251" y="2554611"/>
            <a:ext cx="7791011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Theoretical Framing Overview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59422" y="1909680"/>
            <a:ext cx="8002177" cy="361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90"/>
              </a:lnSpc>
              <a:spcBef>
                <a:spcPct val="0"/>
              </a:spcBef>
            </a:pPr>
            <a:r>
              <a:rPr lang="en-US" sz="23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Moving from Formal to Substantive Inequality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59422" y="2661291"/>
            <a:ext cx="8352502" cy="1264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9" lvl="1" indent="-248284" algn="l">
              <a:lnSpc>
                <a:spcPts val="344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Landmark Developments (2SLGBTQ+ Rights in Canada) </a:t>
            </a:r>
          </a:p>
          <a:p>
            <a:pPr marL="496569" lvl="1" indent="-248284" algn="l">
              <a:lnSpc>
                <a:spcPts val="344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Critiques of 2SLGBTQ+ Rights (in Canada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59422" y="4364787"/>
            <a:ext cx="7354741" cy="361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90"/>
              </a:lnSpc>
              <a:spcBef>
                <a:spcPct val="0"/>
              </a:spcBef>
            </a:pPr>
            <a:r>
              <a:rPr lang="en-US" sz="23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Contributing Factors &amp; Research Questions: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59422" y="5116398"/>
            <a:ext cx="8352502" cy="836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9" lvl="1" indent="-248284" algn="l">
              <a:lnSpc>
                <a:spcPts val="344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Lack of Attention to 2SLGBTQ+ Poverty </a:t>
            </a:r>
          </a:p>
          <a:p>
            <a:pPr marL="496569" lvl="1" indent="-248284" algn="l">
              <a:lnSpc>
                <a:spcPts val="344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Research Questions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9422" y="6390843"/>
            <a:ext cx="7354741" cy="361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90"/>
              </a:lnSpc>
              <a:spcBef>
                <a:spcPct val="0"/>
              </a:spcBef>
            </a:pPr>
            <a:r>
              <a:rPr lang="en-US" sz="23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Theoretical Foundation - Two Frameworks: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59422" y="7142683"/>
            <a:ext cx="8352502" cy="836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9" lvl="1" indent="-248284" algn="l">
              <a:lnSpc>
                <a:spcPts val="344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Poverty Trap Literature </a:t>
            </a:r>
          </a:p>
          <a:p>
            <a:pPr marL="496569" lvl="1" indent="-248284" algn="l">
              <a:lnSpc>
                <a:spcPts val="344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Social Exclusion Theory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620433" y="5615123"/>
            <a:ext cx="5553814" cy="2756080"/>
          </a:xfrm>
          <a:custGeom>
            <a:avLst/>
            <a:gdLst/>
            <a:ahLst/>
            <a:cxnLst/>
            <a:rect l="l" t="t" r="r" b="b"/>
            <a:pathLst>
              <a:path w="5553814" h="2756080">
                <a:moveTo>
                  <a:pt x="0" y="0"/>
                </a:moveTo>
                <a:lnTo>
                  <a:pt x="5553814" y="0"/>
                </a:lnTo>
                <a:lnTo>
                  <a:pt x="5553814" y="2756080"/>
                </a:lnTo>
                <a:lnTo>
                  <a:pt x="0" y="27560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853084" y="1792342"/>
            <a:ext cx="5321164" cy="2543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720"/>
              </a:lnSpc>
              <a:spcBef>
                <a:spcPct val="0"/>
              </a:spcBef>
            </a:pPr>
            <a:r>
              <a:rPr lang="en-US" sz="56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Formal to Substantive Equality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59422" y="1763767"/>
            <a:ext cx="8002177" cy="907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9"/>
              </a:lnSpc>
              <a:spcBef>
                <a:spcPct val="0"/>
              </a:spcBef>
            </a:pPr>
            <a:r>
              <a:rPr lang="en-US" sz="2799" b="1">
                <a:solidFill>
                  <a:srgbClr val="D11111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2SLGBTQ+ Rights in Canada (Canada as a human rights champion)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59422" y="3171972"/>
            <a:ext cx="8352502" cy="715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60"/>
              </a:lnSpc>
              <a:spcBef>
                <a:spcPct val="0"/>
              </a:spcBef>
            </a:pPr>
            <a:r>
              <a:rPr lang="en-US" sz="22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Landmark Developments (2SLGBTQ+ Rights in Canada):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59422" y="4022153"/>
            <a:ext cx="8352502" cy="2266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3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Partial Decriminalization of Homosexuality (1969)</a:t>
            </a:r>
          </a:p>
          <a:p>
            <a:pPr marL="431801" lvl="1" indent="-215900" algn="l">
              <a:lnSpc>
                <a:spcPts val="3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Sexual Orientation added to Canadian Human Rights Act (1996).</a:t>
            </a:r>
          </a:p>
          <a:p>
            <a:pPr marL="431801" lvl="1" indent="-215900" algn="l">
              <a:lnSpc>
                <a:spcPts val="3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Same Sex marriage (2005)</a:t>
            </a:r>
          </a:p>
          <a:p>
            <a:pPr marL="431801" lvl="1" indent="-215900" algn="l">
              <a:lnSpc>
                <a:spcPts val="3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Gender Identity and Expression added to Canadian Human Rights Act (2017)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59422" y="6807108"/>
            <a:ext cx="7354741" cy="35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60"/>
              </a:lnSpc>
              <a:spcBef>
                <a:spcPct val="0"/>
              </a:spcBef>
            </a:pPr>
            <a:r>
              <a:rPr lang="en-US" sz="22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Critiques of 2SLGBTQ+ Rights (in Canada)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9422" y="7293518"/>
            <a:ext cx="8352502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3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Critique of Rights Doctrine v. Critique of Rights Discourse</a:t>
            </a:r>
          </a:p>
          <a:p>
            <a:pPr marL="431801" lvl="1" indent="-215900" algn="l">
              <a:lnSpc>
                <a:spcPts val="3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Homonationalism to Homohegemony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AutoShape 4"/>
          <p:cNvSpPr/>
          <p:nvPr/>
        </p:nvSpPr>
        <p:spPr>
          <a:xfrm>
            <a:off x="1416050" y="4329113"/>
            <a:ext cx="7340600" cy="3816350"/>
          </a:xfrm>
          <a:prstGeom prst="rect">
            <a:avLst/>
          </a:prstGeom>
          <a:solidFill>
            <a:srgbClr val="F13C29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2189550" y="5079909"/>
            <a:ext cx="5793600" cy="2267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64"/>
              </a:lnSpc>
            </a:pPr>
            <a:r>
              <a:rPr lang="en-US" sz="2617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Homonationalism: A form of sexual exceptionalism that requires the segregation and disqualification of sexual and racial others (Puar 2007)</a:t>
            </a:r>
          </a:p>
        </p:txBody>
      </p:sp>
      <p:sp>
        <p:nvSpPr>
          <p:cNvPr id="6" name="AutoShape 6"/>
          <p:cNvSpPr/>
          <p:nvPr/>
        </p:nvSpPr>
        <p:spPr>
          <a:xfrm>
            <a:off x="9531350" y="4329113"/>
            <a:ext cx="7340600" cy="3816350"/>
          </a:xfrm>
          <a:prstGeom prst="rect">
            <a:avLst/>
          </a:prstGeom>
          <a:solidFill>
            <a:srgbClr val="F13C29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304850" y="5079909"/>
            <a:ext cx="5793600" cy="2267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64"/>
              </a:lnSpc>
            </a:pPr>
            <a:r>
              <a:rPr lang="en-US" sz="2617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Homohegemony: Greater pervasiveness and entrenchment of homosexual inclusion, ideologically and institutionally (Jackson 2021)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58642" y="1708396"/>
            <a:ext cx="14170716" cy="202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919"/>
              </a:lnSpc>
            </a:pPr>
            <a:r>
              <a:rPr lang="en-US" sz="7199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Formal to Substantive Equality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1028700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2086182" y="48198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901042" y="2350135"/>
            <a:ext cx="5321164" cy="1714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60"/>
              </a:lnSpc>
              <a:spcBef>
                <a:spcPct val="0"/>
              </a:spcBef>
            </a:pPr>
            <a:r>
              <a:rPr lang="en-US" sz="38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Contributing Factors &amp; Research Questions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15547" y="2976245"/>
            <a:ext cx="8002177" cy="414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80"/>
              </a:lnSpc>
              <a:spcBef>
                <a:spcPct val="0"/>
              </a:spcBef>
            </a:pPr>
            <a:r>
              <a:rPr lang="en-US" sz="26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Lack of Attention to 2SLGBTQ+ Poverty: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59422" y="3566160"/>
            <a:ext cx="8352502" cy="1577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 algn="l">
              <a:lnSpc>
                <a:spcPts val="315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Gay Affluence Myth (Badgett 2003)</a:t>
            </a:r>
          </a:p>
          <a:p>
            <a:pPr marL="453390" lvl="1" indent="-226695" algn="l">
              <a:lnSpc>
                <a:spcPts val="315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Concealment of 2SLGBTQ+ Identities</a:t>
            </a:r>
          </a:p>
          <a:p>
            <a:pPr marL="453390" lvl="1" indent="-226695" algn="l">
              <a:lnSpc>
                <a:spcPts val="315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Lack of data</a:t>
            </a:r>
          </a:p>
          <a:p>
            <a:pPr marL="453390" lvl="1" indent="-226695" algn="l">
              <a:lnSpc>
                <a:spcPts val="315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Multiple marginalities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59422" y="5780537"/>
            <a:ext cx="7354741" cy="414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80"/>
              </a:lnSpc>
              <a:spcBef>
                <a:spcPct val="0"/>
              </a:spcBef>
            </a:pPr>
            <a:r>
              <a:rPr lang="en-US" sz="26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Research Questions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59422" y="6372836"/>
            <a:ext cx="8352502" cy="1977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 algn="l">
              <a:lnSpc>
                <a:spcPts val="315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What are the salient root-causes and consequences of 2SLGBTQ+ poverty in Canada?</a:t>
            </a:r>
          </a:p>
          <a:p>
            <a:pPr marL="453390" lvl="1" indent="-226695" algn="l">
              <a:lnSpc>
                <a:spcPts val="315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How can the root-causes and negative consequences of poverty be addressed effectively by policy, programs, funding, and service provision?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853084" y="1801867"/>
            <a:ext cx="5321164" cy="2886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60"/>
              </a:lnSpc>
              <a:spcBef>
                <a:spcPct val="0"/>
              </a:spcBef>
            </a:pPr>
            <a:r>
              <a:rPr lang="en-US" sz="48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Theoretical Foundation: Two Frameworks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459422" y="1269731"/>
            <a:ext cx="8352502" cy="1160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400" b="1">
                <a:solidFill>
                  <a:srgbClr val="D11111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Focus: Economic and Social Determinants + Consequences of Poverty</a:t>
            </a:r>
          </a:p>
          <a:p>
            <a:pPr marL="0" lvl="0" indent="0" algn="l">
              <a:lnSpc>
                <a:spcPts val="3120"/>
              </a:lnSpc>
              <a:spcBef>
                <a:spcPct val="0"/>
              </a:spcBef>
            </a:pPr>
            <a:endParaRPr lang="en-US" sz="2400" b="1">
              <a:solidFill>
                <a:srgbClr val="D11111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459422" y="2410826"/>
            <a:ext cx="8352502" cy="35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60"/>
              </a:lnSpc>
              <a:spcBef>
                <a:spcPct val="0"/>
              </a:spcBef>
            </a:pPr>
            <a:r>
              <a:rPr lang="en-US" sz="22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Poverty Trap Literature: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59422" y="2832965"/>
            <a:ext cx="8352502" cy="2518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11" lvl="1" indent="-205106" algn="l">
              <a:lnSpc>
                <a:spcPts val="2850"/>
              </a:lnSpc>
              <a:buFont typeface="Arial"/>
              <a:buChar char="•"/>
            </a:pPr>
            <a:r>
              <a:rPr lang="en-US" sz="190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Poverty Trap: A state in which poverty engenders effects which themselves cause poverty (Azariadis &amp; Stachurski 2005).</a:t>
            </a:r>
          </a:p>
          <a:p>
            <a:pPr marL="410211" lvl="1" indent="-205106" algn="l">
              <a:lnSpc>
                <a:spcPts val="2850"/>
              </a:lnSpc>
              <a:buFont typeface="Arial"/>
              <a:buChar char="•"/>
            </a:pPr>
            <a:r>
              <a:rPr lang="en-US" sz="190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Poverty understood as a constellation of forces that are cumulative and causal, reacting to one another to reproduce structural poverty.</a:t>
            </a:r>
          </a:p>
          <a:p>
            <a:pPr marL="410211" lvl="1" indent="-205106" algn="l">
              <a:lnSpc>
                <a:spcPts val="2850"/>
              </a:lnSpc>
              <a:buFont typeface="Arial"/>
              <a:buChar char="•"/>
            </a:pPr>
            <a:r>
              <a:rPr lang="en-US" sz="190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“Big push” policy interventions required to break the cycle of structural poverty.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35231" y="5676744"/>
            <a:ext cx="7354741" cy="35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60"/>
              </a:lnSpc>
              <a:spcBef>
                <a:spcPct val="0"/>
              </a:spcBef>
            </a:pPr>
            <a:r>
              <a:rPr lang="en-US" sz="22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 Social Exclusion Theory: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59422" y="6096479"/>
            <a:ext cx="8352502" cy="280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08" lvl="1" indent="-205104" algn="l">
              <a:lnSpc>
                <a:spcPts val="2849"/>
              </a:lnSpc>
              <a:buFont typeface="Arial"/>
              <a:buChar char="•"/>
            </a:pPr>
            <a:r>
              <a:rPr lang="en-US" sz="1899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Social Exclusion: </a:t>
            </a:r>
            <a:r>
              <a:rPr lang="en-US" sz="18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a multidimensional process that disconnects individuals and groups from economic, cultural, and political networks around them (Devicienti &amp; Poggi 2011).</a:t>
            </a:r>
          </a:p>
          <a:p>
            <a:pPr marL="410208" lvl="1" indent="-205104" algn="l">
              <a:lnSpc>
                <a:spcPts val="284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Framework links decline in living standards to eroding welfare state, requiring policy interventions.</a:t>
            </a:r>
          </a:p>
          <a:p>
            <a:pPr marL="410208" lvl="1" indent="-205104" algn="l">
              <a:lnSpc>
                <a:spcPts val="284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2SLGBTQ+ people in Canada have a long history of social exclusion (Warner 2002) and structural exclusion in areas such as employment, housing, education, and healthcare.</a:t>
            </a:r>
          </a:p>
        </p:txBody>
      </p:sp>
      <p:sp>
        <p:nvSpPr>
          <p:cNvPr id="10" name="Freeform 10"/>
          <p:cNvSpPr/>
          <p:nvPr/>
        </p:nvSpPr>
        <p:spPr>
          <a:xfrm>
            <a:off x="2060874" y="4881144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4402344" y="3354022"/>
            <a:ext cx="9483312" cy="5689987"/>
          </a:xfrm>
          <a:custGeom>
            <a:avLst/>
            <a:gdLst/>
            <a:ahLst/>
            <a:cxnLst/>
            <a:rect l="l" t="t" r="r" b="b"/>
            <a:pathLst>
              <a:path w="9483312" h="5689987">
                <a:moveTo>
                  <a:pt x="0" y="0"/>
                </a:moveTo>
                <a:lnTo>
                  <a:pt x="9483312" y="0"/>
                </a:lnTo>
                <a:lnTo>
                  <a:pt x="9483312" y="5689987"/>
                </a:lnTo>
                <a:lnTo>
                  <a:pt x="0" y="56899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1470833"/>
            <a:ext cx="16230600" cy="1695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00"/>
              </a:lnSpc>
            </a:pPr>
            <a:r>
              <a:rPr lang="en-US" sz="60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Intersectionality within 2SLGBTQ+ Communities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981387" y="2163342"/>
            <a:ext cx="6939085" cy="5960317"/>
            <a:chOff x="0" y="0"/>
            <a:chExt cx="5372576" cy="46147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372577" cy="4614767"/>
            </a:xfrm>
            <a:custGeom>
              <a:avLst/>
              <a:gdLst/>
              <a:ahLst/>
              <a:cxnLst/>
              <a:rect l="l" t="t" r="r" b="b"/>
              <a:pathLst>
                <a:path w="5372577" h="4614767">
                  <a:moveTo>
                    <a:pt x="5248116" y="4614767"/>
                  </a:moveTo>
                  <a:lnTo>
                    <a:pt x="124460" y="4614767"/>
                  </a:lnTo>
                  <a:cubicBezTo>
                    <a:pt x="55880" y="4614767"/>
                    <a:pt x="0" y="4558887"/>
                    <a:pt x="0" y="449030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48116" y="0"/>
                  </a:lnTo>
                  <a:cubicBezTo>
                    <a:pt x="5316696" y="0"/>
                    <a:pt x="5372577" y="55880"/>
                    <a:pt x="5372577" y="124460"/>
                  </a:cubicBezTo>
                  <a:lnTo>
                    <a:pt x="5372577" y="4490307"/>
                  </a:lnTo>
                  <a:cubicBezTo>
                    <a:pt x="5372577" y="4558887"/>
                    <a:pt x="5316696" y="4614767"/>
                    <a:pt x="5248116" y="4614767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67528" y="2163342"/>
            <a:ext cx="6939085" cy="5960317"/>
            <a:chOff x="0" y="0"/>
            <a:chExt cx="5372576" cy="46147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372577" cy="4614767"/>
            </a:xfrm>
            <a:custGeom>
              <a:avLst/>
              <a:gdLst/>
              <a:ahLst/>
              <a:cxnLst/>
              <a:rect l="l" t="t" r="r" b="b"/>
              <a:pathLst>
                <a:path w="5372577" h="4614767">
                  <a:moveTo>
                    <a:pt x="5248116" y="4614767"/>
                  </a:moveTo>
                  <a:lnTo>
                    <a:pt x="124460" y="4614767"/>
                  </a:lnTo>
                  <a:cubicBezTo>
                    <a:pt x="55880" y="4614767"/>
                    <a:pt x="0" y="4558887"/>
                    <a:pt x="0" y="449030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48116" y="0"/>
                  </a:lnTo>
                  <a:cubicBezTo>
                    <a:pt x="5316696" y="0"/>
                    <a:pt x="5372577" y="55880"/>
                    <a:pt x="5372577" y="124460"/>
                  </a:cubicBezTo>
                  <a:lnTo>
                    <a:pt x="5372577" y="4490307"/>
                  </a:lnTo>
                  <a:cubicBezTo>
                    <a:pt x="5372577" y="4558887"/>
                    <a:pt x="5316696" y="4614767"/>
                    <a:pt x="5248116" y="4614767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542962" y="2714625"/>
            <a:ext cx="5815934" cy="2428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Specific Challenges for 2SLGBTQ+ Populations</a:t>
            </a:r>
          </a:p>
          <a:p>
            <a:pPr marL="0" lvl="0" indent="0" algn="l">
              <a:lnSpc>
                <a:spcPts val="4080"/>
              </a:lnSpc>
              <a:spcBef>
                <a:spcPct val="0"/>
              </a:spcBef>
            </a:pPr>
            <a:endParaRPr lang="en-US" sz="4200" b="1">
              <a:solidFill>
                <a:srgbClr val="000000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279192" y="4810489"/>
            <a:ext cx="6079704" cy="2933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Housing and Food Insecurity</a:t>
            </a:r>
          </a:p>
          <a:p>
            <a:pPr marL="604519" lvl="1" indent="-302260" algn="l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Stigmatization</a:t>
            </a:r>
          </a:p>
          <a:p>
            <a:pPr marL="604519" lvl="1" indent="-302260" algn="l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Discrimination</a:t>
            </a:r>
          </a:p>
          <a:p>
            <a:pPr marL="604519" lvl="1" indent="-302260" algn="l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Marginalization</a:t>
            </a:r>
          </a:p>
          <a:p>
            <a:pPr marL="604519" lvl="1" indent="-302260" algn="l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Poverty</a:t>
            </a:r>
          </a:p>
          <a:p>
            <a:pPr marL="604519" lvl="1" indent="-302260" algn="l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Intergenerational Trauma</a:t>
            </a:r>
          </a:p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929103" y="2714625"/>
            <a:ext cx="5815934" cy="1790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Dispelling Myths, Addressing Gaps </a:t>
            </a:r>
          </a:p>
          <a:p>
            <a:pPr marL="0" lvl="0" indent="0" algn="l">
              <a:lnSpc>
                <a:spcPts val="4080"/>
              </a:lnSpc>
              <a:spcBef>
                <a:spcPct val="0"/>
              </a:spcBef>
            </a:pPr>
            <a:endParaRPr lang="en-US" sz="4200" b="1">
              <a:solidFill>
                <a:srgbClr val="000000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797218" y="4650093"/>
            <a:ext cx="6079704" cy="209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Disproportionate attention on affluence</a:t>
            </a:r>
          </a:p>
          <a:p>
            <a:pPr marL="604519" lvl="1" indent="-302260" algn="l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Not enough attention to socio-economic problems</a:t>
            </a:r>
          </a:p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990266" y="48198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901042" y="2359660"/>
            <a:ext cx="5321164" cy="2352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lang="en-US" sz="39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Implications of </a:t>
            </a:r>
          </a:p>
          <a:p>
            <a:pPr algn="l">
              <a:lnSpc>
                <a:spcPts val="4680"/>
              </a:lnSpc>
            </a:pPr>
            <a:r>
              <a:rPr lang="en-US" sz="39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Internal/External Oppression</a:t>
            </a:r>
          </a:p>
          <a:p>
            <a:pPr marL="0" lvl="0" indent="0" algn="l">
              <a:lnSpc>
                <a:spcPts val="4680"/>
              </a:lnSpc>
              <a:spcBef>
                <a:spcPct val="0"/>
              </a:spcBef>
            </a:pPr>
            <a:endParaRPr lang="en-US" sz="3900" b="1">
              <a:solidFill>
                <a:srgbClr val="000000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459422" y="2331085"/>
            <a:ext cx="8002177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  <a:spcBef>
                <a:spcPct val="0"/>
              </a:spcBef>
            </a:pPr>
            <a:r>
              <a:rPr lang="en-US" sz="2999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Internal Implications:</a:t>
            </a:r>
          </a:p>
          <a:p>
            <a:pPr marL="0" lvl="0" indent="0" algn="l">
              <a:lnSpc>
                <a:spcPts val="3899"/>
              </a:lnSpc>
              <a:spcBef>
                <a:spcPct val="0"/>
              </a:spcBef>
            </a:pPr>
            <a:endParaRPr lang="en-US" sz="2999" b="1">
              <a:solidFill>
                <a:srgbClr val="000000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459422" y="3128777"/>
            <a:ext cx="8352502" cy="2204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58" lvl="1" indent="-259079" algn="l">
              <a:lnSpc>
                <a:spcPts val="359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Sense of self and contributions to society are diminished when struggling with poverty</a:t>
            </a:r>
          </a:p>
          <a:p>
            <a:pPr marL="518158" lvl="1" indent="-259079" algn="l">
              <a:lnSpc>
                <a:spcPts val="359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Ability to participate in the 2SLGBTQ+ communities is limited given how commercialized these communities have become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59422" y="5780537"/>
            <a:ext cx="7354741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99"/>
              </a:lnSpc>
              <a:spcBef>
                <a:spcPct val="0"/>
              </a:spcBef>
            </a:pPr>
            <a:r>
              <a:rPr lang="en-US" sz="2999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External Implications: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59422" y="6660586"/>
            <a:ext cx="8352502" cy="2204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58" lvl="1" indent="-259079" algn="l">
              <a:lnSpc>
                <a:spcPts val="359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2SLGBTQ+ populations rarely are considered when poverty is being examined</a:t>
            </a:r>
          </a:p>
          <a:p>
            <a:pPr marL="518158" lvl="1" indent="-259079" algn="l">
              <a:lnSpc>
                <a:spcPts val="359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Lack of policy, funding, programming, and services to address the unique needs of 2SLGBTQ+ people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2283797" y="1028700"/>
            <a:ext cx="4975503" cy="2269101"/>
          </a:xfrm>
          <a:custGeom>
            <a:avLst/>
            <a:gdLst/>
            <a:ahLst/>
            <a:cxnLst/>
            <a:rect l="l" t="t" r="r" b="b"/>
            <a:pathLst>
              <a:path w="4975503" h="2269101">
                <a:moveTo>
                  <a:pt x="0" y="0"/>
                </a:moveTo>
                <a:lnTo>
                  <a:pt x="4975503" y="0"/>
                </a:lnTo>
                <a:lnTo>
                  <a:pt x="4975503" y="2269101"/>
                </a:lnTo>
                <a:lnTo>
                  <a:pt x="0" y="22691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4638672"/>
            <a:ext cx="16230600" cy="1076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250"/>
              </a:lnSpc>
            </a:pPr>
            <a:r>
              <a:rPr lang="en-US" sz="75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Mixed Methods Approach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670215" y="2236724"/>
            <a:ext cx="3086100" cy="30861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31"/>
                </a:lnSpc>
                <a:spcBef>
                  <a:spcPct val="0"/>
                </a:spcBef>
              </a:pPr>
              <a:r>
                <a:rPr lang="en-US" sz="2379" b="1">
                  <a:solidFill>
                    <a:srgbClr val="FFFFFF"/>
                  </a:solidFill>
                  <a:latin typeface="Verdana Pro Bold"/>
                  <a:ea typeface="Verdana Pro Bold"/>
                  <a:cs typeface="Verdana Pro Bold"/>
                  <a:sym typeface="Verdana Pro Bold"/>
                </a:rPr>
                <a:t>National Survey 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760042" y="6172200"/>
            <a:ext cx="3086100" cy="30861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316858" y="3697647"/>
            <a:ext cx="3086100" cy="3086100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7976394" y="5240697"/>
            <a:ext cx="1777710" cy="840372"/>
          </a:xfrm>
          <a:custGeom>
            <a:avLst/>
            <a:gdLst/>
            <a:ahLst/>
            <a:cxnLst/>
            <a:rect l="l" t="t" r="r" b="b"/>
            <a:pathLst>
              <a:path w="1777710" h="840372">
                <a:moveTo>
                  <a:pt x="0" y="0"/>
                </a:moveTo>
                <a:lnTo>
                  <a:pt x="1777711" y="0"/>
                </a:lnTo>
                <a:lnTo>
                  <a:pt x="1777711" y="840372"/>
                </a:lnTo>
                <a:lnTo>
                  <a:pt x="0" y="8403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5953011" y="5387006"/>
            <a:ext cx="700162" cy="700162"/>
          </a:xfrm>
          <a:custGeom>
            <a:avLst/>
            <a:gdLst/>
            <a:ahLst/>
            <a:cxnLst/>
            <a:rect l="l" t="t" r="r" b="b"/>
            <a:pathLst>
              <a:path w="700162" h="700162">
                <a:moveTo>
                  <a:pt x="0" y="0"/>
                </a:moveTo>
                <a:lnTo>
                  <a:pt x="700162" y="0"/>
                </a:lnTo>
                <a:lnTo>
                  <a:pt x="700162" y="700161"/>
                </a:lnTo>
                <a:lnTo>
                  <a:pt x="0" y="7001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2475241" y="1127978"/>
            <a:ext cx="14056891" cy="986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20"/>
              </a:lnSpc>
            </a:pPr>
            <a:r>
              <a:rPr lang="en-US" sz="58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Multiphase Mixed Methods Design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316858" y="5086350"/>
            <a:ext cx="3086100" cy="415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1"/>
              </a:lnSpc>
              <a:spcBef>
                <a:spcPct val="0"/>
              </a:spcBef>
            </a:pPr>
            <a:r>
              <a:rPr lang="en-US" sz="2379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Focus Groups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849868" y="7269222"/>
            <a:ext cx="2906446" cy="834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1"/>
              </a:lnSpc>
              <a:spcBef>
                <a:spcPct val="0"/>
              </a:spcBef>
            </a:pPr>
            <a:r>
              <a:rPr lang="en-US" sz="2379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Semi-Structured Interviews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2283797" y="1028700"/>
            <a:ext cx="4975503" cy="2269101"/>
          </a:xfrm>
          <a:custGeom>
            <a:avLst/>
            <a:gdLst/>
            <a:ahLst/>
            <a:cxnLst/>
            <a:rect l="l" t="t" r="r" b="b"/>
            <a:pathLst>
              <a:path w="4975503" h="2269101">
                <a:moveTo>
                  <a:pt x="0" y="0"/>
                </a:moveTo>
                <a:lnTo>
                  <a:pt x="4975503" y="0"/>
                </a:lnTo>
                <a:lnTo>
                  <a:pt x="4975503" y="2269101"/>
                </a:lnTo>
                <a:lnTo>
                  <a:pt x="0" y="22691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4114797"/>
            <a:ext cx="16230600" cy="2124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250"/>
              </a:lnSpc>
            </a:pPr>
            <a:r>
              <a:rPr lang="en-US" sz="75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Quantitative Approach &amp; Challenges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2182098" y="403176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901042" y="2359660"/>
            <a:ext cx="532116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80"/>
              </a:lnSpc>
              <a:spcBef>
                <a:spcPct val="0"/>
              </a:spcBef>
            </a:pPr>
            <a:r>
              <a:rPr lang="en-US" sz="39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Survey Design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59422" y="1747652"/>
            <a:ext cx="8002177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999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Our goal was to create a survey that: </a:t>
            </a:r>
          </a:p>
          <a:p>
            <a:pPr marL="0" lvl="0" indent="0" algn="l">
              <a:lnSpc>
                <a:spcPts val="3899"/>
              </a:lnSpc>
              <a:spcBef>
                <a:spcPct val="0"/>
              </a:spcBef>
            </a:pPr>
            <a:endParaRPr lang="en-US" sz="2999" b="1">
              <a:solidFill>
                <a:srgbClr val="000000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459422" y="2874010"/>
            <a:ext cx="8352502" cy="3368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37" lvl="1" indent="-280669" algn="l">
              <a:lnSpc>
                <a:spcPts val="3899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Captures the multi-dimensional nature of poverty</a:t>
            </a:r>
          </a:p>
          <a:p>
            <a:pPr marL="561337" lvl="1" indent="-280669" algn="l">
              <a:lnSpc>
                <a:spcPts val="3899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Measures experiences specific to 2SLGBTQ+ people </a:t>
            </a:r>
          </a:p>
          <a:p>
            <a:pPr marL="561337" lvl="1" indent="-280669" algn="l">
              <a:lnSpc>
                <a:spcPts val="3899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Includes standard measures (allowing us to compare our data with other national-level datasets)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59422" y="6858150"/>
            <a:ext cx="8002177" cy="212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0"/>
              </a:lnSpc>
            </a:pPr>
            <a:r>
              <a:rPr lang="en-US" sz="26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Survey design was carried out by an interdisciplinary team of scholars, our community partners, and our community advisory board.</a:t>
            </a:r>
          </a:p>
          <a:p>
            <a:pPr marL="0" lvl="0" indent="0" algn="l">
              <a:lnSpc>
                <a:spcPts val="3380"/>
              </a:lnSpc>
              <a:spcBef>
                <a:spcPct val="0"/>
              </a:spcBef>
            </a:pPr>
            <a:endParaRPr lang="en-US" sz="2600" b="1">
              <a:solidFill>
                <a:srgbClr val="000000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159653" y="2914001"/>
            <a:ext cx="4059995" cy="1669672"/>
            <a:chOff x="0" y="0"/>
            <a:chExt cx="5420212" cy="222906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420212" cy="2229061"/>
            </a:xfrm>
            <a:custGeom>
              <a:avLst/>
              <a:gdLst/>
              <a:ahLst/>
              <a:cxnLst/>
              <a:rect l="l" t="t" r="r" b="b"/>
              <a:pathLst>
                <a:path w="5420212" h="2229061">
                  <a:moveTo>
                    <a:pt x="5295752" y="2229060"/>
                  </a:moveTo>
                  <a:lnTo>
                    <a:pt x="124460" y="2229060"/>
                  </a:lnTo>
                  <a:cubicBezTo>
                    <a:pt x="55880" y="2229060"/>
                    <a:pt x="0" y="2173181"/>
                    <a:pt x="0" y="210460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95752" y="0"/>
                  </a:lnTo>
                  <a:cubicBezTo>
                    <a:pt x="5364332" y="0"/>
                    <a:pt x="5420212" y="55880"/>
                    <a:pt x="5420212" y="124460"/>
                  </a:cubicBezTo>
                  <a:lnTo>
                    <a:pt x="5420212" y="2104601"/>
                  </a:lnTo>
                  <a:cubicBezTo>
                    <a:pt x="5420212" y="2173181"/>
                    <a:pt x="5364332" y="2229061"/>
                    <a:pt x="5295752" y="2229061"/>
                  </a:cubicBez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159653" y="5116614"/>
            <a:ext cx="4059995" cy="1669672"/>
            <a:chOff x="0" y="0"/>
            <a:chExt cx="5420212" cy="222906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20212" cy="2229061"/>
            </a:xfrm>
            <a:custGeom>
              <a:avLst/>
              <a:gdLst/>
              <a:ahLst/>
              <a:cxnLst/>
              <a:rect l="l" t="t" r="r" b="b"/>
              <a:pathLst>
                <a:path w="5420212" h="2229061">
                  <a:moveTo>
                    <a:pt x="5295752" y="2229060"/>
                  </a:moveTo>
                  <a:lnTo>
                    <a:pt x="124460" y="2229060"/>
                  </a:lnTo>
                  <a:cubicBezTo>
                    <a:pt x="55880" y="2229060"/>
                    <a:pt x="0" y="2173181"/>
                    <a:pt x="0" y="210460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95752" y="0"/>
                  </a:lnTo>
                  <a:cubicBezTo>
                    <a:pt x="5364332" y="0"/>
                    <a:pt x="5420212" y="55880"/>
                    <a:pt x="5420212" y="124460"/>
                  </a:cubicBezTo>
                  <a:lnTo>
                    <a:pt x="5420212" y="2104601"/>
                  </a:lnTo>
                  <a:cubicBezTo>
                    <a:pt x="5420212" y="2173181"/>
                    <a:pt x="5364332" y="2229061"/>
                    <a:pt x="5295752" y="2229061"/>
                  </a:cubicBez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59653" y="7319227"/>
            <a:ext cx="4059995" cy="1669672"/>
            <a:chOff x="0" y="0"/>
            <a:chExt cx="5420212" cy="222906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420212" cy="2229061"/>
            </a:xfrm>
            <a:custGeom>
              <a:avLst/>
              <a:gdLst/>
              <a:ahLst/>
              <a:cxnLst/>
              <a:rect l="l" t="t" r="r" b="b"/>
              <a:pathLst>
                <a:path w="5420212" h="2229061">
                  <a:moveTo>
                    <a:pt x="5295752" y="2229060"/>
                  </a:moveTo>
                  <a:lnTo>
                    <a:pt x="124460" y="2229060"/>
                  </a:lnTo>
                  <a:cubicBezTo>
                    <a:pt x="55880" y="2229060"/>
                    <a:pt x="0" y="2173181"/>
                    <a:pt x="0" y="210460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95752" y="0"/>
                  </a:lnTo>
                  <a:cubicBezTo>
                    <a:pt x="5364332" y="0"/>
                    <a:pt x="5420212" y="55880"/>
                    <a:pt x="5420212" y="124460"/>
                  </a:cubicBezTo>
                  <a:lnTo>
                    <a:pt x="5420212" y="2104601"/>
                  </a:lnTo>
                  <a:cubicBezTo>
                    <a:pt x="5420212" y="2173181"/>
                    <a:pt x="5364332" y="2229061"/>
                    <a:pt x="5295752" y="2229061"/>
                  </a:cubicBez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990242" y="2914001"/>
            <a:ext cx="4059995" cy="1669672"/>
            <a:chOff x="0" y="0"/>
            <a:chExt cx="5420212" cy="222906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420212" cy="2229061"/>
            </a:xfrm>
            <a:custGeom>
              <a:avLst/>
              <a:gdLst/>
              <a:ahLst/>
              <a:cxnLst/>
              <a:rect l="l" t="t" r="r" b="b"/>
              <a:pathLst>
                <a:path w="5420212" h="2229061">
                  <a:moveTo>
                    <a:pt x="5295752" y="2229060"/>
                  </a:moveTo>
                  <a:lnTo>
                    <a:pt x="124460" y="2229060"/>
                  </a:lnTo>
                  <a:cubicBezTo>
                    <a:pt x="55880" y="2229060"/>
                    <a:pt x="0" y="2173181"/>
                    <a:pt x="0" y="210460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95752" y="0"/>
                  </a:lnTo>
                  <a:cubicBezTo>
                    <a:pt x="5364332" y="0"/>
                    <a:pt x="5420212" y="55880"/>
                    <a:pt x="5420212" y="124460"/>
                  </a:cubicBezTo>
                  <a:lnTo>
                    <a:pt x="5420212" y="2104601"/>
                  </a:lnTo>
                  <a:cubicBezTo>
                    <a:pt x="5420212" y="2173181"/>
                    <a:pt x="5364332" y="2229061"/>
                    <a:pt x="5295752" y="2229061"/>
                  </a:cubicBez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990242" y="5116614"/>
            <a:ext cx="4059995" cy="1669672"/>
            <a:chOff x="0" y="0"/>
            <a:chExt cx="5420212" cy="222906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420212" cy="2229061"/>
            </a:xfrm>
            <a:custGeom>
              <a:avLst/>
              <a:gdLst/>
              <a:ahLst/>
              <a:cxnLst/>
              <a:rect l="l" t="t" r="r" b="b"/>
              <a:pathLst>
                <a:path w="5420212" h="2229061">
                  <a:moveTo>
                    <a:pt x="5295752" y="2229060"/>
                  </a:moveTo>
                  <a:lnTo>
                    <a:pt x="124460" y="2229060"/>
                  </a:lnTo>
                  <a:cubicBezTo>
                    <a:pt x="55880" y="2229060"/>
                    <a:pt x="0" y="2173181"/>
                    <a:pt x="0" y="210460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95752" y="0"/>
                  </a:lnTo>
                  <a:cubicBezTo>
                    <a:pt x="5364332" y="0"/>
                    <a:pt x="5420212" y="55880"/>
                    <a:pt x="5420212" y="124460"/>
                  </a:cubicBezTo>
                  <a:lnTo>
                    <a:pt x="5420212" y="2104601"/>
                  </a:lnTo>
                  <a:cubicBezTo>
                    <a:pt x="5420212" y="2173181"/>
                    <a:pt x="5364332" y="2229061"/>
                    <a:pt x="5295752" y="2229061"/>
                  </a:cubicBez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990242" y="7319227"/>
            <a:ext cx="4059995" cy="1669672"/>
            <a:chOff x="0" y="0"/>
            <a:chExt cx="5420212" cy="222906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420212" cy="2229061"/>
            </a:xfrm>
            <a:custGeom>
              <a:avLst/>
              <a:gdLst/>
              <a:ahLst/>
              <a:cxnLst/>
              <a:rect l="l" t="t" r="r" b="b"/>
              <a:pathLst>
                <a:path w="5420212" h="2229061">
                  <a:moveTo>
                    <a:pt x="5295752" y="2229060"/>
                  </a:moveTo>
                  <a:lnTo>
                    <a:pt x="124460" y="2229060"/>
                  </a:lnTo>
                  <a:cubicBezTo>
                    <a:pt x="55880" y="2229060"/>
                    <a:pt x="0" y="2173181"/>
                    <a:pt x="0" y="210460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95752" y="0"/>
                  </a:lnTo>
                  <a:cubicBezTo>
                    <a:pt x="5364332" y="0"/>
                    <a:pt x="5420212" y="55880"/>
                    <a:pt x="5420212" y="124460"/>
                  </a:cubicBezTo>
                  <a:lnTo>
                    <a:pt x="5420212" y="2104601"/>
                  </a:lnTo>
                  <a:cubicBezTo>
                    <a:pt x="5420212" y="2173181"/>
                    <a:pt x="5364332" y="2229061"/>
                    <a:pt x="5295752" y="2229061"/>
                  </a:cubicBez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820831" y="2914001"/>
            <a:ext cx="4059995" cy="1669672"/>
            <a:chOff x="0" y="0"/>
            <a:chExt cx="5420212" cy="222906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420212" cy="2229061"/>
            </a:xfrm>
            <a:custGeom>
              <a:avLst/>
              <a:gdLst/>
              <a:ahLst/>
              <a:cxnLst/>
              <a:rect l="l" t="t" r="r" b="b"/>
              <a:pathLst>
                <a:path w="5420212" h="2229061">
                  <a:moveTo>
                    <a:pt x="5295752" y="2229060"/>
                  </a:moveTo>
                  <a:lnTo>
                    <a:pt x="124460" y="2229060"/>
                  </a:lnTo>
                  <a:cubicBezTo>
                    <a:pt x="55880" y="2229060"/>
                    <a:pt x="0" y="2173181"/>
                    <a:pt x="0" y="210460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95752" y="0"/>
                  </a:lnTo>
                  <a:cubicBezTo>
                    <a:pt x="5364332" y="0"/>
                    <a:pt x="5420212" y="55880"/>
                    <a:pt x="5420212" y="124460"/>
                  </a:cubicBezTo>
                  <a:lnTo>
                    <a:pt x="5420212" y="2104601"/>
                  </a:lnTo>
                  <a:cubicBezTo>
                    <a:pt x="5420212" y="2173181"/>
                    <a:pt x="5364332" y="2229061"/>
                    <a:pt x="5295752" y="2229061"/>
                  </a:cubicBez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820831" y="5116614"/>
            <a:ext cx="4059995" cy="1669672"/>
            <a:chOff x="0" y="0"/>
            <a:chExt cx="5420212" cy="222906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420212" cy="2229061"/>
            </a:xfrm>
            <a:custGeom>
              <a:avLst/>
              <a:gdLst/>
              <a:ahLst/>
              <a:cxnLst/>
              <a:rect l="l" t="t" r="r" b="b"/>
              <a:pathLst>
                <a:path w="5420212" h="2229061">
                  <a:moveTo>
                    <a:pt x="5295752" y="2229060"/>
                  </a:moveTo>
                  <a:lnTo>
                    <a:pt x="124460" y="2229060"/>
                  </a:lnTo>
                  <a:cubicBezTo>
                    <a:pt x="55880" y="2229060"/>
                    <a:pt x="0" y="2173181"/>
                    <a:pt x="0" y="210460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95752" y="0"/>
                  </a:lnTo>
                  <a:cubicBezTo>
                    <a:pt x="5364332" y="0"/>
                    <a:pt x="5420212" y="55880"/>
                    <a:pt x="5420212" y="124460"/>
                  </a:cubicBezTo>
                  <a:lnTo>
                    <a:pt x="5420212" y="2104601"/>
                  </a:lnTo>
                  <a:cubicBezTo>
                    <a:pt x="5420212" y="2173181"/>
                    <a:pt x="5364332" y="2229061"/>
                    <a:pt x="5295752" y="2229061"/>
                  </a:cubicBez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821763" y="7319227"/>
            <a:ext cx="4059995" cy="1669672"/>
            <a:chOff x="0" y="0"/>
            <a:chExt cx="5420212" cy="222906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420212" cy="2229061"/>
            </a:xfrm>
            <a:custGeom>
              <a:avLst/>
              <a:gdLst/>
              <a:ahLst/>
              <a:cxnLst/>
              <a:rect l="l" t="t" r="r" b="b"/>
              <a:pathLst>
                <a:path w="5420212" h="2229061">
                  <a:moveTo>
                    <a:pt x="5295752" y="2229060"/>
                  </a:moveTo>
                  <a:lnTo>
                    <a:pt x="124460" y="2229060"/>
                  </a:lnTo>
                  <a:cubicBezTo>
                    <a:pt x="55880" y="2229060"/>
                    <a:pt x="0" y="2173181"/>
                    <a:pt x="0" y="210460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95752" y="0"/>
                  </a:lnTo>
                  <a:cubicBezTo>
                    <a:pt x="5364332" y="0"/>
                    <a:pt x="5420212" y="55880"/>
                    <a:pt x="5420212" y="124460"/>
                  </a:cubicBezTo>
                  <a:lnTo>
                    <a:pt x="5420212" y="2104601"/>
                  </a:lnTo>
                  <a:cubicBezTo>
                    <a:pt x="5420212" y="2173181"/>
                    <a:pt x="5364332" y="2229061"/>
                    <a:pt x="5295752" y="2229061"/>
                  </a:cubicBez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671814" y="1252853"/>
            <a:ext cx="8944372" cy="1043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0"/>
              </a:lnSpc>
            </a:pP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Our Survey Measures: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281728" y="3107487"/>
            <a:ext cx="3815847" cy="121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Socio-Demographics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281728" y="5574895"/>
            <a:ext cx="3815847" cy="596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Employment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281728" y="7777508"/>
            <a:ext cx="3815847" cy="596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Outness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112317" y="3417049"/>
            <a:ext cx="3815847" cy="596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Housing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112317" y="5574895"/>
            <a:ext cx="3815847" cy="596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Income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112317" y="7824511"/>
            <a:ext cx="3815847" cy="596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Discrimination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945588" y="3416820"/>
            <a:ext cx="3815847" cy="596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Education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945588" y="5574895"/>
            <a:ext cx="3815847" cy="596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Food Security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945588" y="7467946"/>
            <a:ext cx="3815847" cy="121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Health &amp; Wellness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2514531" y="2774853"/>
            <a:ext cx="13258939" cy="5787389"/>
          </a:xfrm>
          <a:custGeom>
            <a:avLst/>
            <a:gdLst/>
            <a:ahLst/>
            <a:cxnLst/>
            <a:rect l="l" t="t" r="r" b="b"/>
            <a:pathLst>
              <a:path w="13258939" h="5787389">
                <a:moveTo>
                  <a:pt x="0" y="0"/>
                </a:moveTo>
                <a:lnTo>
                  <a:pt x="13258938" y="0"/>
                </a:lnTo>
                <a:lnTo>
                  <a:pt x="13258938" y="5787389"/>
                </a:lnTo>
                <a:lnTo>
                  <a:pt x="0" y="57873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2019672" y="1204511"/>
            <a:ext cx="14248656" cy="1570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Data Collection Progress (as of October 11, 2024)</a:t>
            </a:r>
          </a:p>
          <a:p>
            <a:pPr algn="ctr">
              <a:lnSpc>
                <a:spcPts val="7140"/>
              </a:lnSpc>
            </a:pPr>
            <a:endParaRPr lang="en-US" sz="4000" b="1">
              <a:solidFill>
                <a:srgbClr val="000000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661251" y="4616659"/>
            <a:ext cx="4940286" cy="3248238"/>
          </a:xfrm>
          <a:custGeom>
            <a:avLst/>
            <a:gdLst/>
            <a:ahLst/>
            <a:cxnLst/>
            <a:rect l="l" t="t" r="r" b="b"/>
            <a:pathLst>
              <a:path w="4940286" h="3248238">
                <a:moveTo>
                  <a:pt x="0" y="0"/>
                </a:moveTo>
                <a:lnTo>
                  <a:pt x="4940286" y="0"/>
                </a:lnTo>
                <a:lnTo>
                  <a:pt x="4940286" y="3248238"/>
                </a:lnTo>
                <a:lnTo>
                  <a:pt x="0" y="32482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661251" y="2554611"/>
            <a:ext cx="7791011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Maintaing Data Integrity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59422" y="1478056"/>
            <a:ext cx="8002177" cy="1475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0"/>
              </a:lnSpc>
            </a:pPr>
            <a:r>
              <a:rPr lang="en-US" sz="23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Survey bots and fraudulent respondents are an emerging threat to the quality of online research</a:t>
            </a:r>
          </a:p>
          <a:p>
            <a:pPr marL="0" lvl="0" indent="0" algn="l">
              <a:lnSpc>
                <a:spcPts val="2990"/>
              </a:lnSpc>
              <a:spcBef>
                <a:spcPct val="0"/>
              </a:spcBef>
            </a:pPr>
            <a:endParaRPr lang="en-US" sz="2300" b="1">
              <a:solidFill>
                <a:srgbClr val="000000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459422" y="2692412"/>
            <a:ext cx="8352502" cy="2979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9" lvl="1" indent="-248284" algn="l">
              <a:lnSpc>
                <a:spcPts val="3449"/>
              </a:lnSpc>
              <a:buFont typeface="Arial"/>
              <a:buChar char="•"/>
            </a:pPr>
            <a:r>
              <a:rPr lang="en-US" sz="2299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Survey bots </a:t>
            </a:r>
            <a:r>
              <a:rPr lang="en-US" sz="22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(i.e., automated form fillers) are increasingly sophisticated computer programs that can rapidly complete online surveys</a:t>
            </a:r>
          </a:p>
          <a:p>
            <a:pPr marL="496569" lvl="1" indent="-248284" algn="l">
              <a:lnSpc>
                <a:spcPts val="3449"/>
              </a:lnSpc>
              <a:buFont typeface="Arial"/>
              <a:buChar char="•"/>
            </a:pPr>
            <a:r>
              <a:rPr lang="en-US" sz="2299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Fraudulent respondents </a:t>
            </a:r>
            <a:r>
              <a:rPr lang="en-US" sz="22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(i.e., professional survey takers) are individuals who misrepresent themselves to participate in online research and provide misinformation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59422" y="8154035"/>
            <a:ext cx="8194010" cy="1104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0"/>
              </a:lnSpc>
            </a:pPr>
            <a:r>
              <a:rPr lang="en-US" sz="23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Lack of direct contact with participants creates need for prevention strategy</a:t>
            </a:r>
          </a:p>
          <a:p>
            <a:pPr marL="0" lvl="0" indent="0" algn="l">
              <a:lnSpc>
                <a:spcPts val="2990"/>
              </a:lnSpc>
              <a:spcBef>
                <a:spcPct val="0"/>
              </a:spcBef>
            </a:pPr>
            <a:endParaRPr lang="en-US" sz="2300" b="1">
              <a:solidFill>
                <a:srgbClr val="000000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459422" y="5991012"/>
            <a:ext cx="8194010" cy="1104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0"/>
              </a:lnSpc>
            </a:pPr>
            <a:r>
              <a:rPr lang="en-US" sz="23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Surveys with monetary incentives at higher risk due to financial motivation</a:t>
            </a:r>
          </a:p>
          <a:p>
            <a:pPr marL="0" lvl="0" indent="0" algn="l">
              <a:lnSpc>
                <a:spcPts val="2990"/>
              </a:lnSpc>
              <a:spcBef>
                <a:spcPct val="0"/>
              </a:spcBef>
            </a:pPr>
            <a:endParaRPr lang="en-US" sz="2300" b="1">
              <a:solidFill>
                <a:srgbClr val="000000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459422" y="7028602"/>
            <a:ext cx="8352502" cy="836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9" lvl="1" indent="-248284" algn="l">
              <a:lnSpc>
                <a:spcPts val="344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In addition, our study has received fraudulent responses motivated by anti-2SLGBTQ+ hate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718903" y="3842569"/>
            <a:ext cx="3388048" cy="4359851"/>
            <a:chOff x="0" y="0"/>
            <a:chExt cx="3133810" cy="403268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33810" cy="4032690"/>
            </a:xfrm>
            <a:custGeom>
              <a:avLst/>
              <a:gdLst/>
              <a:ahLst/>
              <a:cxnLst/>
              <a:rect l="l" t="t" r="r" b="b"/>
              <a:pathLst>
                <a:path w="3133810" h="403269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082880" y="4502319"/>
            <a:ext cx="2657633" cy="377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53"/>
              </a:lnSpc>
              <a:spcBef>
                <a:spcPct val="0"/>
              </a:spcBef>
            </a:pPr>
            <a:r>
              <a:rPr lang="en-US" sz="2102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Sign Up Survey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449976" y="3842569"/>
            <a:ext cx="3388048" cy="4359851"/>
            <a:chOff x="0" y="0"/>
            <a:chExt cx="3133810" cy="403268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133810" cy="4032690"/>
            </a:xfrm>
            <a:custGeom>
              <a:avLst/>
              <a:gdLst/>
              <a:ahLst/>
              <a:cxnLst/>
              <a:rect l="l" t="t" r="r" b="b"/>
              <a:pathLst>
                <a:path w="3133810" h="403269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180023" y="3842569"/>
            <a:ext cx="3388048" cy="4359851"/>
            <a:chOff x="0" y="0"/>
            <a:chExt cx="3133810" cy="403268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133810" cy="4032690"/>
            </a:xfrm>
            <a:custGeom>
              <a:avLst/>
              <a:gdLst/>
              <a:ahLst/>
              <a:cxnLst/>
              <a:rect l="l" t="t" r="r" b="b"/>
              <a:pathLst>
                <a:path w="3133810" h="403269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096887" y="1038225"/>
            <a:ext cx="14094227" cy="2524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80"/>
              </a:lnSpc>
            </a:pPr>
            <a:r>
              <a:rPr lang="en-US" sz="59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Survey Bot and Fraudulent Respondent Prevention Strategy</a:t>
            </a:r>
          </a:p>
          <a:p>
            <a:pPr marL="0" lvl="0" indent="0" algn="ctr">
              <a:lnSpc>
                <a:spcPts val="5880"/>
              </a:lnSpc>
              <a:spcBef>
                <a:spcPct val="0"/>
              </a:spcBef>
            </a:pPr>
            <a:endParaRPr lang="en-US" sz="5900" b="1">
              <a:solidFill>
                <a:srgbClr val="000000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610670" y="4502319"/>
            <a:ext cx="2657633" cy="377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53"/>
              </a:lnSpc>
              <a:spcBef>
                <a:spcPct val="0"/>
              </a:spcBef>
            </a:pPr>
            <a:r>
              <a:rPr lang="en-US" sz="2102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Main Survey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545231" y="4366351"/>
            <a:ext cx="2657633" cy="777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53"/>
              </a:lnSpc>
              <a:spcBef>
                <a:spcPct val="0"/>
              </a:spcBef>
            </a:pPr>
            <a:r>
              <a:rPr lang="en-US" sz="2102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Response Validation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878366" y="5095875"/>
            <a:ext cx="3066660" cy="2249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547" lvl="1" indent="-183774" algn="l">
              <a:lnSpc>
                <a:spcPts val="2553"/>
              </a:lnSpc>
              <a:buFont typeface="Arial"/>
              <a:buChar char="•"/>
            </a:pPr>
            <a:r>
              <a:rPr lang="en-US" sz="1702">
                <a:solidFill>
                  <a:srgbClr val="FFFFFF"/>
                </a:solidFill>
                <a:latin typeface="Verdana Pro"/>
                <a:ea typeface="Verdana Pro"/>
                <a:cs typeface="Verdana Pro"/>
                <a:sym typeface="Verdana Pro"/>
              </a:rPr>
              <a:t>Use of Captcha</a:t>
            </a:r>
          </a:p>
          <a:p>
            <a:pPr marL="367547" lvl="1" indent="-183774" algn="l">
              <a:lnSpc>
                <a:spcPts val="2553"/>
              </a:lnSpc>
              <a:spcBef>
                <a:spcPct val="0"/>
              </a:spcBef>
              <a:buFont typeface="Arial"/>
              <a:buChar char="•"/>
            </a:pPr>
            <a:r>
              <a:rPr lang="en-US" sz="1702">
                <a:solidFill>
                  <a:srgbClr val="FFFFFF"/>
                </a:solidFill>
                <a:latin typeface="Verdana Pro"/>
                <a:ea typeface="Verdana Pro"/>
                <a:cs typeface="Verdana Pro"/>
                <a:sym typeface="Verdana Pro"/>
              </a:rPr>
              <a:t>Use of attention checks / photo questions</a:t>
            </a:r>
          </a:p>
          <a:p>
            <a:pPr marL="367547" lvl="1" indent="-183774" algn="l">
              <a:lnSpc>
                <a:spcPts val="2553"/>
              </a:lnSpc>
              <a:spcBef>
                <a:spcPct val="0"/>
              </a:spcBef>
              <a:buFont typeface="Arial"/>
              <a:buChar char="•"/>
            </a:pPr>
            <a:r>
              <a:rPr lang="en-US" sz="1702">
                <a:solidFill>
                  <a:srgbClr val="FFFFFF"/>
                </a:solidFill>
                <a:latin typeface="Verdana Pro"/>
                <a:ea typeface="Verdana Pro"/>
                <a:cs typeface="Verdana Pro"/>
                <a:sym typeface="Verdana Pro"/>
              </a:rPr>
              <a:t>Monitor IP addresses / email addresses</a:t>
            </a:r>
          </a:p>
          <a:p>
            <a:pPr marL="367547" lvl="1" indent="-183774" algn="l">
              <a:lnSpc>
                <a:spcPts val="2553"/>
              </a:lnSpc>
              <a:spcBef>
                <a:spcPct val="0"/>
              </a:spcBef>
              <a:buFont typeface="Arial"/>
              <a:buChar char="•"/>
            </a:pPr>
            <a:r>
              <a:rPr lang="en-US" sz="1702">
                <a:solidFill>
                  <a:srgbClr val="FFFFFF"/>
                </a:solidFill>
                <a:latin typeface="Verdana Pro"/>
                <a:ea typeface="Verdana Pro"/>
                <a:cs typeface="Verdana Pro"/>
                <a:sym typeface="Verdana Pro"/>
              </a:rPr>
              <a:t>Monitor completion times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610670" y="5257800"/>
            <a:ext cx="3066660" cy="1925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547" lvl="1" indent="-183774" algn="l">
              <a:lnSpc>
                <a:spcPts val="2553"/>
              </a:lnSpc>
              <a:buFont typeface="Arial"/>
              <a:buChar char="•"/>
            </a:pPr>
            <a:r>
              <a:rPr lang="en-US" sz="1702">
                <a:solidFill>
                  <a:srgbClr val="FFFFFF"/>
                </a:solidFill>
                <a:latin typeface="Verdana Pro"/>
                <a:ea typeface="Verdana Pro"/>
                <a:cs typeface="Verdana Pro"/>
                <a:sym typeface="Verdana Pro"/>
              </a:rPr>
              <a:t>Generate personalized links from survey sign up </a:t>
            </a:r>
          </a:p>
          <a:p>
            <a:pPr marL="367547" lvl="1" indent="-183774" algn="l">
              <a:lnSpc>
                <a:spcPts val="2553"/>
              </a:lnSpc>
              <a:buFont typeface="Arial"/>
              <a:buChar char="•"/>
            </a:pPr>
            <a:r>
              <a:rPr lang="en-US" sz="1702">
                <a:solidFill>
                  <a:srgbClr val="FFFFFF"/>
                </a:solidFill>
                <a:latin typeface="Verdana Pro"/>
                <a:ea typeface="Verdana Pro"/>
                <a:cs typeface="Verdana Pro"/>
                <a:sym typeface="Verdana Pro"/>
              </a:rPr>
              <a:t>Use of hidden honeypot questions</a:t>
            </a:r>
          </a:p>
          <a:p>
            <a:pPr algn="l">
              <a:lnSpc>
                <a:spcPts val="2553"/>
              </a:lnSpc>
              <a:spcBef>
                <a:spcPct val="0"/>
              </a:spcBef>
            </a:pPr>
            <a:endParaRPr lang="en-US" sz="1702">
              <a:solidFill>
                <a:srgbClr val="FFFFFF"/>
              </a:solidFill>
              <a:latin typeface="Verdana Pro"/>
              <a:ea typeface="Verdana Pro"/>
              <a:cs typeface="Verdana Pro"/>
              <a:sym typeface="Verdana Pro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2342974" y="5257800"/>
            <a:ext cx="3066660" cy="1602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547" lvl="1" indent="-183774" algn="l">
              <a:lnSpc>
                <a:spcPts val="2553"/>
              </a:lnSpc>
              <a:buFont typeface="Arial"/>
              <a:buChar char="•"/>
            </a:pPr>
            <a:r>
              <a:rPr lang="en-US" sz="1702">
                <a:solidFill>
                  <a:srgbClr val="FFFFFF"/>
                </a:solidFill>
                <a:latin typeface="Verdana Pro"/>
                <a:ea typeface="Verdana Pro"/>
                <a:cs typeface="Verdana Pro"/>
                <a:sym typeface="Verdana Pro"/>
              </a:rPr>
              <a:t>Compare sign up survey and main survey to ensure information matches</a:t>
            </a:r>
          </a:p>
          <a:p>
            <a:pPr algn="l">
              <a:lnSpc>
                <a:spcPts val="2553"/>
              </a:lnSpc>
              <a:spcBef>
                <a:spcPct val="0"/>
              </a:spcBef>
            </a:pPr>
            <a:endParaRPr lang="en-US" sz="1702">
              <a:solidFill>
                <a:srgbClr val="FFFFFF"/>
              </a:solidFill>
              <a:latin typeface="Verdana Pro"/>
              <a:ea typeface="Verdana Pro"/>
              <a:cs typeface="Verdana Pro"/>
              <a:sym typeface="Verdana Pr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2283797" y="1028700"/>
            <a:ext cx="4975503" cy="2269101"/>
          </a:xfrm>
          <a:custGeom>
            <a:avLst/>
            <a:gdLst/>
            <a:ahLst/>
            <a:cxnLst/>
            <a:rect l="l" t="t" r="r" b="b"/>
            <a:pathLst>
              <a:path w="4975503" h="2269101">
                <a:moveTo>
                  <a:pt x="0" y="0"/>
                </a:moveTo>
                <a:lnTo>
                  <a:pt x="4975503" y="0"/>
                </a:lnTo>
                <a:lnTo>
                  <a:pt x="4975503" y="2269101"/>
                </a:lnTo>
                <a:lnTo>
                  <a:pt x="0" y="22691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4114797"/>
            <a:ext cx="16230600" cy="2124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250"/>
              </a:lnSpc>
            </a:pPr>
            <a:r>
              <a:rPr lang="en-US" sz="75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Qualitative Approach &amp; Challenges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846391" y="4902044"/>
            <a:ext cx="4959735" cy="3552974"/>
          </a:xfrm>
          <a:custGeom>
            <a:avLst/>
            <a:gdLst/>
            <a:ahLst/>
            <a:cxnLst/>
            <a:rect l="l" t="t" r="r" b="b"/>
            <a:pathLst>
              <a:path w="4959735" h="3552974">
                <a:moveTo>
                  <a:pt x="0" y="0"/>
                </a:moveTo>
                <a:lnTo>
                  <a:pt x="4959735" y="0"/>
                </a:lnTo>
                <a:lnTo>
                  <a:pt x="4959735" y="3552974"/>
                </a:lnTo>
                <a:lnTo>
                  <a:pt x="0" y="35529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901042" y="2350135"/>
            <a:ext cx="5321164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Method</a:t>
            </a:r>
          </a:p>
          <a:p>
            <a:pPr marL="0" lvl="0" indent="0" algn="l">
              <a:lnSpc>
                <a:spcPts val="4680"/>
              </a:lnSpc>
              <a:spcBef>
                <a:spcPct val="0"/>
              </a:spcBef>
            </a:pPr>
            <a:endParaRPr lang="en-US" sz="6700" b="1">
              <a:solidFill>
                <a:srgbClr val="000000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459422" y="2331085"/>
            <a:ext cx="8002177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99"/>
              </a:lnSpc>
              <a:spcBef>
                <a:spcPct val="0"/>
              </a:spcBef>
            </a:pPr>
            <a:r>
              <a:rPr lang="en-US" sz="2999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130 Semi-structured interviews across Canada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84259" y="3595502"/>
            <a:ext cx="8352502" cy="2204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58" lvl="1" indent="-259079" algn="l">
              <a:lnSpc>
                <a:spcPts val="359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Recruited from survey respondents  </a:t>
            </a:r>
          </a:p>
          <a:p>
            <a:pPr marL="518158" lvl="1" indent="-259079" algn="l">
              <a:lnSpc>
                <a:spcPts val="359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Represent diverse 2SLGBTQ+ lived experiences </a:t>
            </a:r>
          </a:p>
          <a:p>
            <a:pPr marL="518158" lvl="1" indent="-259079" algn="l">
              <a:lnSpc>
                <a:spcPts val="359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Across all 10 provinces and 3 territories. </a:t>
            </a:r>
          </a:p>
          <a:p>
            <a:pPr marL="518158" lvl="1" indent="-259079" algn="l">
              <a:lnSpc>
                <a:spcPts val="359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Urban, suburban, rural, and remote.</a:t>
            </a:r>
          </a:p>
          <a:p>
            <a:pPr marL="518158" lvl="1" indent="-259079" algn="l">
              <a:lnSpc>
                <a:spcPts val="359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Conducted by peer researchers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59422" y="6212588"/>
            <a:ext cx="7354741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99"/>
              </a:lnSpc>
              <a:spcBef>
                <a:spcPct val="0"/>
              </a:spcBef>
            </a:pPr>
            <a:r>
              <a:rPr lang="en-US" sz="2999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13 Geography-based focus groups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84259" y="7054215"/>
            <a:ext cx="8352502" cy="1756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58" lvl="1" indent="-259079" algn="l">
              <a:lnSpc>
                <a:spcPts val="359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Recruited from survey respondents </a:t>
            </a:r>
          </a:p>
          <a:p>
            <a:pPr marL="518158" lvl="1" indent="-259079" algn="l">
              <a:lnSpc>
                <a:spcPts val="359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Facilitated by peer researchers &amp; the academic team</a:t>
            </a:r>
          </a:p>
          <a:p>
            <a:pPr algn="l">
              <a:lnSpc>
                <a:spcPts val="3599"/>
              </a:lnSpc>
            </a:pPr>
            <a:endParaRPr lang="en-US" sz="2399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AutoShape 4"/>
          <p:cNvSpPr/>
          <p:nvPr/>
        </p:nvSpPr>
        <p:spPr>
          <a:xfrm>
            <a:off x="1416050" y="4592883"/>
            <a:ext cx="7340600" cy="3816350"/>
          </a:xfrm>
          <a:prstGeom prst="rect">
            <a:avLst/>
          </a:prstGeom>
          <a:solidFill>
            <a:srgbClr val="F13C29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2189550" y="5341211"/>
            <a:ext cx="5793600" cy="1725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44"/>
              </a:lnSpc>
            </a:pPr>
            <a:r>
              <a:rPr lang="en-US" sz="3317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Pathway </a:t>
            </a:r>
            <a:r>
              <a:rPr lang="en-US" sz="3317" b="1" i="1">
                <a:solidFill>
                  <a:srgbClr val="000000"/>
                </a:solidFill>
                <a:latin typeface="Verdana Pro Bold Italics"/>
                <a:ea typeface="Verdana Pro Bold Italics"/>
                <a:cs typeface="Verdana Pro Bold Italics"/>
                <a:sym typeface="Verdana Pro Bold Italics"/>
              </a:rPr>
              <a:t>to</a:t>
            </a:r>
            <a:r>
              <a:rPr lang="en-US" sz="3317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 Poverty: For participants currently experiencing poverty</a:t>
            </a:r>
          </a:p>
        </p:txBody>
      </p:sp>
      <p:sp>
        <p:nvSpPr>
          <p:cNvPr id="6" name="AutoShape 6"/>
          <p:cNvSpPr/>
          <p:nvPr/>
        </p:nvSpPr>
        <p:spPr>
          <a:xfrm>
            <a:off x="9531350" y="4592883"/>
            <a:ext cx="7340600" cy="3816350"/>
          </a:xfrm>
          <a:prstGeom prst="rect">
            <a:avLst/>
          </a:prstGeom>
          <a:solidFill>
            <a:srgbClr val="F13C29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304850" y="5050699"/>
            <a:ext cx="5793600" cy="2306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44"/>
              </a:lnSpc>
            </a:pPr>
            <a:r>
              <a:rPr lang="en-US" sz="3317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Pathway </a:t>
            </a:r>
            <a:r>
              <a:rPr lang="en-US" sz="3317" b="1" i="1">
                <a:solidFill>
                  <a:srgbClr val="000000"/>
                </a:solidFill>
                <a:latin typeface="Verdana Pro Bold Italics"/>
                <a:ea typeface="Verdana Pro Bold Italics"/>
                <a:cs typeface="Verdana Pro Bold Italics"/>
                <a:sym typeface="Verdana Pro Bold Italics"/>
              </a:rPr>
              <a:t>out </a:t>
            </a:r>
            <a:r>
              <a:rPr lang="en-US" sz="3317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of Poverty: For participants who have, but are no longer, experiencing poverty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58642" y="1708396"/>
            <a:ext cx="14170716" cy="202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919"/>
              </a:lnSpc>
            </a:pPr>
            <a:r>
              <a:rPr lang="en-US" sz="7199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Semi-Structured Interview Guides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270892" y="5077214"/>
            <a:ext cx="5007289" cy="4181086"/>
          </a:xfrm>
          <a:custGeom>
            <a:avLst/>
            <a:gdLst/>
            <a:ahLst/>
            <a:cxnLst/>
            <a:rect l="l" t="t" r="r" b="b"/>
            <a:pathLst>
              <a:path w="5007289" h="4181086">
                <a:moveTo>
                  <a:pt x="0" y="0"/>
                </a:moveTo>
                <a:lnTo>
                  <a:pt x="5007289" y="0"/>
                </a:lnTo>
                <a:lnTo>
                  <a:pt x="5007289" y="4181086"/>
                </a:lnTo>
                <a:lnTo>
                  <a:pt x="0" y="41810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6492172" y="4088814"/>
            <a:ext cx="10109839" cy="2306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4"/>
              </a:lnSpc>
            </a:pPr>
            <a:r>
              <a:rPr lang="en-US" sz="3317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Focus groups will build and expand on the data that we have gathered from interviews &amp; our survey </a:t>
            </a:r>
          </a:p>
          <a:p>
            <a:pPr marL="0" lvl="0" indent="0" algn="l">
              <a:lnSpc>
                <a:spcPts val="4644"/>
              </a:lnSpc>
            </a:pPr>
            <a:endParaRPr lang="en-US" sz="3317" b="1">
              <a:solidFill>
                <a:srgbClr val="000000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058642" y="2208458"/>
            <a:ext cx="14170716" cy="1024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919"/>
              </a:lnSpc>
            </a:pPr>
            <a:r>
              <a:rPr lang="en-US" sz="7199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Focus Group Guide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1028700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2445868" y="4867758"/>
            <a:ext cx="4161618" cy="4114800"/>
          </a:xfrm>
          <a:custGeom>
            <a:avLst/>
            <a:gdLst/>
            <a:ahLst/>
            <a:cxnLst/>
            <a:rect l="l" t="t" r="r" b="b"/>
            <a:pathLst>
              <a:path w="4161618" h="4114800">
                <a:moveTo>
                  <a:pt x="0" y="0"/>
                </a:moveTo>
                <a:lnTo>
                  <a:pt x="4161619" y="0"/>
                </a:lnTo>
                <a:lnTo>
                  <a:pt x="4161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757167" y="2637884"/>
            <a:ext cx="6414505" cy="2286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0"/>
              </a:lnSpc>
            </a:pPr>
            <a:r>
              <a:rPr lang="en-US" sz="38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Peer Researchers: Who are they and what do they do?</a:t>
            </a:r>
          </a:p>
          <a:p>
            <a:pPr marL="0" lvl="0" indent="0" algn="l">
              <a:lnSpc>
                <a:spcPts val="4560"/>
              </a:lnSpc>
              <a:spcBef>
                <a:spcPct val="0"/>
              </a:spcBef>
            </a:pPr>
            <a:endParaRPr lang="en-US" sz="3800" b="1">
              <a:solidFill>
                <a:srgbClr val="000000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675234" y="3426460"/>
            <a:ext cx="8352502" cy="4408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37" lvl="1" indent="-280669" algn="l">
              <a:lnSpc>
                <a:spcPts val="3899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Community-Based Participatory Research Approach</a:t>
            </a:r>
          </a:p>
          <a:p>
            <a:pPr marL="561337" lvl="1" indent="-280669" algn="l">
              <a:lnSpc>
                <a:spcPts val="3899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People who self-identify as 2SLGBTQ+ and/or have demonstrated relationship to the community</a:t>
            </a:r>
          </a:p>
          <a:p>
            <a:pPr marL="561337" lvl="1" indent="-280669" algn="l">
              <a:lnSpc>
                <a:spcPts val="3899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People with lived experience of poverty</a:t>
            </a:r>
          </a:p>
          <a:p>
            <a:pPr marL="561337" lvl="1" indent="-280669" algn="l">
              <a:lnSpc>
                <a:spcPts val="3899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Essential part of Qualitative Research Team</a:t>
            </a:r>
          </a:p>
          <a:p>
            <a:pPr marL="561337" lvl="1" indent="-280669" algn="l">
              <a:lnSpc>
                <a:spcPts val="3899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Individual interviews and focus groups</a:t>
            </a:r>
          </a:p>
          <a:p>
            <a:pPr algn="l">
              <a:lnSpc>
                <a:spcPts val="4499"/>
              </a:lnSpc>
            </a:pPr>
            <a:endParaRPr lang="en-US" sz="2599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340723" y="2680956"/>
            <a:ext cx="6842771" cy="5877588"/>
            <a:chOff x="0" y="0"/>
            <a:chExt cx="5372576" cy="46147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372577" cy="4614767"/>
            </a:xfrm>
            <a:custGeom>
              <a:avLst/>
              <a:gdLst/>
              <a:ahLst/>
              <a:cxnLst/>
              <a:rect l="l" t="t" r="r" b="b"/>
              <a:pathLst>
                <a:path w="5372577" h="4614767">
                  <a:moveTo>
                    <a:pt x="5248116" y="4614767"/>
                  </a:moveTo>
                  <a:lnTo>
                    <a:pt x="124460" y="4614767"/>
                  </a:lnTo>
                  <a:cubicBezTo>
                    <a:pt x="55880" y="4614767"/>
                    <a:pt x="0" y="4558887"/>
                    <a:pt x="0" y="449030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48116" y="0"/>
                  </a:lnTo>
                  <a:cubicBezTo>
                    <a:pt x="5316696" y="0"/>
                    <a:pt x="5372577" y="55880"/>
                    <a:pt x="5372577" y="124460"/>
                  </a:cubicBezTo>
                  <a:lnTo>
                    <a:pt x="5372577" y="4490307"/>
                  </a:lnTo>
                  <a:cubicBezTo>
                    <a:pt x="5372577" y="4558887"/>
                    <a:pt x="5316696" y="4614767"/>
                    <a:pt x="5248116" y="4614767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594765" y="3776662"/>
            <a:ext cx="6334687" cy="444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13"/>
              </a:lnSpc>
            </a:pPr>
            <a:r>
              <a:rPr lang="en-US" sz="2511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We have Peer Researchers from:</a:t>
            </a:r>
          </a:p>
          <a:p>
            <a:pPr algn="l">
              <a:lnSpc>
                <a:spcPts val="3013"/>
              </a:lnSpc>
            </a:pPr>
            <a:endParaRPr lang="en-US" sz="2511" b="1">
              <a:solidFill>
                <a:srgbClr val="FFFFFF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  <a:p>
            <a:pPr marL="542180" lvl="1" indent="-271090" algn="l">
              <a:lnSpc>
                <a:spcPts val="3013"/>
              </a:lnSpc>
              <a:buFont typeface="Arial"/>
              <a:buChar char="•"/>
            </a:pPr>
            <a:r>
              <a:rPr lang="en-US" sz="2511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Ontario (3)</a:t>
            </a:r>
          </a:p>
          <a:p>
            <a:pPr marL="542180" lvl="1" indent="-271090" algn="l">
              <a:lnSpc>
                <a:spcPts val="3013"/>
              </a:lnSpc>
              <a:buFont typeface="Arial"/>
              <a:buChar char="•"/>
            </a:pPr>
            <a:r>
              <a:rPr lang="en-US" sz="2511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Quebec (2)</a:t>
            </a:r>
          </a:p>
          <a:p>
            <a:pPr marL="542180" lvl="1" indent="-271090" algn="l">
              <a:lnSpc>
                <a:spcPts val="3013"/>
              </a:lnSpc>
              <a:buFont typeface="Arial"/>
              <a:buChar char="•"/>
            </a:pPr>
            <a:r>
              <a:rPr lang="en-US" sz="2511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British Columbia (2)</a:t>
            </a:r>
          </a:p>
          <a:p>
            <a:pPr marL="542180" lvl="1" indent="-271090" algn="l">
              <a:lnSpc>
                <a:spcPts val="3013"/>
              </a:lnSpc>
              <a:buFont typeface="Arial"/>
              <a:buChar char="•"/>
            </a:pPr>
            <a:r>
              <a:rPr lang="en-US" sz="2511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Alberta (2)</a:t>
            </a:r>
          </a:p>
          <a:p>
            <a:pPr marL="542180" lvl="1" indent="-271090" algn="l">
              <a:lnSpc>
                <a:spcPts val="3013"/>
              </a:lnSpc>
              <a:buFont typeface="Arial"/>
              <a:buChar char="•"/>
            </a:pPr>
            <a:r>
              <a:rPr lang="en-US" sz="2511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Manitoba (1)</a:t>
            </a:r>
          </a:p>
          <a:p>
            <a:pPr marL="542180" lvl="1" indent="-271090" algn="l">
              <a:lnSpc>
                <a:spcPts val="3013"/>
              </a:lnSpc>
              <a:buFont typeface="Arial"/>
              <a:buChar char="•"/>
            </a:pPr>
            <a:r>
              <a:rPr lang="en-US" sz="2511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Saskatchewan (1)</a:t>
            </a:r>
          </a:p>
          <a:p>
            <a:pPr marL="542180" lvl="1" indent="-271090" algn="l">
              <a:lnSpc>
                <a:spcPts val="3013"/>
              </a:lnSpc>
              <a:buFont typeface="Arial"/>
              <a:buChar char="•"/>
            </a:pPr>
            <a:r>
              <a:rPr lang="en-US" sz="2511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Newfoundland and Labrador (1)</a:t>
            </a:r>
          </a:p>
          <a:p>
            <a:pPr marL="542180" lvl="1" indent="-271090" algn="l">
              <a:lnSpc>
                <a:spcPts val="3013"/>
              </a:lnSpc>
              <a:buFont typeface="Arial"/>
              <a:buChar char="•"/>
            </a:pPr>
            <a:r>
              <a:rPr lang="en-US" sz="2511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Nova Scotia (3)</a:t>
            </a:r>
          </a:p>
          <a:p>
            <a:pPr marL="542180" lvl="1" indent="-271090" algn="l">
              <a:lnSpc>
                <a:spcPts val="3013"/>
              </a:lnSpc>
              <a:buFont typeface="Arial"/>
              <a:buChar char="•"/>
            </a:pPr>
            <a:r>
              <a:rPr lang="en-US" sz="2511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New Brunswick (1)</a:t>
            </a:r>
          </a:p>
          <a:p>
            <a:pPr marL="0" lvl="0" indent="0" algn="l">
              <a:lnSpc>
                <a:spcPts val="2053"/>
              </a:lnSpc>
              <a:spcBef>
                <a:spcPct val="0"/>
              </a:spcBef>
            </a:pPr>
            <a:endParaRPr lang="en-US" sz="2511" b="1">
              <a:solidFill>
                <a:srgbClr val="FFFFFF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0104506" y="2680956"/>
            <a:ext cx="6842771" cy="5877588"/>
            <a:chOff x="0" y="0"/>
            <a:chExt cx="5372576" cy="46147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372577" cy="4614767"/>
            </a:xfrm>
            <a:custGeom>
              <a:avLst/>
              <a:gdLst/>
              <a:ahLst/>
              <a:cxnLst/>
              <a:rect l="l" t="t" r="r" b="b"/>
              <a:pathLst>
                <a:path w="5372577" h="4614767">
                  <a:moveTo>
                    <a:pt x="5248116" y="4614767"/>
                  </a:moveTo>
                  <a:lnTo>
                    <a:pt x="124460" y="4614767"/>
                  </a:lnTo>
                  <a:cubicBezTo>
                    <a:pt x="55880" y="4614767"/>
                    <a:pt x="0" y="4558887"/>
                    <a:pt x="0" y="449030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48116" y="0"/>
                  </a:lnTo>
                  <a:cubicBezTo>
                    <a:pt x="5316696" y="0"/>
                    <a:pt x="5372577" y="55880"/>
                    <a:pt x="5372577" y="124460"/>
                  </a:cubicBezTo>
                  <a:lnTo>
                    <a:pt x="5372577" y="4490307"/>
                  </a:lnTo>
                  <a:cubicBezTo>
                    <a:pt x="5372577" y="4558887"/>
                    <a:pt x="5316696" y="4614767"/>
                    <a:pt x="5248116" y="4614767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658287" y="4181475"/>
            <a:ext cx="5735209" cy="3076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13"/>
              </a:lnSpc>
            </a:pPr>
            <a:r>
              <a:rPr lang="en-US" sz="2511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We are looking for Peer Researchers from:</a:t>
            </a:r>
          </a:p>
          <a:p>
            <a:pPr algn="l">
              <a:lnSpc>
                <a:spcPts val="3013"/>
              </a:lnSpc>
            </a:pPr>
            <a:endParaRPr lang="en-US" sz="2511" b="1">
              <a:solidFill>
                <a:srgbClr val="FFFFFF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  <a:p>
            <a:pPr marL="542180" lvl="1" indent="-271090" algn="l">
              <a:lnSpc>
                <a:spcPts val="3013"/>
              </a:lnSpc>
              <a:buFont typeface="Arial"/>
              <a:buChar char="•"/>
            </a:pPr>
            <a:r>
              <a:rPr lang="en-US" sz="2511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Yukon</a:t>
            </a:r>
          </a:p>
          <a:p>
            <a:pPr marL="542180" lvl="1" indent="-271090" algn="l">
              <a:lnSpc>
                <a:spcPts val="3013"/>
              </a:lnSpc>
              <a:buFont typeface="Arial"/>
              <a:buChar char="•"/>
            </a:pPr>
            <a:r>
              <a:rPr lang="en-US" sz="2511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Northwest Territories</a:t>
            </a:r>
          </a:p>
          <a:p>
            <a:pPr marL="542180" lvl="1" indent="-271090" algn="l">
              <a:lnSpc>
                <a:spcPts val="3013"/>
              </a:lnSpc>
              <a:buFont typeface="Arial"/>
              <a:buChar char="•"/>
            </a:pPr>
            <a:r>
              <a:rPr lang="en-US" sz="2511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Nunavut</a:t>
            </a:r>
          </a:p>
          <a:p>
            <a:pPr marL="542180" lvl="1" indent="-271090" algn="l">
              <a:lnSpc>
                <a:spcPts val="3013"/>
              </a:lnSpc>
              <a:buFont typeface="Arial"/>
              <a:buChar char="•"/>
            </a:pPr>
            <a:r>
              <a:rPr lang="en-US" sz="2511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Prince Edward Island</a:t>
            </a:r>
          </a:p>
          <a:p>
            <a:pPr marL="0" lvl="0" indent="0" algn="l">
              <a:lnSpc>
                <a:spcPts val="3253"/>
              </a:lnSpc>
              <a:spcBef>
                <a:spcPct val="0"/>
              </a:spcBef>
            </a:pPr>
            <a:endParaRPr lang="en-US" sz="2511" b="1">
              <a:solidFill>
                <a:srgbClr val="FFFFFF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8700" y="887526"/>
            <a:ext cx="16230600" cy="2371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0"/>
              </a:lnSpc>
            </a:pPr>
            <a:r>
              <a:rPr lang="en-US" sz="52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Peer Researchers: Geographical Distribution</a:t>
            </a:r>
          </a:p>
          <a:p>
            <a:pPr marL="0" lvl="0" indent="0" algn="ctr">
              <a:lnSpc>
                <a:spcPts val="6240"/>
              </a:lnSpc>
              <a:spcBef>
                <a:spcPct val="0"/>
              </a:spcBef>
            </a:pPr>
            <a:endParaRPr lang="en-US" sz="5200" b="1">
              <a:solidFill>
                <a:srgbClr val="000000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2637701" y="4963674"/>
            <a:ext cx="3883343" cy="4114800"/>
          </a:xfrm>
          <a:custGeom>
            <a:avLst/>
            <a:gdLst/>
            <a:ahLst/>
            <a:cxnLst/>
            <a:rect l="l" t="t" r="r" b="b"/>
            <a:pathLst>
              <a:path w="3883343" h="4114800">
                <a:moveTo>
                  <a:pt x="0" y="0"/>
                </a:moveTo>
                <a:lnTo>
                  <a:pt x="3883343" y="0"/>
                </a:lnTo>
                <a:lnTo>
                  <a:pt x="388334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901042" y="2359660"/>
            <a:ext cx="5321164" cy="1762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80"/>
              </a:lnSpc>
              <a:spcBef>
                <a:spcPct val="0"/>
              </a:spcBef>
            </a:pPr>
            <a:r>
              <a:rPr lang="en-US" sz="39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Peer Researchers: Challenges and what we learned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84259" y="3576452"/>
            <a:ext cx="8352502" cy="4160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6" lvl="1" indent="-302258" algn="l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Situating poverty broadly</a:t>
            </a:r>
          </a:p>
          <a:p>
            <a:pPr marL="604516" lvl="1" indent="-302258" algn="l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Outreach in the Territories </a:t>
            </a:r>
          </a:p>
          <a:p>
            <a:pPr marL="604516" lvl="1" indent="-302258" algn="l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Compensation for participants</a:t>
            </a:r>
          </a:p>
          <a:p>
            <a:pPr marL="604516" lvl="1" indent="-302258" algn="l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Interviewing participants with trauma; invoking trauma in self</a:t>
            </a:r>
          </a:p>
          <a:p>
            <a:pPr marL="604516" lvl="1" indent="-302258" algn="l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Ensuring uniformity of data</a:t>
            </a:r>
          </a:p>
          <a:p>
            <a:pPr marL="604516" lvl="1" indent="-302258" algn="l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Casual employment: compensation, work hours &amp; time management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2283797" y="1028700"/>
            <a:ext cx="4975503" cy="2269101"/>
          </a:xfrm>
          <a:custGeom>
            <a:avLst/>
            <a:gdLst/>
            <a:ahLst/>
            <a:cxnLst/>
            <a:rect l="l" t="t" r="r" b="b"/>
            <a:pathLst>
              <a:path w="4975503" h="2269101">
                <a:moveTo>
                  <a:pt x="0" y="0"/>
                </a:moveTo>
                <a:lnTo>
                  <a:pt x="4975503" y="0"/>
                </a:lnTo>
                <a:lnTo>
                  <a:pt x="4975503" y="2269101"/>
                </a:lnTo>
                <a:lnTo>
                  <a:pt x="0" y="22691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4638672"/>
            <a:ext cx="16230600" cy="1076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250"/>
              </a:lnSpc>
            </a:pPr>
            <a:r>
              <a:rPr lang="en-US" sz="75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Knowledge Mobilization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712371" y="1584057"/>
            <a:ext cx="10863257" cy="88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80"/>
              </a:lnSpc>
              <a:spcBef>
                <a:spcPct val="0"/>
              </a:spcBef>
            </a:pPr>
            <a:r>
              <a:rPr lang="en-US" sz="59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Goals &amp; Target Audience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248377" y="5427311"/>
            <a:ext cx="2565004" cy="1001715"/>
            <a:chOff x="0" y="0"/>
            <a:chExt cx="675557" cy="26382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75557" cy="263826"/>
            </a:xfrm>
            <a:custGeom>
              <a:avLst/>
              <a:gdLst/>
              <a:ahLst/>
              <a:cxnLst/>
              <a:rect l="l" t="t" r="r" b="b"/>
              <a:pathLst>
                <a:path w="675557" h="263826">
                  <a:moveTo>
                    <a:pt x="131913" y="0"/>
                  </a:moveTo>
                  <a:lnTo>
                    <a:pt x="543644" y="0"/>
                  </a:lnTo>
                  <a:cubicBezTo>
                    <a:pt x="616497" y="0"/>
                    <a:pt x="675557" y="59059"/>
                    <a:pt x="675557" y="131913"/>
                  </a:cubicBezTo>
                  <a:lnTo>
                    <a:pt x="675557" y="131913"/>
                  </a:lnTo>
                  <a:cubicBezTo>
                    <a:pt x="675557" y="166899"/>
                    <a:pt x="661659" y="200451"/>
                    <a:pt x="636920" y="225190"/>
                  </a:cubicBezTo>
                  <a:cubicBezTo>
                    <a:pt x="612182" y="249928"/>
                    <a:pt x="578629" y="263826"/>
                    <a:pt x="543644" y="263826"/>
                  </a:cubicBezTo>
                  <a:lnTo>
                    <a:pt x="131913" y="263826"/>
                  </a:lnTo>
                  <a:cubicBezTo>
                    <a:pt x="59059" y="263826"/>
                    <a:pt x="0" y="204767"/>
                    <a:pt x="0" y="131913"/>
                  </a:cubicBezTo>
                  <a:lnTo>
                    <a:pt x="0" y="131913"/>
                  </a:lnTo>
                  <a:cubicBezTo>
                    <a:pt x="0" y="59059"/>
                    <a:pt x="59059" y="0"/>
                    <a:pt x="131913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75557" cy="320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3"/>
                </a:lnSpc>
              </a:pPr>
              <a:r>
                <a:rPr lang="en-US" sz="2102" b="1">
                  <a:solidFill>
                    <a:srgbClr val="FFFFFF"/>
                  </a:solidFill>
                  <a:latin typeface="Verdana Pro Bold"/>
                  <a:ea typeface="Verdana Pro Bold"/>
                  <a:cs typeface="Verdana Pro Bold"/>
                  <a:sym typeface="Verdana Pro Bold"/>
                </a:rPr>
                <a:t>Goals 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578996" y="3886652"/>
            <a:ext cx="3404272" cy="1256848"/>
            <a:chOff x="0" y="0"/>
            <a:chExt cx="896598" cy="33102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96598" cy="331022"/>
            </a:xfrm>
            <a:custGeom>
              <a:avLst/>
              <a:gdLst/>
              <a:ahLst/>
              <a:cxnLst/>
              <a:rect l="l" t="t" r="r" b="b"/>
              <a:pathLst>
                <a:path w="896598" h="331022">
                  <a:moveTo>
                    <a:pt x="115983" y="0"/>
                  </a:moveTo>
                  <a:lnTo>
                    <a:pt x="780615" y="0"/>
                  </a:lnTo>
                  <a:cubicBezTo>
                    <a:pt x="811376" y="0"/>
                    <a:pt x="840877" y="12220"/>
                    <a:pt x="862628" y="33971"/>
                  </a:cubicBezTo>
                  <a:cubicBezTo>
                    <a:pt x="884379" y="55722"/>
                    <a:pt x="896598" y="85222"/>
                    <a:pt x="896598" y="115983"/>
                  </a:cubicBezTo>
                  <a:lnTo>
                    <a:pt x="896598" y="215039"/>
                  </a:lnTo>
                  <a:cubicBezTo>
                    <a:pt x="896598" y="245799"/>
                    <a:pt x="884379" y="275300"/>
                    <a:pt x="862628" y="297051"/>
                  </a:cubicBezTo>
                  <a:cubicBezTo>
                    <a:pt x="840877" y="318802"/>
                    <a:pt x="811376" y="331022"/>
                    <a:pt x="780615" y="331022"/>
                  </a:cubicBezTo>
                  <a:lnTo>
                    <a:pt x="115983" y="331022"/>
                  </a:lnTo>
                  <a:cubicBezTo>
                    <a:pt x="85222" y="331022"/>
                    <a:pt x="55722" y="318802"/>
                    <a:pt x="33971" y="297051"/>
                  </a:cubicBezTo>
                  <a:cubicBezTo>
                    <a:pt x="12220" y="275300"/>
                    <a:pt x="0" y="245799"/>
                    <a:pt x="0" y="215039"/>
                  </a:cubicBezTo>
                  <a:lnTo>
                    <a:pt x="0" y="115983"/>
                  </a:lnTo>
                  <a:cubicBezTo>
                    <a:pt x="0" y="85222"/>
                    <a:pt x="12220" y="55722"/>
                    <a:pt x="33971" y="33971"/>
                  </a:cubicBezTo>
                  <a:cubicBezTo>
                    <a:pt x="55722" y="12220"/>
                    <a:pt x="85222" y="0"/>
                    <a:pt x="115983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896598" cy="3881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3"/>
                </a:lnSpc>
              </a:pPr>
              <a:r>
                <a:rPr lang="en-US" sz="2102" b="1">
                  <a:solidFill>
                    <a:srgbClr val="FFFFFF"/>
                  </a:solidFill>
                  <a:latin typeface="Verdana Pro Bold"/>
                  <a:ea typeface="Verdana Pro Bold"/>
                  <a:cs typeface="Verdana Pro Bold"/>
                  <a:sym typeface="Verdana Pro Bold"/>
                </a:rPr>
                <a:t>Engage Diverse Audiences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578996" y="5427311"/>
            <a:ext cx="3404272" cy="1318227"/>
            <a:chOff x="0" y="0"/>
            <a:chExt cx="896598" cy="34718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96598" cy="347187"/>
            </a:xfrm>
            <a:custGeom>
              <a:avLst/>
              <a:gdLst/>
              <a:ahLst/>
              <a:cxnLst/>
              <a:rect l="l" t="t" r="r" b="b"/>
              <a:pathLst>
                <a:path w="896598" h="347187">
                  <a:moveTo>
                    <a:pt x="115983" y="0"/>
                  </a:moveTo>
                  <a:lnTo>
                    <a:pt x="780615" y="0"/>
                  </a:lnTo>
                  <a:cubicBezTo>
                    <a:pt x="811376" y="0"/>
                    <a:pt x="840877" y="12220"/>
                    <a:pt x="862628" y="33971"/>
                  </a:cubicBezTo>
                  <a:cubicBezTo>
                    <a:pt x="884379" y="55722"/>
                    <a:pt x="896598" y="85222"/>
                    <a:pt x="896598" y="115983"/>
                  </a:cubicBezTo>
                  <a:lnTo>
                    <a:pt x="896598" y="231204"/>
                  </a:lnTo>
                  <a:cubicBezTo>
                    <a:pt x="896598" y="261965"/>
                    <a:pt x="884379" y="291466"/>
                    <a:pt x="862628" y="313217"/>
                  </a:cubicBezTo>
                  <a:cubicBezTo>
                    <a:pt x="840877" y="334968"/>
                    <a:pt x="811376" y="347187"/>
                    <a:pt x="780615" y="347187"/>
                  </a:cubicBezTo>
                  <a:lnTo>
                    <a:pt x="115983" y="347187"/>
                  </a:lnTo>
                  <a:cubicBezTo>
                    <a:pt x="85222" y="347187"/>
                    <a:pt x="55722" y="334968"/>
                    <a:pt x="33971" y="313217"/>
                  </a:cubicBezTo>
                  <a:cubicBezTo>
                    <a:pt x="12220" y="291466"/>
                    <a:pt x="0" y="261965"/>
                    <a:pt x="0" y="231204"/>
                  </a:cubicBezTo>
                  <a:lnTo>
                    <a:pt x="0" y="115983"/>
                  </a:lnTo>
                  <a:cubicBezTo>
                    <a:pt x="0" y="85222"/>
                    <a:pt x="12220" y="55722"/>
                    <a:pt x="33971" y="33971"/>
                  </a:cubicBezTo>
                  <a:cubicBezTo>
                    <a:pt x="55722" y="12220"/>
                    <a:pt x="85222" y="0"/>
                    <a:pt x="115983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896598" cy="404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3"/>
                </a:lnSpc>
              </a:pPr>
              <a:r>
                <a:rPr lang="en-US" sz="2102" b="1">
                  <a:solidFill>
                    <a:srgbClr val="FFFFFF"/>
                  </a:solidFill>
                  <a:latin typeface="Verdana Pro Bold"/>
                  <a:ea typeface="Verdana Pro Bold"/>
                  <a:cs typeface="Verdana Pro Bold"/>
                  <a:sym typeface="Verdana Pro Bold"/>
                </a:rPr>
                <a:t>Offer Policy &amp; Service Provider Action Plans 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578996" y="7031288"/>
            <a:ext cx="3404272" cy="1685995"/>
            <a:chOff x="0" y="0"/>
            <a:chExt cx="896598" cy="44404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96598" cy="444048"/>
            </a:xfrm>
            <a:custGeom>
              <a:avLst/>
              <a:gdLst/>
              <a:ahLst/>
              <a:cxnLst/>
              <a:rect l="l" t="t" r="r" b="b"/>
              <a:pathLst>
                <a:path w="896598" h="444048">
                  <a:moveTo>
                    <a:pt x="115983" y="0"/>
                  </a:moveTo>
                  <a:lnTo>
                    <a:pt x="780615" y="0"/>
                  </a:lnTo>
                  <a:cubicBezTo>
                    <a:pt x="811376" y="0"/>
                    <a:pt x="840877" y="12220"/>
                    <a:pt x="862628" y="33971"/>
                  </a:cubicBezTo>
                  <a:cubicBezTo>
                    <a:pt x="884379" y="55722"/>
                    <a:pt x="896598" y="85222"/>
                    <a:pt x="896598" y="115983"/>
                  </a:cubicBezTo>
                  <a:lnTo>
                    <a:pt x="896598" y="328065"/>
                  </a:lnTo>
                  <a:cubicBezTo>
                    <a:pt x="896598" y="358826"/>
                    <a:pt x="884379" y="388326"/>
                    <a:pt x="862628" y="410078"/>
                  </a:cubicBezTo>
                  <a:cubicBezTo>
                    <a:pt x="840877" y="431829"/>
                    <a:pt x="811376" y="444048"/>
                    <a:pt x="780615" y="444048"/>
                  </a:cubicBezTo>
                  <a:lnTo>
                    <a:pt x="115983" y="444048"/>
                  </a:lnTo>
                  <a:cubicBezTo>
                    <a:pt x="85222" y="444048"/>
                    <a:pt x="55722" y="431829"/>
                    <a:pt x="33971" y="410078"/>
                  </a:cubicBezTo>
                  <a:cubicBezTo>
                    <a:pt x="12220" y="388326"/>
                    <a:pt x="0" y="358826"/>
                    <a:pt x="0" y="328065"/>
                  </a:cubicBezTo>
                  <a:lnTo>
                    <a:pt x="0" y="115983"/>
                  </a:lnTo>
                  <a:cubicBezTo>
                    <a:pt x="0" y="85222"/>
                    <a:pt x="12220" y="55722"/>
                    <a:pt x="33971" y="33971"/>
                  </a:cubicBezTo>
                  <a:cubicBezTo>
                    <a:pt x="55722" y="12220"/>
                    <a:pt x="85222" y="0"/>
                    <a:pt x="115983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896598" cy="5011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3"/>
                </a:lnSpc>
              </a:pPr>
              <a:r>
                <a:rPr lang="en-US" sz="2102" b="1">
                  <a:solidFill>
                    <a:srgbClr val="FFFFFF"/>
                  </a:solidFill>
                  <a:latin typeface="Verdana Pro Bold"/>
                  <a:ea typeface="Verdana Pro Bold"/>
                  <a:cs typeface="Verdana Pro Bold"/>
                  <a:sym typeface="Verdana Pro Bold"/>
                </a:rPr>
                <a:t>Make research findings available to front-line service providers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726220" y="3033779"/>
            <a:ext cx="3020607" cy="1285945"/>
            <a:chOff x="0" y="0"/>
            <a:chExt cx="795551" cy="33868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95551" cy="338685"/>
            </a:xfrm>
            <a:custGeom>
              <a:avLst/>
              <a:gdLst/>
              <a:ahLst/>
              <a:cxnLst/>
              <a:rect l="l" t="t" r="r" b="b"/>
              <a:pathLst>
                <a:path w="795551" h="338685">
                  <a:moveTo>
                    <a:pt x="130715" y="0"/>
                  </a:moveTo>
                  <a:lnTo>
                    <a:pt x="664836" y="0"/>
                  </a:lnTo>
                  <a:cubicBezTo>
                    <a:pt x="699504" y="0"/>
                    <a:pt x="732751" y="13772"/>
                    <a:pt x="757265" y="38285"/>
                  </a:cubicBezTo>
                  <a:cubicBezTo>
                    <a:pt x="781779" y="62799"/>
                    <a:pt x="795551" y="96047"/>
                    <a:pt x="795551" y="130715"/>
                  </a:cubicBezTo>
                  <a:lnTo>
                    <a:pt x="795551" y="207970"/>
                  </a:lnTo>
                  <a:cubicBezTo>
                    <a:pt x="795551" y="242638"/>
                    <a:pt x="781779" y="275886"/>
                    <a:pt x="757265" y="300400"/>
                  </a:cubicBezTo>
                  <a:cubicBezTo>
                    <a:pt x="732751" y="324914"/>
                    <a:pt x="699504" y="338685"/>
                    <a:pt x="664836" y="338685"/>
                  </a:cubicBezTo>
                  <a:lnTo>
                    <a:pt x="130715" y="338685"/>
                  </a:lnTo>
                  <a:cubicBezTo>
                    <a:pt x="96047" y="338685"/>
                    <a:pt x="62799" y="324914"/>
                    <a:pt x="38285" y="300400"/>
                  </a:cubicBezTo>
                  <a:cubicBezTo>
                    <a:pt x="13772" y="275886"/>
                    <a:pt x="0" y="242638"/>
                    <a:pt x="0" y="207970"/>
                  </a:cubicBezTo>
                  <a:lnTo>
                    <a:pt x="0" y="130715"/>
                  </a:lnTo>
                  <a:cubicBezTo>
                    <a:pt x="0" y="96047"/>
                    <a:pt x="13772" y="62799"/>
                    <a:pt x="38285" y="38285"/>
                  </a:cubicBezTo>
                  <a:cubicBezTo>
                    <a:pt x="62799" y="13772"/>
                    <a:pt x="96047" y="0"/>
                    <a:pt x="130715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795551" cy="3958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3"/>
                </a:lnSpc>
              </a:pPr>
              <a:r>
                <a:rPr lang="en-US" sz="2102" b="1">
                  <a:solidFill>
                    <a:srgbClr val="FFFFFF"/>
                  </a:solidFill>
                  <a:latin typeface="Verdana Pro Bold"/>
                  <a:ea typeface="Verdana Pro Bold"/>
                  <a:cs typeface="Verdana Pro Bold"/>
                  <a:sym typeface="Verdana Pro Bold"/>
                </a:rPr>
                <a:t>2SLGBTQ+ communities and individuals</a:t>
              </a:r>
            </a:p>
          </p:txBody>
        </p:sp>
      </p:grpSp>
      <p:sp>
        <p:nvSpPr>
          <p:cNvPr id="20" name="AutoShape 20"/>
          <p:cNvSpPr/>
          <p:nvPr/>
        </p:nvSpPr>
        <p:spPr>
          <a:xfrm flipV="1">
            <a:off x="6165807" y="3886652"/>
            <a:ext cx="0" cy="46789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diamond" w="lg" len="lg"/>
            <a:tailEnd type="diamond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1" name="AutoShape 21"/>
          <p:cNvSpPr/>
          <p:nvPr/>
        </p:nvSpPr>
        <p:spPr>
          <a:xfrm>
            <a:off x="4813381" y="5928168"/>
            <a:ext cx="1333376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" name="AutoShape 22"/>
          <p:cNvSpPr/>
          <p:nvPr/>
        </p:nvSpPr>
        <p:spPr>
          <a:xfrm>
            <a:off x="9983269" y="4496026"/>
            <a:ext cx="1333376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" name="AutoShape 23"/>
          <p:cNvSpPr/>
          <p:nvPr/>
        </p:nvSpPr>
        <p:spPr>
          <a:xfrm flipV="1">
            <a:off x="11316645" y="3033779"/>
            <a:ext cx="0" cy="534136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diamond" w="lg" len="lg"/>
            <a:tailEnd type="diamond" w="lg" len="lg"/>
          </a:ln>
        </p:spPr>
        <p:txBody>
          <a:bodyPr/>
          <a:lstStyle/>
          <a:p>
            <a:endParaRPr lang="en-US"/>
          </a:p>
        </p:txBody>
      </p:sp>
      <p:grpSp>
        <p:nvGrpSpPr>
          <p:cNvPr id="24" name="Group 24"/>
          <p:cNvGrpSpPr/>
          <p:nvPr/>
        </p:nvGrpSpPr>
        <p:grpSpPr>
          <a:xfrm>
            <a:off x="11726220" y="4515076"/>
            <a:ext cx="3020607" cy="1001715"/>
            <a:chOff x="0" y="0"/>
            <a:chExt cx="795551" cy="26382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795551" cy="263826"/>
            </a:xfrm>
            <a:custGeom>
              <a:avLst/>
              <a:gdLst/>
              <a:ahLst/>
              <a:cxnLst/>
              <a:rect l="l" t="t" r="r" b="b"/>
              <a:pathLst>
                <a:path w="795551" h="263826">
                  <a:moveTo>
                    <a:pt x="130715" y="0"/>
                  </a:moveTo>
                  <a:lnTo>
                    <a:pt x="664836" y="0"/>
                  </a:lnTo>
                  <a:cubicBezTo>
                    <a:pt x="699504" y="0"/>
                    <a:pt x="732751" y="13772"/>
                    <a:pt x="757265" y="38285"/>
                  </a:cubicBezTo>
                  <a:cubicBezTo>
                    <a:pt x="781779" y="62799"/>
                    <a:pt x="795551" y="96047"/>
                    <a:pt x="795551" y="130715"/>
                  </a:cubicBezTo>
                  <a:lnTo>
                    <a:pt x="795551" y="133111"/>
                  </a:lnTo>
                  <a:cubicBezTo>
                    <a:pt x="795551" y="167779"/>
                    <a:pt x="781779" y="201027"/>
                    <a:pt x="757265" y="225541"/>
                  </a:cubicBezTo>
                  <a:cubicBezTo>
                    <a:pt x="732751" y="250054"/>
                    <a:pt x="699504" y="263826"/>
                    <a:pt x="664836" y="263826"/>
                  </a:cubicBezTo>
                  <a:lnTo>
                    <a:pt x="130715" y="263826"/>
                  </a:lnTo>
                  <a:cubicBezTo>
                    <a:pt x="96047" y="263826"/>
                    <a:pt x="62799" y="250054"/>
                    <a:pt x="38285" y="225541"/>
                  </a:cubicBezTo>
                  <a:cubicBezTo>
                    <a:pt x="13772" y="201027"/>
                    <a:pt x="0" y="167779"/>
                    <a:pt x="0" y="133111"/>
                  </a:cubicBezTo>
                  <a:lnTo>
                    <a:pt x="0" y="130715"/>
                  </a:lnTo>
                  <a:cubicBezTo>
                    <a:pt x="0" y="96047"/>
                    <a:pt x="13772" y="62799"/>
                    <a:pt x="38285" y="38285"/>
                  </a:cubicBezTo>
                  <a:cubicBezTo>
                    <a:pt x="62799" y="13772"/>
                    <a:pt x="96047" y="0"/>
                    <a:pt x="130715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57150"/>
              <a:ext cx="795551" cy="320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3"/>
                </a:lnSpc>
              </a:pPr>
              <a:r>
                <a:rPr lang="en-US" sz="2102" b="1">
                  <a:solidFill>
                    <a:srgbClr val="FFFFFF"/>
                  </a:solidFill>
                  <a:latin typeface="Verdana Pro Bold"/>
                  <a:ea typeface="Verdana Pro Bold"/>
                  <a:cs typeface="Verdana Pro Bold"/>
                  <a:sym typeface="Verdana Pro Bold"/>
                </a:rPr>
                <a:t>Academics &amp; Peer Researchers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1764320" y="5743824"/>
            <a:ext cx="2982507" cy="1285945"/>
            <a:chOff x="0" y="0"/>
            <a:chExt cx="785516" cy="33868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785516" cy="338685"/>
            </a:xfrm>
            <a:custGeom>
              <a:avLst/>
              <a:gdLst/>
              <a:ahLst/>
              <a:cxnLst/>
              <a:rect l="l" t="t" r="r" b="b"/>
              <a:pathLst>
                <a:path w="785516" h="338685">
                  <a:moveTo>
                    <a:pt x="132385" y="0"/>
                  </a:moveTo>
                  <a:lnTo>
                    <a:pt x="653132" y="0"/>
                  </a:lnTo>
                  <a:cubicBezTo>
                    <a:pt x="726246" y="0"/>
                    <a:pt x="785516" y="59271"/>
                    <a:pt x="785516" y="132385"/>
                  </a:cubicBezTo>
                  <a:lnTo>
                    <a:pt x="785516" y="206301"/>
                  </a:lnTo>
                  <a:cubicBezTo>
                    <a:pt x="785516" y="279415"/>
                    <a:pt x="726246" y="338685"/>
                    <a:pt x="653132" y="338685"/>
                  </a:cubicBezTo>
                  <a:lnTo>
                    <a:pt x="132385" y="338685"/>
                  </a:lnTo>
                  <a:cubicBezTo>
                    <a:pt x="59271" y="338685"/>
                    <a:pt x="0" y="279415"/>
                    <a:pt x="0" y="206301"/>
                  </a:cubicBezTo>
                  <a:lnTo>
                    <a:pt x="0" y="132385"/>
                  </a:lnTo>
                  <a:cubicBezTo>
                    <a:pt x="0" y="59271"/>
                    <a:pt x="59271" y="0"/>
                    <a:pt x="132385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48551"/>
              <a:ext cx="740427" cy="2333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3"/>
                </a:lnSpc>
              </a:pPr>
              <a:r>
                <a:rPr lang="en-US" sz="2000" b="1" dirty="0">
                  <a:solidFill>
                    <a:srgbClr val="FFFFFF"/>
                  </a:solidFill>
                  <a:latin typeface="Verdana Pro Bold"/>
                  <a:ea typeface="Verdana Pro Bold"/>
                  <a:cs typeface="Verdana Pro Bold"/>
                  <a:sym typeface="Verdana Pro Bold"/>
                </a:rPr>
                <a:t>Frontline Workers &amp; Service Providers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1726220" y="7373429"/>
            <a:ext cx="3020607" cy="1001715"/>
            <a:chOff x="0" y="0"/>
            <a:chExt cx="795551" cy="26382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795551" cy="263826"/>
            </a:xfrm>
            <a:custGeom>
              <a:avLst/>
              <a:gdLst/>
              <a:ahLst/>
              <a:cxnLst/>
              <a:rect l="l" t="t" r="r" b="b"/>
              <a:pathLst>
                <a:path w="795551" h="263826">
                  <a:moveTo>
                    <a:pt x="130715" y="0"/>
                  </a:moveTo>
                  <a:lnTo>
                    <a:pt x="664836" y="0"/>
                  </a:lnTo>
                  <a:cubicBezTo>
                    <a:pt x="699504" y="0"/>
                    <a:pt x="732751" y="13772"/>
                    <a:pt x="757265" y="38285"/>
                  </a:cubicBezTo>
                  <a:cubicBezTo>
                    <a:pt x="781779" y="62799"/>
                    <a:pt x="795551" y="96047"/>
                    <a:pt x="795551" y="130715"/>
                  </a:cubicBezTo>
                  <a:lnTo>
                    <a:pt x="795551" y="133111"/>
                  </a:lnTo>
                  <a:cubicBezTo>
                    <a:pt x="795551" y="167779"/>
                    <a:pt x="781779" y="201027"/>
                    <a:pt x="757265" y="225541"/>
                  </a:cubicBezTo>
                  <a:cubicBezTo>
                    <a:pt x="732751" y="250054"/>
                    <a:pt x="699504" y="263826"/>
                    <a:pt x="664836" y="263826"/>
                  </a:cubicBezTo>
                  <a:lnTo>
                    <a:pt x="130715" y="263826"/>
                  </a:lnTo>
                  <a:cubicBezTo>
                    <a:pt x="96047" y="263826"/>
                    <a:pt x="62799" y="250054"/>
                    <a:pt x="38285" y="225541"/>
                  </a:cubicBezTo>
                  <a:cubicBezTo>
                    <a:pt x="13772" y="201027"/>
                    <a:pt x="0" y="167779"/>
                    <a:pt x="0" y="133111"/>
                  </a:cubicBezTo>
                  <a:lnTo>
                    <a:pt x="0" y="130715"/>
                  </a:lnTo>
                  <a:cubicBezTo>
                    <a:pt x="0" y="96047"/>
                    <a:pt x="13772" y="62799"/>
                    <a:pt x="38285" y="38285"/>
                  </a:cubicBezTo>
                  <a:cubicBezTo>
                    <a:pt x="62799" y="13772"/>
                    <a:pt x="96047" y="0"/>
                    <a:pt x="130715" y="0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57150"/>
              <a:ext cx="795551" cy="320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3"/>
                </a:lnSpc>
              </a:pPr>
              <a:r>
                <a:rPr lang="en-US" sz="2102" b="1">
                  <a:solidFill>
                    <a:srgbClr val="FFFFFF"/>
                  </a:solidFill>
                  <a:latin typeface="Verdana Pro Bold"/>
                  <a:ea typeface="Verdana Pro Bold"/>
                  <a:cs typeface="Verdana Pro Bold"/>
                  <a:sym typeface="Verdana Pro Bold"/>
                </a:rPr>
                <a:t>Policymakers &amp; Politicians</a:t>
              </a: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2685660" y="4270535"/>
            <a:ext cx="3728221" cy="4291478"/>
          </a:xfrm>
          <a:custGeom>
            <a:avLst/>
            <a:gdLst/>
            <a:ahLst/>
            <a:cxnLst/>
            <a:rect l="l" t="t" r="r" b="b"/>
            <a:pathLst>
              <a:path w="3728221" h="4291478">
                <a:moveTo>
                  <a:pt x="0" y="0"/>
                </a:moveTo>
                <a:lnTo>
                  <a:pt x="3728221" y="0"/>
                </a:lnTo>
                <a:lnTo>
                  <a:pt x="3728221" y="4291478"/>
                </a:lnTo>
                <a:lnTo>
                  <a:pt x="0" y="42914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853084" y="1801867"/>
            <a:ext cx="5321164" cy="1438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60"/>
              </a:lnSpc>
              <a:spcBef>
                <a:spcPct val="0"/>
              </a:spcBef>
            </a:pPr>
            <a:r>
              <a:rPr lang="en-US" sz="48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What we’ve accomplished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59422" y="1763767"/>
            <a:ext cx="8352502" cy="511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59"/>
              </a:lnSpc>
              <a:spcBef>
                <a:spcPct val="0"/>
              </a:spcBef>
            </a:pPr>
            <a:r>
              <a:rPr lang="en-US" sz="3199" b="1">
                <a:solidFill>
                  <a:srgbClr val="D11111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Developing a social media presence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59422" y="2585959"/>
            <a:ext cx="8352502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99"/>
              </a:lnSpc>
              <a:spcBef>
                <a:spcPct val="0"/>
              </a:spcBef>
            </a:pPr>
            <a:r>
              <a:rPr lang="en-US" sz="2999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Social Media Accounts: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59422" y="3357484"/>
            <a:ext cx="8352502" cy="3663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2303" lvl="1" indent="-266151" algn="l">
              <a:lnSpc>
                <a:spcPts val="3698"/>
              </a:lnSpc>
              <a:buFont typeface="Arial"/>
              <a:buChar char="•"/>
            </a:pPr>
            <a:r>
              <a:rPr lang="en-US" sz="2465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Instagram: @lgbtq2sp</a:t>
            </a:r>
          </a:p>
          <a:p>
            <a:pPr algn="l">
              <a:lnSpc>
                <a:spcPts val="3698"/>
              </a:lnSpc>
            </a:pPr>
            <a:r>
              <a:rPr lang="en-US" sz="2465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 </a:t>
            </a:r>
          </a:p>
          <a:p>
            <a:pPr marL="532303" lvl="1" indent="-266151" algn="l">
              <a:lnSpc>
                <a:spcPts val="3698"/>
              </a:lnSpc>
              <a:buFont typeface="Arial"/>
              <a:buChar char="•"/>
            </a:pPr>
            <a:r>
              <a:rPr lang="en-US" sz="2465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Facebook: 2SLGBTQ+ Poverty in Canada: Improving Livelihood and Social Wellbeing </a:t>
            </a:r>
          </a:p>
          <a:p>
            <a:pPr algn="l">
              <a:lnSpc>
                <a:spcPts val="3698"/>
              </a:lnSpc>
            </a:pPr>
            <a:endParaRPr lang="en-US" sz="2465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marL="532303" lvl="1" indent="-266151" algn="l">
              <a:lnSpc>
                <a:spcPts val="3698"/>
              </a:lnSpc>
              <a:buFont typeface="Arial"/>
              <a:buChar char="•"/>
            </a:pPr>
            <a:r>
              <a:rPr lang="en-US" sz="2465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LinkedIn: 2SLGBTQ+ Poverty in Canada: Improving Livelihood and Social Wellbeing</a:t>
            </a:r>
          </a:p>
          <a:p>
            <a:pPr algn="l">
              <a:lnSpc>
                <a:spcPts val="3698"/>
              </a:lnSpc>
            </a:pPr>
            <a:endParaRPr lang="en-US" sz="2465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459422" y="6965554"/>
            <a:ext cx="7354741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99"/>
              </a:lnSpc>
              <a:spcBef>
                <a:spcPct val="0"/>
              </a:spcBef>
            </a:pPr>
            <a:r>
              <a:rPr lang="en-US" sz="2999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Decisions on Platforms: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9422" y="7725592"/>
            <a:ext cx="8352502" cy="1017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Implemented a “Page Like Campaign” 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Left X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314961" y="4506305"/>
            <a:ext cx="3902927" cy="3902927"/>
          </a:xfrm>
          <a:custGeom>
            <a:avLst/>
            <a:gdLst/>
            <a:ahLst/>
            <a:cxnLst/>
            <a:rect l="l" t="t" r="r" b="b"/>
            <a:pathLst>
              <a:path w="3902927" h="3902927">
                <a:moveTo>
                  <a:pt x="0" y="0"/>
                </a:moveTo>
                <a:lnTo>
                  <a:pt x="3902928" y="0"/>
                </a:lnTo>
                <a:lnTo>
                  <a:pt x="3902928" y="3902928"/>
                </a:lnTo>
                <a:lnTo>
                  <a:pt x="0" y="39029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5071835" y="4506305"/>
            <a:ext cx="3902927" cy="3902927"/>
          </a:xfrm>
          <a:custGeom>
            <a:avLst/>
            <a:gdLst/>
            <a:ahLst/>
            <a:cxnLst/>
            <a:rect l="l" t="t" r="r" b="b"/>
            <a:pathLst>
              <a:path w="3902927" h="3902927">
                <a:moveTo>
                  <a:pt x="0" y="0"/>
                </a:moveTo>
                <a:lnTo>
                  <a:pt x="3902927" y="0"/>
                </a:lnTo>
                <a:lnTo>
                  <a:pt x="3902927" y="3902928"/>
                </a:lnTo>
                <a:lnTo>
                  <a:pt x="0" y="39029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9114970" y="4506305"/>
            <a:ext cx="3902927" cy="3902927"/>
          </a:xfrm>
          <a:custGeom>
            <a:avLst/>
            <a:gdLst/>
            <a:ahLst/>
            <a:cxnLst/>
            <a:rect l="l" t="t" r="r" b="b"/>
            <a:pathLst>
              <a:path w="3902927" h="3902927">
                <a:moveTo>
                  <a:pt x="0" y="0"/>
                </a:moveTo>
                <a:lnTo>
                  <a:pt x="3902927" y="0"/>
                </a:lnTo>
                <a:lnTo>
                  <a:pt x="3902927" y="3902928"/>
                </a:lnTo>
                <a:lnTo>
                  <a:pt x="0" y="39029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3017897" y="4506305"/>
            <a:ext cx="3902927" cy="3902927"/>
          </a:xfrm>
          <a:custGeom>
            <a:avLst/>
            <a:gdLst/>
            <a:ahLst/>
            <a:cxnLst/>
            <a:rect l="l" t="t" r="r" b="b"/>
            <a:pathLst>
              <a:path w="3902927" h="3902927">
                <a:moveTo>
                  <a:pt x="0" y="0"/>
                </a:moveTo>
                <a:lnTo>
                  <a:pt x="3902928" y="0"/>
                </a:lnTo>
                <a:lnTo>
                  <a:pt x="3902928" y="3902928"/>
                </a:lnTo>
                <a:lnTo>
                  <a:pt x="0" y="39029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096225" y="1583939"/>
            <a:ext cx="14084886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80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Educational Posts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633377" y="4051890"/>
            <a:ext cx="5532090" cy="304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00"/>
              </a:lnSpc>
              <a:spcBef>
                <a:spcPct val="0"/>
              </a:spcBef>
            </a:pPr>
            <a:r>
              <a:rPr lang="en-US" sz="50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Community Partner Appreciation Posts 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0" y="0"/>
            <a:ext cx="9991514" cy="10287000"/>
            <a:chOff x="0" y="0"/>
            <a:chExt cx="13322019" cy="1371600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1436" r="1436"/>
            <a:stretch>
              <a:fillRect/>
            </a:stretch>
          </p:blipFill>
          <p:spPr>
            <a:xfrm>
              <a:off x="0" y="0"/>
              <a:ext cx="13322019" cy="13716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0890781" cy="10287000"/>
            <a:chOff x="0" y="0"/>
            <a:chExt cx="14521041" cy="13716000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2771" b="2771"/>
            <a:stretch>
              <a:fillRect/>
            </a:stretch>
          </p:blipFill>
          <p:spPr>
            <a:xfrm>
              <a:off x="0" y="0"/>
              <a:ext cx="14521041" cy="13716000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11627014" y="4000500"/>
            <a:ext cx="4567677" cy="2286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00"/>
              </a:lnSpc>
              <a:spcBef>
                <a:spcPct val="0"/>
              </a:spcBef>
            </a:pPr>
            <a:r>
              <a:rPr lang="en-US" sz="50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Left X (formerly Twitter)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97320" y="2848931"/>
            <a:ext cx="3388048" cy="6113868"/>
            <a:chOff x="0" y="0"/>
            <a:chExt cx="3133810" cy="56550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33810" cy="5655085"/>
            </a:xfrm>
            <a:custGeom>
              <a:avLst/>
              <a:gdLst/>
              <a:ahLst/>
              <a:cxnLst/>
              <a:rect l="l" t="t" r="r" b="b"/>
              <a:pathLst>
                <a:path w="3133810" h="5655085">
                  <a:moveTo>
                    <a:pt x="3009350" y="5655085"/>
                  </a:moveTo>
                  <a:lnTo>
                    <a:pt x="124460" y="5655085"/>
                  </a:lnTo>
                  <a:cubicBezTo>
                    <a:pt x="55880" y="5655085"/>
                    <a:pt x="0" y="5599206"/>
                    <a:pt x="0" y="55306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5530626"/>
                  </a:lnTo>
                  <a:cubicBezTo>
                    <a:pt x="3133810" y="5599206"/>
                    <a:pt x="3077930" y="5655085"/>
                    <a:pt x="3009350" y="5655085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062528" y="3180375"/>
            <a:ext cx="2657633" cy="417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53"/>
              </a:lnSpc>
              <a:spcBef>
                <a:spcPct val="0"/>
              </a:spcBef>
            </a:pPr>
            <a:r>
              <a:rPr lang="en-US" sz="2302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The Public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532424" y="2848931"/>
            <a:ext cx="3388048" cy="6113868"/>
            <a:chOff x="0" y="0"/>
            <a:chExt cx="3133810" cy="565508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33810" cy="5655085"/>
            </a:xfrm>
            <a:custGeom>
              <a:avLst/>
              <a:gdLst/>
              <a:ahLst/>
              <a:cxnLst/>
              <a:rect l="l" t="t" r="r" b="b"/>
              <a:pathLst>
                <a:path w="3133810" h="5655085">
                  <a:moveTo>
                    <a:pt x="3009350" y="5655085"/>
                  </a:moveTo>
                  <a:lnTo>
                    <a:pt x="124460" y="5655085"/>
                  </a:lnTo>
                  <a:cubicBezTo>
                    <a:pt x="55880" y="5655085"/>
                    <a:pt x="0" y="5599206"/>
                    <a:pt x="0" y="55306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5530626"/>
                  </a:lnTo>
                  <a:cubicBezTo>
                    <a:pt x="3133810" y="5599206"/>
                    <a:pt x="3077930" y="5655085"/>
                    <a:pt x="3009350" y="5655085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367528" y="2848931"/>
            <a:ext cx="3388048" cy="6113868"/>
            <a:chOff x="0" y="0"/>
            <a:chExt cx="3133810" cy="565508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133810" cy="5655085"/>
            </a:xfrm>
            <a:custGeom>
              <a:avLst/>
              <a:gdLst/>
              <a:ahLst/>
              <a:cxnLst/>
              <a:rect l="l" t="t" r="r" b="b"/>
              <a:pathLst>
                <a:path w="3133810" h="5655085">
                  <a:moveTo>
                    <a:pt x="3009350" y="5655085"/>
                  </a:moveTo>
                  <a:lnTo>
                    <a:pt x="124460" y="5655085"/>
                  </a:lnTo>
                  <a:cubicBezTo>
                    <a:pt x="55880" y="5655085"/>
                    <a:pt x="0" y="5599206"/>
                    <a:pt x="0" y="55306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5530626"/>
                  </a:lnTo>
                  <a:cubicBezTo>
                    <a:pt x="3133810" y="5599206"/>
                    <a:pt x="3077930" y="5655085"/>
                    <a:pt x="3009350" y="5655085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202632" y="2848931"/>
            <a:ext cx="3388048" cy="6113868"/>
            <a:chOff x="0" y="0"/>
            <a:chExt cx="3133810" cy="565508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133810" cy="5655085"/>
            </a:xfrm>
            <a:custGeom>
              <a:avLst/>
              <a:gdLst/>
              <a:ahLst/>
              <a:cxnLst/>
              <a:rect l="l" t="t" r="r" b="b"/>
              <a:pathLst>
                <a:path w="3133810" h="5655085">
                  <a:moveTo>
                    <a:pt x="3009350" y="5655085"/>
                  </a:moveTo>
                  <a:lnTo>
                    <a:pt x="124460" y="5655085"/>
                  </a:lnTo>
                  <a:cubicBezTo>
                    <a:pt x="55880" y="5655085"/>
                    <a:pt x="0" y="5599206"/>
                    <a:pt x="0" y="55306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5530626"/>
                  </a:lnTo>
                  <a:cubicBezTo>
                    <a:pt x="3133810" y="5599206"/>
                    <a:pt x="3077930" y="5655085"/>
                    <a:pt x="3009350" y="5655085"/>
                  </a:cubicBezTo>
                  <a:close/>
                </a:path>
              </a:pathLst>
            </a:custGeom>
            <a:solidFill>
              <a:srgbClr val="F13C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096887" y="1019175"/>
            <a:ext cx="14094227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80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Plans for the Future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730097" y="2995590"/>
            <a:ext cx="2236414" cy="855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53"/>
              </a:lnSpc>
              <a:spcBef>
                <a:spcPct val="0"/>
              </a:spcBef>
            </a:pPr>
            <a:r>
              <a:rPr lang="en-US" sz="2302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Policymakers/Advocates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669976" y="3180375"/>
            <a:ext cx="2657633" cy="417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53"/>
              </a:lnSpc>
              <a:spcBef>
                <a:spcPct val="0"/>
              </a:spcBef>
            </a:pPr>
            <a:r>
              <a:rPr lang="en-US" sz="2302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Academics 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914697" y="1028700"/>
            <a:ext cx="16458607" cy="8699854"/>
            <a:chOff x="0" y="0"/>
            <a:chExt cx="8277467" cy="437538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5632625" y="2917440"/>
            <a:ext cx="3187646" cy="1293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53"/>
              </a:lnSpc>
              <a:spcBef>
                <a:spcPct val="0"/>
              </a:spcBef>
            </a:pPr>
            <a:r>
              <a:rPr lang="en-US" sz="2302" b="1">
                <a:solidFill>
                  <a:srgbClr val="FFFFFF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Non-Profits/Community Groups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403276" y="4153694"/>
            <a:ext cx="2988481" cy="3177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905" lvl="1" indent="-226952" algn="l">
              <a:lnSpc>
                <a:spcPts val="3153"/>
              </a:lnSpc>
              <a:buFont typeface="Arial"/>
              <a:buChar char="•"/>
            </a:pPr>
            <a:r>
              <a:rPr lang="en-US" sz="2102">
                <a:solidFill>
                  <a:srgbClr val="FFFFFF"/>
                </a:solidFill>
                <a:latin typeface="Verdana Pro"/>
                <a:ea typeface="Verdana Pro"/>
                <a:cs typeface="Verdana Pro"/>
                <a:sym typeface="Verdana Pro"/>
              </a:rPr>
              <a:t>Academic conferences </a:t>
            </a:r>
          </a:p>
          <a:p>
            <a:pPr marL="453905" lvl="1" indent="-226952" algn="l">
              <a:lnSpc>
                <a:spcPts val="3153"/>
              </a:lnSpc>
              <a:buFont typeface="Arial"/>
              <a:buChar char="•"/>
            </a:pPr>
            <a:r>
              <a:rPr lang="en-US" sz="2102">
                <a:solidFill>
                  <a:srgbClr val="FFFFFF"/>
                </a:solidFill>
                <a:latin typeface="Verdana Pro"/>
                <a:ea typeface="Verdana Pro"/>
                <a:cs typeface="Verdana Pro"/>
                <a:sym typeface="Verdana Pro"/>
              </a:rPr>
              <a:t>Lunch-and-Learns </a:t>
            </a:r>
          </a:p>
          <a:p>
            <a:pPr marL="453905" lvl="1" indent="-226952" algn="l">
              <a:lnSpc>
                <a:spcPts val="3153"/>
              </a:lnSpc>
              <a:buFont typeface="Arial"/>
              <a:buChar char="•"/>
            </a:pPr>
            <a:r>
              <a:rPr lang="en-US" sz="2102">
                <a:solidFill>
                  <a:srgbClr val="FFFFFF"/>
                </a:solidFill>
                <a:latin typeface="Verdana Pro"/>
                <a:ea typeface="Verdana Pro"/>
                <a:cs typeface="Verdana Pro"/>
                <a:sym typeface="Verdana Pro"/>
              </a:rPr>
              <a:t>Creation &amp; Circulation of infographics, fact sheets, FAQs, pamphlets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548813" y="4108401"/>
            <a:ext cx="2988481" cy="3177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905" lvl="1" indent="-226952" algn="l">
              <a:lnSpc>
                <a:spcPts val="3153"/>
              </a:lnSpc>
              <a:buFont typeface="Arial"/>
              <a:buChar char="•"/>
            </a:pPr>
            <a:r>
              <a:rPr lang="en-US" sz="2102">
                <a:solidFill>
                  <a:srgbClr val="FFFFFF"/>
                </a:solidFill>
                <a:latin typeface="Verdana Pro"/>
                <a:ea typeface="Verdana Pro"/>
                <a:cs typeface="Verdana Pro"/>
                <a:sym typeface="Verdana Pro"/>
              </a:rPr>
              <a:t>Lunch-and-Learns</a:t>
            </a:r>
          </a:p>
          <a:p>
            <a:pPr marL="453905" lvl="1" indent="-226952" algn="l">
              <a:lnSpc>
                <a:spcPts val="3153"/>
              </a:lnSpc>
              <a:buFont typeface="Arial"/>
              <a:buChar char="•"/>
            </a:pPr>
            <a:r>
              <a:rPr lang="en-US" sz="2102">
                <a:solidFill>
                  <a:srgbClr val="FFFFFF"/>
                </a:solidFill>
                <a:latin typeface="Verdana Pro"/>
                <a:ea typeface="Verdana Pro"/>
                <a:cs typeface="Verdana Pro"/>
                <a:sym typeface="Verdana Pro"/>
              </a:rPr>
              <a:t>Creation &amp; Circulation of infographics, fact sheets, FAQs, pamphlets</a:t>
            </a:r>
          </a:p>
          <a:p>
            <a:pPr marL="453905" lvl="1" indent="-226952" algn="l">
              <a:lnSpc>
                <a:spcPts val="3153"/>
              </a:lnSpc>
              <a:buFont typeface="Arial"/>
              <a:buChar char="•"/>
            </a:pPr>
            <a:r>
              <a:rPr lang="en-US" sz="2102">
                <a:solidFill>
                  <a:srgbClr val="FFFFFF"/>
                </a:solidFill>
                <a:latin typeface="Verdana Pro"/>
                <a:ea typeface="Verdana Pro"/>
                <a:cs typeface="Verdana Pro"/>
                <a:sym typeface="Verdana Pro"/>
              </a:rPr>
              <a:t>Policy briefs </a:t>
            </a:r>
          </a:p>
          <a:p>
            <a:pPr marL="453905" lvl="1" indent="-226952" algn="l">
              <a:lnSpc>
                <a:spcPts val="3153"/>
              </a:lnSpc>
              <a:buFont typeface="Arial"/>
              <a:buChar char="•"/>
            </a:pPr>
            <a:r>
              <a:rPr lang="en-US" sz="2102">
                <a:solidFill>
                  <a:srgbClr val="FFFFFF"/>
                </a:solidFill>
                <a:latin typeface="Verdana Pro"/>
                <a:ea typeface="Verdana Pro"/>
                <a:cs typeface="Verdana Pro"/>
                <a:sym typeface="Verdana Pro"/>
              </a:rPr>
              <a:t>Policy roundtables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734317" y="4108401"/>
            <a:ext cx="2988481" cy="2777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905" lvl="1" indent="-226952" algn="l">
              <a:lnSpc>
                <a:spcPts val="3153"/>
              </a:lnSpc>
              <a:buFont typeface="Arial"/>
              <a:buChar char="•"/>
            </a:pPr>
            <a:r>
              <a:rPr lang="en-US" sz="2102">
                <a:solidFill>
                  <a:srgbClr val="FFFFFF"/>
                </a:solidFill>
                <a:latin typeface="Verdana Pro"/>
                <a:ea typeface="Verdana Pro"/>
                <a:cs typeface="Verdana Pro"/>
                <a:sym typeface="Verdana Pro"/>
              </a:rPr>
              <a:t>Creation of short form video content </a:t>
            </a:r>
          </a:p>
          <a:p>
            <a:pPr marL="453905" lvl="1" indent="-226952" algn="l">
              <a:lnSpc>
                <a:spcPts val="3153"/>
              </a:lnSpc>
              <a:buFont typeface="Arial"/>
              <a:buChar char="•"/>
            </a:pPr>
            <a:r>
              <a:rPr lang="en-US" sz="2102">
                <a:solidFill>
                  <a:srgbClr val="FFFFFF"/>
                </a:solidFill>
                <a:latin typeface="Verdana Pro"/>
                <a:ea typeface="Verdana Pro"/>
                <a:cs typeface="Verdana Pro"/>
                <a:sym typeface="Verdana Pro"/>
              </a:rPr>
              <a:t>Creation of Zines/Infographics </a:t>
            </a:r>
          </a:p>
          <a:p>
            <a:pPr marL="453905" lvl="1" indent="-226952" algn="l">
              <a:lnSpc>
                <a:spcPts val="3153"/>
              </a:lnSpc>
              <a:buFont typeface="Arial"/>
              <a:buChar char="•"/>
            </a:pPr>
            <a:r>
              <a:rPr lang="en-US" sz="2102">
                <a:solidFill>
                  <a:srgbClr val="FFFFFF"/>
                </a:solidFill>
                <a:latin typeface="Verdana Pro"/>
                <a:ea typeface="Verdana Pro"/>
                <a:cs typeface="Verdana Pro"/>
                <a:sym typeface="Verdana Pro"/>
              </a:rPr>
              <a:t>Media appearances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732207" y="4328909"/>
            <a:ext cx="2988481" cy="4377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905" lvl="1" indent="-226952" algn="l">
              <a:lnSpc>
                <a:spcPts val="3153"/>
              </a:lnSpc>
              <a:buFont typeface="Arial"/>
              <a:buChar char="•"/>
            </a:pPr>
            <a:r>
              <a:rPr lang="en-US" sz="2102" dirty="0">
                <a:solidFill>
                  <a:srgbClr val="FFFFFF"/>
                </a:solidFill>
                <a:latin typeface="Verdana Pro"/>
                <a:ea typeface="Verdana Pro"/>
                <a:cs typeface="Verdana Pro"/>
                <a:sym typeface="Verdana Pro"/>
              </a:rPr>
              <a:t>Lunch-and-Learns</a:t>
            </a:r>
          </a:p>
          <a:p>
            <a:pPr marL="453905" lvl="1" indent="-226952" algn="l">
              <a:lnSpc>
                <a:spcPts val="3153"/>
              </a:lnSpc>
              <a:buFont typeface="Arial"/>
              <a:buChar char="•"/>
            </a:pPr>
            <a:r>
              <a:rPr lang="en-US" sz="2102" dirty="0">
                <a:solidFill>
                  <a:srgbClr val="FFFFFF"/>
                </a:solidFill>
                <a:latin typeface="Verdana Pro"/>
                <a:ea typeface="Verdana Pro"/>
                <a:cs typeface="Verdana Pro"/>
                <a:sym typeface="Verdana Pro"/>
              </a:rPr>
              <a:t>Attend non-academic conferences </a:t>
            </a:r>
          </a:p>
          <a:p>
            <a:pPr marL="453905" lvl="1" indent="-226952" algn="l">
              <a:lnSpc>
                <a:spcPts val="3153"/>
              </a:lnSpc>
              <a:buFont typeface="Arial"/>
              <a:buChar char="•"/>
            </a:pPr>
            <a:r>
              <a:rPr lang="en-US" sz="2102" dirty="0">
                <a:solidFill>
                  <a:srgbClr val="FFFFFF"/>
                </a:solidFill>
                <a:latin typeface="Verdana Pro"/>
                <a:ea typeface="Verdana Pro"/>
                <a:cs typeface="Verdana Pro"/>
                <a:sym typeface="Verdana Pro"/>
              </a:rPr>
              <a:t>Frontline worker toolkits </a:t>
            </a:r>
          </a:p>
          <a:p>
            <a:pPr marL="453905" lvl="1" indent="-226952" algn="l">
              <a:lnSpc>
                <a:spcPts val="3153"/>
              </a:lnSpc>
              <a:buFont typeface="Arial"/>
              <a:buChar char="•"/>
            </a:pPr>
            <a:r>
              <a:rPr lang="en-US" sz="2102" dirty="0">
                <a:solidFill>
                  <a:srgbClr val="FFFFFF"/>
                </a:solidFill>
                <a:latin typeface="Verdana Pro"/>
                <a:ea typeface="Verdana Pro"/>
                <a:cs typeface="Verdana Pro"/>
                <a:sym typeface="Verdana Pro"/>
              </a:rPr>
              <a:t>Creation &amp; Circulation of infographics, fact sheets, FAQs, pamphlets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690167" y="3616946"/>
            <a:ext cx="7019924" cy="4475201"/>
          </a:xfrm>
          <a:custGeom>
            <a:avLst/>
            <a:gdLst/>
            <a:ahLst/>
            <a:cxnLst/>
            <a:rect l="l" t="t" r="r" b="b"/>
            <a:pathLst>
              <a:path w="7019924" h="4475201">
                <a:moveTo>
                  <a:pt x="0" y="0"/>
                </a:moveTo>
                <a:lnTo>
                  <a:pt x="7019924" y="0"/>
                </a:lnTo>
                <a:lnTo>
                  <a:pt x="7019924" y="4475202"/>
                </a:lnTo>
                <a:lnTo>
                  <a:pt x="0" y="44752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8710091" y="2072351"/>
            <a:ext cx="8000343" cy="6019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6" lvl="1" indent="-323853" algn="l">
              <a:lnSpc>
                <a:spcPts val="6000"/>
              </a:lnSpc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What type of challenges have you been encountering with social media engagement? </a:t>
            </a:r>
          </a:p>
          <a:p>
            <a:pPr algn="l">
              <a:lnSpc>
                <a:spcPts val="6000"/>
              </a:lnSpc>
            </a:pPr>
            <a:endParaRPr lang="en-US" sz="3000" b="1">
              <a:solidFill>
                <a:srgbClr val="000000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  <a:p>
            <a:pPr marL="647706" lvl="1" indent="-323853" algn="l">
              <a:lnSpc>
                <a:spcPts val="6000"/>
              </a:lnSpc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What type of products would be useful for you or your stakeholders to receive the data we’ll be collecting?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42703" y="5869030"/>
            <a:ext cx="16230600" cy="811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19"/>
              </a:lnSpc>
              <a:spcBef>
                <a:spcPct val="0"/>
              </a:spcBef>
            </a:pPr>
            <a:r>
              <a:rPr lang="en-US" sz="47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We want to hear what </a:t>
            </a:r>
            <a:r>
              <a:rPr lang="en-US" sz="4799" i="1">
                <a:solidFill>
                  <a:srgbClr val="000000"/>
                </a:solidFill>
                <a:latin typeface="Verdana Pro Italics"/>
                <a:ea typeface="Verdana Pro Italics"/>
                <a:cs typeface="Verdana Pro Italics"/>
                <a:sym typeface="Verdana Pro Italics"/>
              </a:rPr>
              <a:t>you </a:t>
            </a:r>
            <a:r>
              <a:rPr lang="en-US" sz="479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need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930647"/>
            <a:ext cx="16230600" cy="1212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350"/>
              </a:lnSpc>
            </a:pPr>
            <a:r>
              <a:rPr lang="en-US" sz="85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Audience Engagement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697" y="793573"/>
            <a:ext cx="16458607" cy="8699854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111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6020275" y="7173460"/>
            <a:ext cx="1060826" cy="1060826"/>
          </a:xfrm>
          <a:custGeom>
            <a:avLst/>
            <a:gdLst/>
            <a:ahLst/>
            <a:cxnLst/>
            <a:rect l="l" t="t" r="r" b="b"/>
            <a:pathLst>
              <a:path w="1060826" h="1060826">
                <a:moveTo>
                  <a:pt x="0" y="0"/>
                </a:moveTo>
                <a:lnTo>
                  <a:pt x="1060825" y="0"/>
                </a:lnTo>
                <a:lnTo>
                  <a:pt x="1060825" y="1060826"/>
                </a:lnTo>
                <a:lnTo>
                  <a:pt x="0" y="10608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2966645" y="5867450"/>
            <a:ext cx="2833577" cy="2833577"/>
          </a:xfrm>
          <a:custGeom>
            <a:avLst/>
            <a:gdLst/>
            <a:ahLst/>
            <a:cxnLst/>
            <a:rect l="l" t="t" r="r" b="b"/>
            <a:pathLst>
              <a:path w="2833577" h="2833577">
                <a:moveTo>
                  <a:pt x="0" y="0"/>
                </a:moveTo>
                <a:lnTo>
                  <a:pt x="2833577" y="0"/>
                </a:lnTo>
                <a:lnTo>
                  <a:pt x="2833577" y="2833577"/>
                </a:lnTo>
                <a:lnTo>
                  <a:pt x="0" y="28335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4252117"/>
            <a:ext cx="16230600" cy="1212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350"/>
              </a:lnSpc>
            </a:pPr>
            <a:r>
              <a:rPr lang="en-US" sz="8500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Questions?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4697" y="6348640"/>
            <a:ext cx="16458607" cy="1573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3"/>
              </a:lnSpc>
            </a:pPr>
            <a:r>
              <a:rPr lang="en-US" sz="2702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Thank you! </a:t>
            </a:r>
          </a:p>
          <a:p>
            <a:pPr algn="ctr">
              <a:lnSpc>
                <a:spcPts val="4503"/>
              </a:lnSpc>
            </a:pPr>
            <a:endParaRPr lang="en-US" sz="2702" b="1">
              <a:solidFill>
                <a:srgbClr val="000000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  <a:p>
            <a:pPr algn="ctr">
              <a:lnSpc>
                <a:spcPts val="4053"/>
              </a:lnSpc>
              <a:spcBef>
                <a:spcPct val="0"/>
              </a:spcBef>
            </a:pPr>
            <a:r>
              <a:rPr lang="en-US" sz="2702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lgbtq2s-p@yorku.ca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1544</Words>
  <Application>Microsoft Macintosh PowerPoint</Application>
  <PresentationFormat>Custom</PresentationFormat>
  <Paragraphs>254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Calibri</vt:lpstr>
      <vt:lpstr>Verdana Pro</vt:lpstr>
      <vt:lpstr>Canva Sans Bold</vt:lpstr>
      <vt:lpstr>Verdana Pro Bold Italics</vt:lpstr>
      <vt:lpstr>Verdana Pro Italics</vt:lpstr>
      <vt:lpstr>Verdana Pro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Focusing in on Socioeconomic and Health Needs of 2SLGBTQ+ Communities in Canada: Experiences with a National Study on Poverty</dc:title>
  <cp:lastModifiedBy>Madison Trusolino</cp:lastModifiedBy>
  <cp:revision>3</cp:revision>
  <dcterms:created xsi:type="dcterms:W3CDTF">2006-08-16T00:00:00Z</dcterms:created>
  <dcterms:modified xsi:type="dcterms:W3CDTF">2024-11-28T21:21:04Z</dcterms:modified>
  <dc:identifier>DAGTGiTL22k</dc:identifier>
</cp:coreProperties>
</file>