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307" r:id="rId5"/>
    <p:sldId id="311" r:id="rId6"/>
    <p:sldId id="312" r:id="rId7"/>
    <p:sldId id="313" r:id="rId8"/>
    <p:sldId id="338" r:id="rId9"/>
    <p:sldId id="309" r:id="rId10"/>
    <p:sldId id="352" r:id="rId11"/>
    <p:sldId id="282" r:id="rId12"/>
    <p:sldId id="275" r:id="rId13"/>
    <p:sldId id="345" r:id="rId14"/>
    <p:sldId id="346" r:id="rId15"/>
    <p:sldId id="347" r:id="rId16"/>
    <p:sldId id="349" r:id="rId17"/>
    <p:sldId id="344" r:id="rId18"/>
    <p:sldId id="265" r:id="rId19"/>
    <p:sldId id="299" r:id="rId20"/>
    <p:sldId id="301" r:id="rId21"/>
    <p:sldId id="300" r:id="rId22"/>
    <p:sldId id="302" r:id="rId23"/>
    <p:sldId id="295" r:id="rId24"/>
    <p:sldId id="303" r:id="rId25"/>
    <p:sldId id="283" r:id="rId26"/>
    <p:sldId id="284" r:id="rId27"/>
    <p:sldId id="277" r:id="rId28"/>
    <p:sldId id="279" r:id="rId29"/>
    <p:sldId id="281" r:id="rId30"/>
    <p:sldId id="355" r:id="rId31"/>
    <p:sldId id="356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31"/>
    <p:restoredTop sz="96327"/>
  </p:normalViewPr>
  <p:slideViewPr>
    <p:cSldViewPr snapToGrid="0">
      <p:cViewPr varScale="1">
        <p:scale>
          <a:sx n="124" d="100"/>
          <a:sy n="124" d="100"/>
        </p:scale>
        <p:origin x="200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USA</c:v>
                </c:pt>
                <c:pt idx="1">
                  <c:v>Germany</c:v>
                </c:pt>
                <c:pt idx="2">
                  <c:v>Holland</c:v>
                </c:pt>
                <c:pt idx="3">
                  <c:v>France</c:v>
                </c:pt>
                <c:pt idx="4">
                  <c:v>Australia</c:v>
                </c:pt>
                <c:pt idx="5">
                  <c:v>India</c:v>
                </c:pt>
                <c:pt idx="6">
                  <c:v>Spain</c:v>
                </c:pt>
                <c:pt idx="7">
                  <c:v>UK</c:v>
                </c:pt>
                <c:pt idx="8">
                  <c:v>Austria</c:v>
                </c:pt>
                <c:pt idx="9">
                  <c:v>Canada</c:v>
                </c:pt>
              </c:strCache>
            </c:strRef>
          </c:cat>
          <c:val>
            <c:numRef>
              <c:f>Sheet1!$B$2:$B$11</c:f>
              <c:numCache>
                <c:formatCode>0%</c:formatCode>
                <c:ptCount val="10"/>
                <c:pt idx="0">
                  <c:v>0.17</c:v>
                </c:pt>
                <c:pt idx="1">
                  <c:v>0.12</c:v>
                </c:pt>
                <c:pt idx="2">
                  <c:v>7.0000000000000007E-2</c:v>
                </c:pt>
                <c:pt idx="3">
                  <c:v>0.06</c:v>
                </c:pt>
                <c:pt idx="4">
                  <c:v>0.04</c:v>
                </c:pt>
                <c:pt idx="5">
                  <c:v>0.04</c:v>
                </c:pt>
                <c:pt idx="6">
                  <c:v>0.04</c:v>
                </c:pt>
                <c:pt idx="7">
                  <c:v>0.03</c:v>
                </c:pt>
                <c:pt idx="8">
                  <c:v>0.02</c:v>
                </c:pt>
                <c:pt idx="9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77-0A44-8A6C-79B0211CCE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79349984"/>
        <c:axId val="1179351664"/>
      </c:barChart>
      <c:catAx>
        <c:axId val="1179349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9351664"/>
        <c:crosses val="autoZero"/>
        <c:auto val="1"/>
        <c:lblAlgn val="ctr"/>
        <c:lblOffset val="100"/>
        <c:noMultiLvlLbl val="0"/>
      </c:catAx>
      <c:valAx>
        <c:axId val="1179351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9349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7D5823-7385-BE47-A1D5-79B919EA66ED}" type="doc">
      <dgm:prSet loTypeId="urn:microsoft.com/office/officeart/2005/8/layout/cycle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6CF4DEC-9BF6-FF43-B579-F5F4E83DDDB0}" type="pres">
      <dgm:prSet presAssocID="{CA7D5823-7385-BE47-A1D5-79B919EA66ED}" presName="Name0" presStyleCnt="0">
        <dgm:presLayoutVars>
          <dgm:dir/>
          <dgm:resizeHandles val="exact"/>
        </dgm:presLayoutVars>
      </dgm:prSet>
      <dgm:spPr/>
    </dgm:pt>
    <dgm:pt modelId="{BFE68766-0053-5945-BB18-EA3DE2C586B3}" type="pres">
      <dgm:prSet presAssocID="{CA7D5823-7385-BE47-A1D5-79B919EA66ED}" presName="cycle" presStyleCnt="0"/>
      <dgm:spPr/>
    </dgm:pt>
  </dgm:ptLst>
  <dgm:cxnLst>
    <dgm:cxn modelId="{0AA39BBF-F31A-B24D-A24E-47DC18DF408B}" type="presOf" srcId="{CA7D5823-7385-BE47-A1D5-79B919EA66ED}" destId="{56CF4DEC-9BF6-FF43-B579-F5F4E83DDDB0}" srcOrd="0" destOrd="0" presId="urn:microsoft.com/office/officeart/2005/8/layout/cycle3"/>
    <dgm:cxn modelId="{E6E8846B-7A73-A94D-9D74-1C3D9ADA5A0F}" type="presParOf" srcId="{56CF4DEC-9BF6-FF43-B579-F5F4E83DDDB0}" destId="{BFE68766-0053-5945-BB18-EA3DE2C586B3}" srcOrd="0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854EE4-C109-8245-8245-73277E1E9287}" type="datetimeFigureOut">
              <a:rPr lang="en-US" smtClean="0"/>
              <a:t>10/9/24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A9E9BC-B5C7-4246-BF0B-662CF0B6D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270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52FA9D-D613-2B4D-8259-14867EADA55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562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52FA9D-D613-2B4D-8259-14867EADA55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281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52FA9D-D613-2B4D-8259-14867EADA55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7855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52FA9D-D613-2B4D-8259-14867EADA55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5237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52FA9D-D613-2B4D-8259-14867EADA55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278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52FA9D-D613-2B4D-8259-14867EADA55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720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most varied money and most rapidly emerging market form in history.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ED395-8BFF-344C-9936-5E08197CABC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3788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52FA9D-D613-2B4D-8259-14867EADA55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5712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ED395-8BFF-344C-9936-5E08197CABC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86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46C52-E019-CB5E-4742-540FADEC85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5893BF-C88B-4C79-61D6-69FEFD78F7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41412F-4BA5-7303-759E-0545BF925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956CA-20C5-E24C-A3CE-21DCF6168097}" type="datetimeFigureOut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662038-C901-8637-1F17-84545967A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04D7F4-D3F6-1B35-6D4B-59BD351AF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3C4F-CD09-C94A-97A9-30B561D03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767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F7A7F-6332-663B-AD5C-B2301B1E8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27347E-C94B-CB97-C550-9404DEC048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7EAF43-6C51-7B8E-D720-8CA5D8938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956CA-20C5-E24C-A3CE-21DCF6168097}" type="datetimeFigureOut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87551-1791-15D8-AD70-DBD7FD8CD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2E86D7-4F46-DA87-F3B3-18E420CC2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3C4F-CD09-C94A-97A9-30B561D03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948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5D619-A395-ACBD-68D5-77BFEC102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46F6F6-96D4-9D7F-4035-CDD266E97A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53A9C7-6D0C-0B22-E3B3-02E253CF9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956CA-20C5-E24C-A3CE-21DCF6168097}" type="datetimeFigureOut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A06D68-9BC7-2D22-D871-721EE872C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7FDED4-8509-C41B-34BA-BB8799605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3C4F-CD09-C94A-97A9-30B561D03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652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5AA85-AA7B-36F7-62D4-4D0FF1BC6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27A32D-69A8-AB76-2593-A99D838924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CD81B3-BF58-85D0-AC88-6C2026377D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A7354B-8117-6CB1-DE82-AEB918FE4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956CA-20C5-E24C-A3CE-21DCF6168097}" type="datetimeFigureOut">
              <a:rPr lang="en-US" smtClean="0"/>
              <a:t>10/9/24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732CEF-D5A9-B889-DF27-C959A6BD3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12A2B0-588C-41B0-22AA-4EED37BDE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3C4F-CD09-C94A-97A9-30B561D03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285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68E00-D960-8F9B-45F7-E8A08757C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6FCD1A-ED05-D3C4-0E48-7BED92B133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7FF9C5-4D7C-E6DD-B70E-2AD6FC02E7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3AA2B8-9CBA-5A12-76F0-6B377EC921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13E72C-7CC2-90CB-2FB2-F13D7DCDEB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B96393-1A58-9D29-0140-E67FAE1E4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956CA-20C5-E24C-A3CE-21DCF6168097}" type="datetimeFigureOut">
              <a:rPr lang="en-US" smtClean="0"/>
              <a:t>10/9/24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3AEDEF-BC1A-5745-2E22-D41DB0772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841956-E719-824F-DAED-98701D92E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3C4F-CD09-C94A-97A9-30B561D03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178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D27BF-315D-B619-F002-B4060B5EF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A79C80-E792-1531-B9D6-30FFE6B7D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956CA-20C5-E24C-A3CE-21DCF6168097}" type="datetimeFigureOut">
              <a:rPr lang="en-US" smtClean="0"/>
              <a:t>10/9/24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B51EE4-0614-5A02-F742-53877188C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F45E2B-0D1F-04CE-B3D8-96F81ED61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3C4F-CD09-C94A-97A9-30B561D03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871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1386CA-737C-5ECC-F545-39A4F7C38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956CA-20C5-E24C-A3CE-21DCF6168097}" type="datetimeFigureOut">
              <a:rPr lang="en-US" smtClean="0"/>
              <a:t>10/9/24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CE1B76-C7E2-B85F-0AF7-22B8C2F17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8CF0B7-3FC2-894B-3D22-13E20D1FE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3C4F-CD09-C94A-97A9-30B561D03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834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91381-A6D6-AD7B-6B97-6EA78024F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CAE1C6-7B10-D514-C526-124CF4F976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8D983B-7932-70AB-8C99-07A96A47A4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49758C-65EE-116F-244D-7F080BD00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956CA-20C5-E24C-A3CE-21DCF6168097}" type="datetimeFigureOut">
              <a:rPr lang="en-US" smtClean="0"/>
              <a:t>10/9/24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0BD99A-0B11-1BA5-1130-014316E8F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A0D6D4-F04C-2801-14BE-65E57663A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3C4F-CD09-C94A-97A9-30B561D03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55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8401B-49F8-06A9-4826-331349446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985699-4145-3DCC-0DDC-CDEE81F251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BDB56F-AD0D-D621-C5A1-F9BA4A2304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B32C08-167D-A061-8C17-A089AC214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956CA-20C5-E24C-A3CE-21DCF6168097}" type="datetimeFigureOut">
              <a:rPr lang="en-US" smtClean="0"/>
              <a:t>10/9/24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C0AEBA-5F8D-6686-556E-ACB9E531D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11772E-B3F6-4525-64FB-A8F17568E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3C4F-CD09-C94A-97A9-30B561D03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771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9E657-5014-B4A2-869D-CA8F698ED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2741F5-826A-D8AB-C824-527CEE510C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CCE2D9-3576-B542-6378-003E0816D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956CA-20C5-E24C-A3CE-21DCF6168097}" type="datetimeFigureOut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77171-2DEF-1790-923C-555DC610B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7A7E23-B794-D6DB-659B-A4C7B65C7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3C4F-CD09-C94A-97A9-30B561D03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386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CEC708-2860-5FAE-5D56-3CF9E87B37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65DF27-86AF-BA96-10ED-85B496E756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FEF2A-71C3-F357-E88E-6A406A0D3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956CA-20C5-E24C-A3CE-21DCF6168097}" type="datetimeFigureOut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694228-9151-8C57-F433-C10C37F9A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C04B86-9ED5-70CE-6B6E-D3ED5D702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3C4F-CD09-C94A-97A9-30B561D03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839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CF6273-E807-41FD-86BF-86F52FCA9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4A65A9-B5E2-65C1-6741-7F037B9708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5F2370-D26A-624A-CF72-5A26F459F1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956CA-20C5-E24C-A3CE-21DCF6168097}" type="datetimeFigureOut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C27549-832F-6620-847A-C27435AB32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95C527-CB37-6942-7E67-1224EA9181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23C4F-CD09-C94A-97A9-30B561D03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760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2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1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5281/zenodo.4618865" TargetMode="External"/><Relationship Id="rId2" Type="http://schemas.openxmlformats.org/officeDocument/2006/relationships/hyperlink" Target="https://github.com/enisimsar/DataMoney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795AA8-2352-AA56-15EC-07F4F52256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7762" y="640080"/>
            <a:ext cx="6251110" cy="3566160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sz="4400" dirty="0"/>
              <a:t>New Monies and their Materials: Cryptocurrencies, Blockchains, and their Global Communities 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14EB5C-E871-E10F-6E8A-1466E8C546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7760" y="4502457"/>
            <a:ext cx="6891192" cy="2280640"/>
          </a:xfrm>
        </p:spPr>
        <p:txBody>
          <a:bodyPr>
            <a:normAutofit/>
          </a:bodyPr>
          <a:lstStyle/>
          <a:p>
            <a:pPr algn="l"/>
            <a:r>
              <a:rPr lang="en-US" b="0" i="0" dirty="0">
                <a:effectLst/>
                <a:latin typeface="-apple-system"/>
              </a:rPr>
              <a:t>Institute for Technoscience and Society Seminar Series, York University</a:t>
            </a:r>
          </a:p>
          <a:p>
            <a:pPr algn="l"/>
            <a:r>
              <a:rPr lang="en-US" dirty="0">
                <a:latin typeface="-apple-system"/>
              </a:rPr>
              <a:t>October 24, 2024</a:t>
            </a:r>
          </a:p>
          <a:p>
            <a:pPr algn="l"/>
            <a:r>
              <a:rPr lang="en-US" dirty="0">
                <a:latin typeface="-apple-system"/>
              </a:rPr>
              <a:t>Koray Caliskan, The New School, koraycaliskan@newschool.edu</a:t>
            </a:r>
            <a:endParaRPr lang="en-US" dirty="0"/>
          </a:p>
        </p:txBody>
      </p:sp>
      <p:pic>
        <p:nvPicPr>
          <p:cNvPr id="5" name="Picture 4" descr="A book cover with a black and white text&#10;&#10;Description automatically generated">
            <a:extLst>
              <a:ext uri="{FF2B5EF4-FFF2-40B4-BE49-F238E27FC236}">
                <a16:creationId xmlns:a16="http://schemas.microsoft.com/office/drawing/2014/main" id="{E8B5040C-17D1-7291-F22B-07A7FBA117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6" r="1954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Explosion 2 5">
            <a:extLst>
              <a:ext uri="{FF2B5EF4-FFF2-40B4-BE49-F238E27FC236}">
                <a16:creationId xmlns:a16="http://schemas.microsoft.com/office/drawing/2014/main" id="{A7F00F48-2C4A-FAFB-4EC2-B2D4EFD6E8CC}"/>
              </a:ext>
            </a:extLst>
          </p:cNvPr>
          <p:cNvSpPr/>
          <p:nvPr/>
        </p:nvSpPr>
        <p:spPr>
          <a:xfrm>
            <a:off x="9656451" y="-174827"/>
            <a:ext cx="2655791" cy="2096094"/>
          </a:xfrm>
          <a:prstGeom prst="irregularSeal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057FC9-1750-0A07-3C39-C7756C4CAC54}"/>
              </a:ext>
            </a:extLst>
          </p:cNvPr>
          <p:cNvSpPr txBox="1"/>
          <p:nvPr/>
        </p:nvSpPr>
        <p:spPr>
          <a:xfrm rot="1164855">
            <a:off x="10301094" y="615914"/>
            <a:ext cx="13597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  <a:highlight>
                  <a:srgbClr val="FFFF00"/>
                </a:highlight>
              </a:rPr>
              <a:t>Thank you Kean Birch for the invite!</a:t>
            </a:r>
          </a:p>
        </p:txBody>
      </p:sp>
    </p:spTree>
    <p:extLst>
      <p:ext uri="{BB962C8B-B14F-4D97-AF65-F5344CB8AC3E}">
        <p14:creationId xmlns:p14="http://schemas.microsoft.com/office/powerpoint/2010/main" val="1503214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3F3DDF-6DA6-AA60-8E2A-9E00081DB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sz="5400" dirty="0"/>
              <a:t>Summary</a:t>
            </a:r>
          </a:p>
        </p:txBody>
      </p:sp>
      <p:pic>
        <p:nvPicPr>
          <p:cNvPr id="5" name="Picture 4" descr="Digital graphs and numbers in 3D">
            <a:extLst>
              <a:ext uri="{FF2B5EF4-FFF2-40B4-BE49-F238E27FC236}">
                <a16:creationId xmlns:a16="http://schemas.microsoft.com/office/drawing/2014/main" id="{4C36B70C-A853-4F84-1F2D-8D83D236D3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798" r="25758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628B68-4BC1-2984-F99F-F4CD66B3E1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7430612" cy="3483864"/>
          </a:xfrm>
        </p:spPr>
        <p:txBody>
          <a:bodyPr>
            <a:norm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historically new money material: Data Money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endParaRPr lang="en-US" sz="2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New Accounting Infrastructure: Blockchain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endParaRPr lang="en-US" sz="2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Crypto Markets and Exchange Platforms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endParaRPr lang="en-US" sz="2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Quick Look at Pop Finance </a:t>
            </a:r>
            <a:r>
              <a:rPr lang="en-US" sz="2200" dirty="0">
                <a:latin typeface="Times New Roman" panose="02020603050405020304" pitchFamily="18" charset="0"/>
                <a:ea typeface="Calibri" panose="020F0502020204030204" pitchFamily="34" charset="0"/>
              </a:rPr>
              <a:t>/</a:t>
            </a:r>
            <a:r>
              <a:rPr lang="en-US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Global Crypto Community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endParaRPr lang="en-US" sz="2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New Perspective to regulate and tax Crypto Economies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018519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1520B01-A2E4-41C2-8A8F-7683F2508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C0EB58-8EB0-7007-4C5C-A555A7620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4513" y="841375"/>
            <a:ext cx="3505200" cy="311469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First a Story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F634C0A-A487-42AF-8DFD-4DAD62FE92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0"/>
            <a:ext cx="4087640" cy="6858000"/>
            <a:chOff x="1" y="0"/>
            <a:chExt cx="4087640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412B137-E115-42F2-8CF9-67E40B5D2C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3986041" cy="6858000"/>
            </a:xfrm>
            <a:custGeom>
              <a:avLst/>
              <a:gdLst>
                <a:gd name="connsiteX0" fmla="*/ 0 w 3986041"/>
                <a:gd name="connsiteY0" fmla="*/ 0 h 6858000"/>
                <a:gd name="connsiteX1" fmla="*/ 3066495 w 3986041"/>
                <a:gd name="connsiteY1" fmla="*/ 0 h 6858000"/>
                <a:gd name="connsiteX2" fmla="*/ 3427241 w 3986041"/>
                <a:gd name="connsiteY2" fmla="*/ 1211943 h 6858000"/>
                <a:gd name="connsiteX3" fmla="*/ 3986041 w 3986041"/>
                <a:gd name="connsiteY3" fmla="*/ 4122057 h 6858000"/>
                <a:gd name="connsiteX4" fmla="*/ 3751724 w 3986041"/>
                <a:gd name="connsiteY4" fmla="*/ 6858000 h 6858000"/>
                <a:gd name="connsiteX5" fmla="*/ 0 w 3986041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86041" h="6858000">
                  <a:moveTo>
                    <a:pt x="0" y="0"/>
                  </a:moveTo>
                  <a:lnTo>
                    <a:pt x="3066495" y="0"/>
                  </a:lnTo>
                  <a:lnTo>
                    <a:pt x="3427241" y="1211943"/>
                  </a:lnTo>
                  <a:lnTo>
                    <a:pt x="3986041" y="4122057"/>
                  </a:lnTo>
                  <a:lnTo>
                    <a:pt x="3751724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779E94B-3A8C-4695-9DA1-2EDEFB170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5" name="Content Placeholder 4" descr="A statue of a person in a robe&#10;&#10;Description automatically generated">
            <a:extLst>
              <a:ext uri="{FF2B5EF4-FFF2-40B4-BE49-F238E27FC236}">
                <a16:creationId xmlns:a16="http://schemas.microsoft.com/office/drawing/2014/main" id="{1DF4144B-61E1-CE9A-EA52-1E22A586A5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1" b="3971"/>
          <a:stretch/>
        </p:blipFill>
        <p:spPr>
          <a:xfrm>
            <a:off x="20" y="10"/>
            <a:ext cx="3910064" cy="6857990"/>
          </a:xfrm>
          <a:custGeom>
            <a:avLst/>
            <a:gdLst/>
            <a:ahLst/>
            <a:cxnLst/>
            <a:rect l="l" t="t" r="r" b="b"/>
            <a:pathLst>
              <a:path w="3910084" h="6858000">
                <a:moveTo>
                  <a:pt x="0" y="0"/>
                </a:moveTo>
                <a:lnTo>
                  <a:pt x="2996382" y="0"/>
                </a:lnTo>
                <a:lnTo>
                  <a:pt x="3563333" y="1750276"/>
                </a:lnTo>
                <a:lnTo>
                  <a:pt x="3910084" y="6054385"/>
                </a:lnTo>
                <a:lnTo>
                  <a:pt x="379130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066EE5A2-0D35-4D6A-A5C7-1CA91F740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8589" y="0"/>
            <a:ext cx="1339053" cy="6858000"/>
            <a:chOff x="2661507" y="0"/>
            <a:chExt cx="1339053" cy="68580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DFBB771-C61C-4F38-ABBB-98A2D8476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2432BD6-3DCC-4397-BD7F-3FE84F321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6AA1647-0DA6-4A17-B3E1-95D61BD54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104360" y="0"/>
            <a:ext cx="4087640" cy="6858000"/>
            <a:chOff x="1" y="0"/>
            <a:chExt cx="4087640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F1D8352-2F00-4057-8781-E455C455B9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3986041" cy="6858000"/>
            </a:xfrm>
            <a:custGeom>
              <a:avLst/>
              <a:gdLst>
                <a:gd name="connsiteX0" fmla="*/ 0 w 3986041"/>
                <a:gd name="connsiteY0" fmla="*/ 0 h 6858000"/>
                <a:gd name="connsiteX1" fmla="*/ 3066495 w 3986041"/>
                <a:gd name="connsiteY1" fmla="*/ 0 h 6858000"/>
                <a:gd name="connsiteX2" fmla="*/ 3427241 w 3986041"/>
                <a:gd name="connsiteY2" fmla="*/ 1211943 h 6858000"/>
                <a:gd name="connsiteX3" fmla="*/ 3986041 w 3986041"/>
                <a:gd name="connsiteY3" fmla="*/ 4122057 h 6858000"/>
                <a:gd name="connsiteX4" fmla="*/ 3751724 w 3986041"/>
                <a:gd name="connsiteY4" fmla="*/ 6858000 h 6858000"/>
                <a:gd name="connsiteX5" fmla="*/ 0 w 3986041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86041" h="6858000">
                  <a:moveTo>
                    <a:pt x="0" y="0"/>
                  </a:moveTo>
                  <a:lnTo>
                    <a:pt x="3066495" y="0"/>
                  </a:lnTo>
                  <a:lnTo>
                    <a:pt x="3427241" y="1211943"/>
                  </a:lnTo>
                  <a:lnTo>
                    <a:pt x="3986041" y="4122057"/>
                  </a:lnTo>
                  <a:lnTo>
                    <a:pt x="3751724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BE70D92-7E07-4A6F-BD82-729F71C268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8" name="Picture 7" descr="A statue of a person sitting on a chair&#10;&#10;Description automatically generated">
            <a:extLst>
              <a:ext uri="{FF2B5EF4-FFF2-40B4-BE49-F238E27FC236}">
                <a16:creationId xmlns:a16="http://schemas.microsoft.com/office/drawing/2014/main" id="{FA4CE5CD-B842-BB74-D437-F771117FCAF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-1" b="3971"/>
          <a:stretch/>
        </p:blipFill>
        <p:spPr>
          <a:xfrm>
            <a:off x="8281916" y="1"/>
            <a:ext cx="3910084" cy="6858000"/>
          </a:xfrm>
          <a:custGeom>
            <a:avLst/>
            <a:gdLst/>
            <a:ahLst/>
            <a:cxnLst/>
            <a:rect l="l" t="t" r="r" b="b"/>
            <a:pathLst>
              <a:path w="3910084" h="6858000">
                <a:moveTo>
                  <a:pt x="118775" y="0"/>
                </a:moveTo>
                <a:lnTo>
                  <a:pt x="3910084" y="0"/>
                </a:lnTo>
                <a:lnTo>
                  <a:pt x="3910084" y="6858000"/>
                </a:lnTo>
                <a:lnTo>
                  <a:pt x="913702" y="6858000"/>
                </a:lnTo>
                <a:lnTo>
                  <a:pt x="346751" y="5107724"/>
                </a:lnTo>
                <a:lnTo>
                  <a:pt x="0" y="803615"/>
                </a:lnTo>
                <a:close/>
              </a:path>
            </a:pathLst>
          </a:cu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08D20F07-CD49-4F17-BC00-9429DA80C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104359" y="-2"/>
            <a:ext cx="1339053" cy="6858000"/>
            <a:chOff x="2661507" y="0"/>
            <a:chExt cx="1339053" cy="6858000"/>
          </a:xfrm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11F66703-4D0D-42DF-8150-991FE9F86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96840F9-95E6-4C98-BFE4-21B5954236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C942F1D-5FD4-269C-2800-3A0B66AC3A4B}"/>
              </a:ext>
            </a:extLst>
          </p:cNvPr>
          <p:cNvSpPr txBox="1"/>
          <p:nvPr/>
        </p:nvSpPr>
        <p:spPr>
          <a:xfrm>
            <a:off x="3714026" y="5865430"/>
            <a:ext cx="4839907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Photo Sources: </a:t>
            </a:r>
          </a:p>
          <a:p>
            <a:pPr algn="ctr"/>
            <a:r>
              <a:rPr lang="en-US" sz="1050" dirty="0">
                <a:solidFill>
                  <a:schemeClr val="bg1"/>
                </a:solidFill>
              </a:rPr>
              <a:t>(LEFT)Statue of Marco Polo in Hangzhou, China  (https://</a:t>
            </a:r>
            <a:r>
              <a:rPr lang="en-US" sz="1050" dirty="0" err="1">
                <a:solidFill>
                  <a:schemeClr val="bg1"/>
                </a:solidFill>
              </a:rPr>
              <a:t>en.wikipedia.org</a:t>
            </a:r>
            <a:r>
              <a:rPr lang="en-US" sz="1050" dirty="0">
                <a:solidFill>
                  <a:schemeClr val="bg1"/>
                </a:solidFill>
              </a:rPr>
              <a:t>/wiki/</a:t>
            </a:r>
            <a:r>
              <a:rPr lang="en-US" sz="1050" dirty="0" err="1">
                <a:solidFill>
                  <a:schemeClr val="bg1"/>
                </a:solidFill>
              </a:rPr>
              <a:t>Marco_Polo</a:t>
            </a:r>
            <a:r>
              <a:rPr lang="en-US" sz="1050" dirty="0">
                <a:solidFill>
                  <a:schemeClr val="bg1"/>
                </a:solidFill>
              </a:rPr>
              <a:t>)  </a:t>
            </a:r>
          </a:p>
          <a:p>
            <a:pPr algn="ctr"/>
            <a:r>
              <a:rPr lang="en-US" sz="105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(RIGHT) Statue of Kublai Khan in Ulaanbaatar (https://</a:t>
            </a:r>
            <a:r>
              <a:rPr lang="en-US" sz="105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en.wikipedia.org</a:t>
            </a:r>
            <a:r>
              <a:rPr lang="en-US" sz="105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/wiki/</a:t>
            </a:r>
            <a:r>
              <a:rPr lang="en-US" sz="105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Kublai_Khan</a:t>
            </a:r>
            <a:r>
              <a:rPr lang="en-US" sz="105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#/media/</a:t>
            </a:r>
            <a:r>
              <a:rPr lang="en-US" sz="105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File:Khubilai_statue.jpg</a:t>
            </a:r>
            <a:r>
              <a:rPr lang="en-US" sz="105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)</a:t>
            </a:r>
            <a:endParaRPr lang="en-US" sz="10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010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E0F21-4D9A-5B43-835E-46DB193E3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371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/>
              <a:t>Transformation of Fiat Money: Materiality + Accounting</a:t>
            </a:r>
            <a:endParaRPr lang="en-US" sz="36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837D67B-6BC7-E94C-B2A3-602FBB017D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199" y="1299877"/>
            <a:ext cx="3205480" cy="1358986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25BEB5-A26F-B541-8BE1-B7497B2B1C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593993" y="2311365"/>
            <a:ext cx="1683064" cy="32163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3A1D483-4B6A-EF48-A941-A43935AB9C7D}"/>
              </a:ext>
            </a:extLst>
          </p:cNvPr>
          <p:cNvSpPr txBox="1"/>
          <p:nvPr/>
        </p:nvSpPr>
        <p:spPr>
          <a:xfrm>
            <a:off x="5866121" y="3682793"/>
            <a:ext cx="3638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First Paper Money, 1260 AD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A0A412-B124-BC4F-AF2E-696E534830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5178748"/>
            <a:ext cx="3205481" cy="165164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7C0D233-4FE7-374B-B93A-78A232580E7B}"/>
              </a:ext>
            </a:extLst>
          </p:cNvPr>
          <p:cNvSpPr txBox="1"/>
          <p:nvPr/>
        </p:nvSpPr>
        <p:spPr>
          <a:xfrm>
            <a:off x="5866121" y="5774892"/>
            <a:ext cx="3564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First Data Money, 2008 AD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92CB2E-209A-7A41-A1FD-B83B12835C9E}"/>
              </a:ext>
            </a:extLst>
          </p:cNvPr>
          <p:cNvSpPr txBox="1"/>
          <p:nvPr/>
        </p:nvSpPr>
        <p:spPr>
          <a:xfrm>
            <a:off x="5866121" y="1909947"/>
            <a:ext cx="35241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First Metal Money, 550 BC </a:t>
            </a:r>
          </a:p>
        </p:txBody>
      </p:sp>
    </p:spTree>
    <p:extLst>
      <p:ext uri="{BB962C8B-B14F-4D97-AF65-F5344CB8AC3E}">
        <p14:creationId xmlns:p14="http://schemas.microsoft.com/office/powerpoint/2010/main" val="2486382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0"/>
    </mc:Choice>
    <mc:Fallback xmlns="">
      <p:transition advClick="0" advTm="3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FB9A6-3B46-994C-BEC1-C1572839A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198" y="61174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b="1"/>
              <a:t>ANALOGUE EXCHANGE</a:t>
            </a:r>
            <a:br>
              <a:rPr lang="en-US" sz="3200" b="1"/>
            </a:br>
            <a:endParaRPr lang="en-US" sz="3200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52F66FEB-FF22-D44A-8D84-17EB0A74184E}"/>
              </a:ext>
            </a:extLst>
          </p:cNvPr>
          <p:cNvGraphicFramePr/>
          <p:nvPr/>
        </p:nvGraphicFramePr>
        <p:xfrm>
          <a:off x="369847" y="1721414"/>
          <a:ext cx="5473391" cy="5136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003C24B5-F9A6-5743-9BB7-5A98ACD3E2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4295273" y="534911"/>
            <a:ext cx="2728245" cy="26577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CD9E54-6889-1246-BB0A-961DDA7F991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05868" y="3159306"/>
            <a:ext cx="1021053" cy="183053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B277145-EADE-F148-A7E9-E101452B4FA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4239" y="3960641"/>
            <a:ext cx="1518122" cy="74954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0586B4C-6562-4047-8FC7-8B30C899440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58407" y="5270563"/>
            <a:ext cx="1453183" cy="1394764"/>
          </a:xfrm>
          <a:prstGeom prst="rect">
            <a:avLst/>
          </a:prstGeom>
        </p:spPr>
      </p:pic>
      <p:sp>
        <p:nvSpPr>
          <p:cNvPr id="19" name="Circular Arrow 18">
            <a:extLst>
              <a:ext uri="{FF2B5EF4-FFF2-40B4-BE49-F238E27FC236}">
                <a16:creationId xmlns:a16="http://schemas.microsoft.com/office/drawing/2014/main" id="{6464604A-F445-3843-84D1-E7949AFDB20D}"/>
              </a:ext>
            </a:extLst>
          </p:cNvPr>
          <p:cNvSpPr/>
          <p:nvPr/>
        </p:nvSpPr>
        <p:spPr>
          <a:xfrm rot="7571113">
            <a:off x="6402117" y="5252196"/>
            <a:ext cx="1485912" cy="978408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377570"/>
              <a:gd name="adj5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Circular Arrow 19">
            <a:extLst>
              <a:ext uri="{FF2B5EF4-FFF2-40B4-BE49-F238E27FC236}">
                <a16:creationId xmlns:a16="http://schemas.microsoft.com/office/drawing/2014/main" id="{823C59E2-8E12-F249-8781-7F747E962B1A}"/>
              </a:ext>
            </a:extLst>
          </p:cNvPr>
          <p:cNvSpPr/>
          <p:nvPr/>
        </p:nvSpPr>
        <p:spPr>
          <a:xfrm rot="3956768">
            <a:off x="7030111" y="2450862"/>
            <a:ext cx="1485912" cy="978408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377570"/>
              <a:gd name="adj5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Circular Arrow 20">
            <a:extLst>
              <a:ext uri="{FF2B5EF4-FFF2-40B4-BE49-F238E27FC236}">
                <a16:creationId xmlns:a16="http://schemas.microsoft.com/office/drawing/2014/main" id="{84AC0718-1EE9-BB41-9F89-3E36BA049AAE}"/>
              </a:ext>
            </a:extLst>
          </p:cNvPr>
          <p:cNvSpPr/>
          <p:nvPr/>
        </p:nvSpPr>
        <p:spPr>
          <a:xfrm rot="13543498">
            <a:off x="2962796" y="5094453"/>
            <a:ext cx="1485912" cy="978408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377570"/>
              <a:gd name="adj5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699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0"/>
    </mc:Choice>
    <mc:Fallback xmlns="">
      <p:transition advClick="0" advTm="2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9B2A2657-1607-7A4B-8424-D611DE8A2A54}"/>
              </a:ext>
            </a:extLst>
          </p:cNvPr>
          <p:cNvSpPr txBox="1"/>
          <p:nvPr/>
        </p:nvSpPr>
        <p:spPr>
          <a:xfrm>
            <a:off x="980661" y="37908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F0C80BA-DBC3-F046-8688-3BAF604D756F}"/>
              </a:ext>
            </a:extLst>
          </p:cNvPr>
          <p:cNvSpPr txBox="1"/>
          <p:nvPr/>
        </p:nvSpPr>
        <p:spPr>
          <a:xfrm>
            <a:off x="267631" y="282842"/>
            <a:ext cx="34211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DIGITAL</a:t>
            </a:r>
            <a:r>
              <a:rPr lang="en-US" b="1" dirty="0"/>
              <a:t> </a:t>
            </a:r>
            <a:r>
              <a:rPr lang="en-US" sz="2800" b="1" dirty="0"/>
              <a:t>EXCHANGE</a:t>
            </a:r>
            <a:endParaRPr lang="en-US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1923988-73C9-5544-9843-5F3777267C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629" y="965916"/>
            <a:ext cx="2782934" cy="16764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EB96096-FDAF-3548-B44D-FC65B00EF6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9220" y="3097642"/>
            <a:ext cx="3492780" cy="210401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A84E6ED-2E3B-4745-8A71-99891A0DB3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12" y="4973052"/>
            <a:ext cx="2746433" cy="165442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245B9AC-004A-7541-8D3D-B52A1FCAB5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4710" y="2347764"/>
            <a:ext cx="1169949" cy="2097478"/>
          </a:xfrm>
          <a:prstGeom prst="rect">
            <a:avLst/>
          </a:prstGeom>
        </p:spPr>
      </p:pic>
      <p:sp>
        <p:nvSpPr>
          <p:cNvPr id="19" name="Circular Arrow 18">
            <a:extLst>
              <a:ext uri="{FF2B5EF4-FFF2-40B4-BE49-F238E27FC236}">
                <a16:creationId xmlns:a16="http://schemas.microsoft.com/office/drawing/2014/main" id="{E2A9473D-CCE9-694D-8DD8-9C7355E22D27}"/>
              </a:ext>
            </a:extLst>
          </p:cNvPr>
          <p:cNvSpPr/>
          <p:nvPr/>
        </p:nvSpPr>
        <p:spPr>
          <a:xfrm rot="3956768">
            <a:off x="7486613" y="2608438"/>
            <a:ext cx="1485912" cy="978408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377570"/>
              <a:gd name="adj5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Circular Arrow 20">
            <a:extLst>
              <a:ext uri="{FF2B5EF4-FFF2-40B4-BE49-F238E27FC236}">
                <a16:creationId xmlns:a16="http://schemas.microsoft.com/office/drawing/2014/main" id="{84BCB918-5F27-E549-8D8B-566C1EE51E05}"/>
              </a:ext>
            </a:extLst>
          </p:cNvPr>
          <p:cNvSpPr/>
          <p:nvPr/>
        </p:nvSpPr>
        <p:spPr>
          <a:xfrm rot="7829810">
            <a:off x="7305097" y="5255606"/>
            <a:ext cx="1485912" cy="978408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377570"/>
              <a:gd name="adj5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Circular Arrow 21">
            <a:extLst>
              <a:ext uri="{FF2B5EF4-FFF2-40B4-BE49-F238E27FC236}">
                <a16:creationId xmlns:a16="http://schemas.microsoft.com/office/drawing/2014/main" id="{483D8D36-D0E5-AF40-8468-8C6DFEA3F2FC}"/>
              </a:ext>
            </a:extLst>
          </p:cNvPr>
          <p:cNvSpPr/>
          <p:nvPr/>
        </p:nvSpPr>
        <p:spPr>
          <a:xfrm rot="13805040">
            <a:off x="3266645" y="5367590"/>
            <a:ext cx="1485912" cy="978408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377570"/>
              <a:gd name="adj5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98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0"/>
    </mc:Choice>
    <mc:Fallback xmlns="">
      <p:transition advClick="0" advTm="2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19D89-BDCE-F543-BB07-39E907AE8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rgbClr val="FF0000"/>
                </a:solidFill>
              </a:rPr>
              <a:t>Problem:</a:t>
            </a:r>
            <a:br>
              <a:rPr lang="en-US"/>
            </a:br>
            <a:r>
              <a:rPr lang="en-US"/>
              <a:t>Digital is impossible!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60E743-1285-D741-AAA0-909B874AFA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506662"/>
            <a:ext cx="1124218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>
                <a:solidFill>
                  <a:srgbClr val="00B050"/>
                </a:solidFill>
              </a:rPr>
              <a:t>Solution:</a:t>
            </a:r>
          </a:p>
          <a:p>
            <a:pPr marL="0" indent="0">
              <a:buNone/>
            </a:pPr>
            <a:r>
              <a:rPr lang="en-US" sz="4800"/>
              <a:t>Blockchain!</a:t>
            </a:r>
            <a:r>
              <a:rPr lang="en-US" sz="3600"/>
              <a:t>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/>
              <a:t>	makes fraud impossible.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/>
              <a:t>	operated by accountants called Miners.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/>
              <a:t>	assigns incentives for accounting (Bitcoin).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/>
              <a:t>	no (double-spending and reversibility).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17104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0"/>
    </mc:Choice>
    <mc:Fallback xmlns="">
      <p:transition advClick="0" advTm="2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US"/>
              <a:t>Blockchain:  		A Digital Accounting Ledger</a:t>
            </a:r>
            <a:br>
              <a:rPr lang="en-US"/>
            </a:br>
            <a:r>
              <a:rPr lang="en-US"/>
              <a:t>Cryptocurrency: 	The Reward for book-keeping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365" y="1825625"/>
            <a:ext cx="8796130" cy="5032375"/>
          </a:xfrm>
        </p:spPr>
      </p:pic>
    </p:spTree>
    <p:extLst>
      <p:ext uri="{BB962C8B-B14F-4D97-AF65-F5344CB8AC3E}">
        <p14:creationId xmlns:p14="http://schemas.microsoft.com/office/powerpoint/2010/main" val="948480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5100B-CAA5-7F4A-84C1-C50DB737B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5772" y="2509283"/>
            <a:ext cx="10515600" cy="3236078"/>
          </a:xfrm>
        </p:spPr>
        <p:txBody>
          <a:bodyPr>
            <a:normAutofit/>
          </a:bodyPr>
          <a:lstStyle/>
          <a:p>
            <a:r>
              <a:rPr lang="en-US" sz="3600">
                <a:solidFill>
                  <a:srgbClr val="FF0000"/>
                </a:solidFill>
              </a:rPr>
              <a:t>New Money :			Data Money</a:t>
            </a:r>
            <a:br>
              <a:rPr lang="en-US" sz="3600">
                <a:solidFill>
                  <a:srgbClr val="FF0000"/>
                </a:solidFill>
              </a:rPr>
            </a:br>
            <a:r>
              <a:rPr lang="en-US" sz="3600">
                <a:solidFill>
                  <a:schemeClr val="bg2">
                    <a:lumMod val="25000"/>
                  </a:schemeClr>
                </a:solidFill>
              </a:rPr>
              <a:t>New Material:			Monetize right to send data</a:t>
            </a:r>
            <a:br>
              <a:rPr lang="en-US" sz="3600"/>
            </a:br>
            <a:r>
              <a:rPr lang="en-US" sz="3600">
                <a:solidFill>
                  <a:srgbClr val="00B050"/>
                </a:solidFill>
              </a:rPr>
              <a:t>New Accounting:		Mining</a:t>
            </a:r>
            <a:br>
              <a:rPr lang="en-US" sz="3600"/>
            </a:br>
            <a:br>
              <a:rPr lang="en-US" sz="3600"/>
            </a:br>
            <a:endParaRPr lang="en-US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81D01D-2CAC-DA42-97B3-E9C313319405}"/>
              </a:ext>
            </a:extLst>
          </p:cNvPr>
          <p:cNvSpPr txBox="1"/>
          <p:nvPr/>
        </p:nvSpPr>
        <p:spPr>
          <a:xfrm>
            <a:off x="3785191" y="1403498"/>
            <a:ext cx="39765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3 Novelties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94220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0"/>
    </mc:Choice>
    <mc:Fallback xmlns="">
      <p:transition advClick="0" advTm="20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B1E91-EACA-8298-EC29-C7BF89FD7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C258BC-CFFC-EF38-1173-8564AAC63A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/>
              <a:t>They are 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NOT Digital Currencies 		(Pound is)</a:t>
            </a:r>
          </a:p>
          <a:p>
            <a:pPr marL="0" indent="0">
              <a:buNone/>
            </a:pPr>
            <a:r>
              <a:rPr lang="en-US"/>
              <a:t>NOT Online Monies 			(All money is digitally represented)</a:t>
            </a:r>
          </a:p>
          <a:p>
            <a:pPr marL="0" indent="0">
              <a:buNone/>
            </a:pPr>
            <a:r>
              <a:rPr lang="en-US"/>
              <a:t>NOT Crypto currency 		(Your bank account is crypto too)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They are </a:t>
            </a:r>
            <a:r>
              <a:rPr lang="en-US">
                <a:solidFill>
                  <a:srgbClr val="FF0000"/>
                </a:solidFill>
              </a:rPr>
              <a:t>Material</a:t>
            </a:r>
            <a:r>
              <a:rPr lang="en-US"/>
              <a:t>. Wrong to treat them as mere non-physical.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They supply actual economic service. They will replace Paper.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736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755ABC-24E4-5C43-A311-8DE2B28DA6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/>
              <a:t>As of February 2024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Cryptocurrencies or Data Monies: 	40.000 + (We can make one now)</a:t>
            </a:r>
          </a:p>
          <a:p>
            <a:pPr marL="0" indent="0">
              <a:buNone/>
            </a:pPr>
            <a:r>
              <a:rPr lang="en-US"/>
              <a:t>Markets:  					80,016</a:t>
            </a:r>
          </a:p>
          <a:p>
            <a:pPr marL="0" indent="0">
              <a:buNone/>
            </a:pPr>
            <a:r>
              <a:rPr lang="en-US"/>
              <a:t>Exchange Platforms:			634+</a:t>
            </a:r>
            <a:r>
              <a:rPr lang="en-US" sz="2600"/>
              <a:t>*</a:t>
            </a:r>
          </a:p>
          <a:p>
            <a:pPr marL="0" indent="0">
              <a:buNone/>
            </a:pPr>
            <a:r>
              <a:rPr lang="en-US"/>
              <a:t>Market Cap:  				almost $2T USD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 sz="1800"/>
              <a:t>* Excluding OTC and Informal Exchanges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928E2D-BB3A-A247-ACF7-CED5285E0047}"/>
              </a:ext>
            </a:extLst>
          </p:cNvPr>
          <p:cNvSpPr txBox="1"/>
          <p:nvPr/>
        </p:nvSpPr>
        <p:spPr>
          <a:xfrm>
            <a:off x="838200" y="515815"/>
            <a:ext cx="100701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 quick look at Cryptocurrency Exchange Platforms</a:t>
            </a:r>
          </a:p>
        </p:txBody>
      </p:sp>
    </p:spTree>
    <p:extLst>
      <p:ext uri="{BB962C8B-B14F-4D97-AF65-F5344CB8AC3E}">
        <p14:creationId xmlns:p14="http://schemas.microsoft.com/office/powerpoint/2010/main" val="1580224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3583"/>
    </mc:Choice>
    <mc:Fallback xmlns="">
      <p:transition advClick="0" advTm="13583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5FEEF-D089-504F-8FAA-E9C1672F2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For Social Scientists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0DB81-CFA9-F24C-82EE-A0E5316927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8956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b="1"/>
          </a:p>
          <a:p>
            <a:pPr marL="0" indent="0">
              <a:buNone/>
            </a:pPr>
            <a:r>
              <a:rPr lang="en-US" sz="2400" b="1"/>
              <a:t>Platforms as “cybermediary” </a:t>
            </a:r>
            <a:r>
              <a:rPr lang="en-US" sz="2400"/>
              <a:t>did not picked up (Caillaud &amp; Jullien, 2001)</a:t>
            </a:r>
            <a:endParaRPr lang="en-US" sz="2400" b="1"/>
          </a:p>
          <a:p>
            <a:pPr marL="0" indent="0">
              <a:buNone/>
            </a:pPr>
            <a:endParaRPr lang="en-US" sz="2400" b="1"/>
          </a:p>
          <a:p>
            <a:pPr marL="0" indent="0">
              <a:buNone/>
            </a:pPr>
            <a:r>
              <a:rPr lang="en-US" sz="2400" b="1"/>
              <a:t>Platforms as “markets” </a:t>
            </a:r>
            <a:r>
              <a:rPr lang="en-US" sz="2400"/>
              <a:t>where users obtain value from interacting with other users of the opposite type.  (Wright, 2003). </a:t>
            </a:r>
          </a:p>
          <a:p>
            <a:pPr marL="0" indent="0">
              <a:buNone/>
            </a:pPr>
            <a:endParaRPr lang="en-US" sz="2400"/>
          </a:p>
          <a:p>
            <a:pPr marL="0" indent="0">
              <a:buNone/>
            </a:pPr>
            <a:r>
              <a:rPr lang="en-US" sz="2400" b="1"/>
              <a:t>Platforms as “two-sided markets” </a:t>
            </a:r>
            <a:r>
              <a:rPr lang="en-US" sz="2400"/>
              <a:t>that create network externalities. (Rochet &amp; Tirole, 2003).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11485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3583"/>
    </mc:Choice>
    <mc:Fallback xmlns="">
      <p:transition advClick="0" advTm="13583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A4006-93D9-384B-88B2-9376FBE24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Like X Exchange all Data Money Exchange Platforms works 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363DA-AF31-2D43-87D9-32D388E2D0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/>
              <a:t>as </a:t>
            </a:r>
          </a:p>
          <a:p>
            <a:pPr marL="0" indent="0">
              <a:buNone/>
            </a:pPr>
            <a:r>
              <a:rPr lang="en-US"/>
              <a:t>Mints 		(They make Data Monies)</a:t>
            </a:r>
          </a:p>
          <a:p>
            <a:pPr marL="0" indent="0">
              <a:buNone/>
            </a:pPr>
            <a:r>
              <a:rPr lang="en-US"/>
              <a:t>banks, 	(They lend for trading)</a:t>
            </a:r>
          </a:p>
          <a:p>
            <a:pPr marL="0" indent="0">
              <a:buNone/>
            </a:pPr>
            <a:r>
              <a:rPr lang="en-US"/>
              <a:t>vaults, 	(They keep Monies safe)</a:t>
            </a:r>
          </a:p>
          <a:p>
            <a:pPr marL="0" indent="0">
              <a:buNone/>
            </a:pPr>
            <a:r>
              <a:rPr lang="en-US"/>
              <a:t>exchanges, 	(They harbor markets)</a:t>
            </a:r>
          </a:p>
          <a:p>
            <a:pPr marL="0" indent="0">
              <a:buNone/>
            </a:pPr>
            <a:r>
              <a:rPr lang="en-US"/>
              <a:t>ALSO: </a:t>
            </a:r>
            <a:r>
              <a:rPr lang="en-US">
                <a:solidFill>
                  <a:schemeClr val="accent2">
                    <a:lumMod val="75000"/>
                  </a:schemeClr>
                </a:solidFill>
              </a:rPr>
              <a:t>markets, </a:t>
            </a:r>
            <a:r>
              <a:rPr lang="en-US">
                <a:solidFill>
                  <a:srgbClr val="FF0000"/>
                </a:solidFill>
              </a:rPr>
              <a:t>data centers</a:t>
            </a:r>
            <a:r>
              <a:rPr lang="en-US"/>
              <a:t>, </a:t>
            </a:r>
            <a:r>
              <a:rPr lang="en-US">
                <a:solidFill>
                  <a:srgbClr val="00B050"/>
                </a:solidFill>
              </a:rPr>
              <a:t>information clearing houses</a:t>
            </a:r>
            <a:r>
              <a:rPr lang="en-US"/>
              <a:t>,  </a:t>
            </a:r>
            <a:r>
              <a:rPr lang="en-US">
                <a:solidFill>
                  <a:srgbClr val="0070C0"/>
                </a:solidFill>
              </a:rPr>
              <a:t>accounting agencies</a:t>
            </a:r>
            <a:r>
              <a:rPr lang="en-US"/>
              <a:t>, and even in a few cases, as </a:t>
            </a:r>
            <a:r>
              <a:rPr lang="en-US">
                <a:solidFill>
                  <a:schemeClr val="accent1"/>
                </a:solidFill>
              </a:rPr>
              <a:t>courts…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812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3583"/>
    </mc:Choice>
    <mc:Fallback xmlns="">
      <p:transition advClick="0" advTm="13583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5A229B-0BE6-2343-9CF6-48F0F9E6E5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787" y="90152"/>
            <a:ext cx="10966938" cy="66454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If cryptocurrency exchange platforms are simultaneously, </a:t>
            </a:r>
          </a:p>
          <a:p>
            <a:pPr marL="0" indent="0">
              <a:buNone/>
            </a:pPr>
            <a:r>
              <a:rPr lang="en-US"/>
              <a:t>	devices, </a:t>
            </a:r>
          </a:p>
          <a:p>
            <a:pPr marL="0" indent="0">
              <a:buNone/>
            </a:pPr>
            <a:r>
              <a:rPr lang="en-US"/>
              <a:t>	places, </a:t>
            </a:r>
          </a:p>
          <a:p>
            <a:pPr marL="0" indent="0">
              <a:buNone/>
            </a:pPr>
            <a:r>
              <a:rPr lang="en-US"/>
              <a:t>	technologies, </a:t>
            </a:r>
          </a:p>
          <a:p>
            <a:pPr marL="0" indent="0">
              <a:buNone/>
            </a:pPr>
            <a:r>
              <a:rPr lang="en-US"/>
              <a:t>	markets, </a:t>
            </a:r>
          </a:p>
          <a:p>
            <a:pPr marL="0" indent="0">
              <a:buNone/>
            </a:pPr>
            <a:r>
              <a:rPr lang="en-US"/>
              <a:t>	companies, </a:t>
            </a:r>
          </a:p>
          <a:p>
            <a:pPr marL="0" indent="0">
              <a:buNone/>
            </a:pPr>
            <a:r>
              <a:rPr lang="en-US"/>
              <a:t>	spaces of encounter,</a:t>
            </a:r>
          </a:p>
          <a:p>
            <a:pPr marL="0" indent="0">
              <a:buNone/>
            </a:pPr>
            <a:r>
              <a:rPr lang="en-US"/>
              <a:t>	and many other things…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how to describe them social scientifically and accurately?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02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3583"/>
    </mc:Choice>
    <mc:Fallback xmlns="">
      <p:transition advClick="0" advTm="13583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E4BB7-9140-E04E-AD52-51E1F9453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23474"/>
            <a:ext cx="2911643" cy="3621505"/>
          </a:xfrm>
        </p:spPr>
        <p:txBody>
          <a:bodyPr>
            <a:normAutofit/>
          </a:bodyPr>
          <a:lstStyle/>
          <a:p>
            <a:r>
              <a:rPr lang="en-US"/>
              <a:t>A Platform</a:t>
            </a:r>
            <a:br>
              <a:rPr lang="en-US"/>
            </a:br>
            <a:r>
              <a:rPr lang="en-US"/>
              <a:t>Illustration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1C4DA85-4D17-A69E-E228-B30CC440DF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11642" y="0"/>
            <a:ext cx="8986868" cy="6858000"/>
          </a:xfrm>
        </p:spPr>
      </p:pic>
    </p:spTree>
    <p:extLst>
      <p:ext uri="{BB962C8B-B14F-4D97-AF65-F5344CB8AC3E}">
        <p14:creationId xmlns:p14="http://schemas.microsoft.com/office/powerpoint/2010/main" val="232703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3583"/>
    </mc:Choice>
    <mc:Fallback xmlns="">
      <p:transition advClick="0" advTm="13583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C3D07-4DD0-CC4B-A7C9-4A07C36D2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Stack Economization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9EDC1-0EBD-7649-A5EA-88CE71F4F3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Actors qualify it as economic.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They use econometric modelling in pricing and market making.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Data Money Exchanges draw on various economization processes such barter, marketization, valuation, minting, assetization processes all made possible in various layers of the stacked platform.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533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3583"/>
    </mc:Choice>
    <mc:Fallback xmlns="">
      <p:transition advClick="0" advTm="13583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A9A6D-E487-C640-BE33-8A0E47181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Ethnography of X Exchange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E057C-0FE0-1446-9E9B-2898D4D9CD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Around 200 Employees</a:t>
            </a:r>
          </a:p>
          <a:p>
            <a:pPr marL="0" indent="0">
              <a:buNone/>
            </a:pPr>
            <a:r>
              <a:rPr lang="en-US"/>
              <a:t>Runs like a regular company.</a:t>
            </a:r>
          </a:p>
          <a:p>
            <a:pPr marL="0" indent="0">
              <a:buNone/>
            </a:pPr>
            <a:r>
              <a:rPr lang="en-US"/>
              <a:t>Open offices.</a:t>
            </a:r>
          </a:p>
          <a:p>
            <a:pPr marL="0" indent="0">
              <a:buNone/>
            </a:pPr>
            <a:r>
              <a:rPr lang="en-US"/>
              <a:t>We can talk about it in q/a.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They smell coffee and industrial carpeting.</a:t>
            </a:r>
          </a:p>
          <a:p>
            <a:pPr marL="0" indent="0">
              <a:buNone/>
            </a:pPr>
            <a:r>
              <a:rPr lang="en-US"/>
              <a:t>Look like any boring office.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41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3583"/>
    </mc:Choice>
    <mc:Fallback xmlns="">
      <p:transition advClick="0" advTm="13583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78F55-26F9-3E4E-A512-4FB82A8AE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My Research about Pop Finance Communities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5D339B-BEB1-ED48-9E45-90D260729C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14462"/>
            <a:ext cx="10920413" cy="544353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/>
          </a:p>
          <a:p>
            <a:pPr marL="0" indent="0">
              <a:buNone/>
            </a:pPr>
            <a:r>
              <a:rPr lang="en-US" sz="2400"/>
              <a:t>Fieldwork			Since March 2018</a:t>
            </a:r>
          </a:p>
          <a:p>
            <a:pPr marL="0" indent="0">
              <a:buNone/>
            </a:pPr>
            <a:r>
              <a:rPr lang="en-US" sz="2400"/>
              <a:t>Interviews 			Interviews with 34 members of the community, including 				the anonymous founder and core team member</a:t>
            </a:r>
          </a:p>
          <a:p>
            <a:pPr marL="0" indent="0">
              <a:buNone/>
            </a:pPr>
            <a:r>
              <a:rPr lang="en-US" sz="2400"/>
              <a:t>Survey				246 Respondents</a:t>
            </a:r>
          </a:p>
          <a:p>
            <a:pPr marL="0" indent="0">
              <a:buNone/>
            </a:pPr>
            <a:r>
              <a:rPr lang="en-US" sz="2400"/>
              <a:t>Computational Analysis : 	Bitcointalk Electra Pages </a:t>
            </a:r>
          </a:p>
          <a:p>
            <a:pPr marL="0" indent="0">
              <a:buNone/>
            </a:pPr>
            <a:r>
              <a:rPr lang="en-US" sz="2400"/>
              <a:t>				@ElectraProtocol 18.7K Twitter Followers’, their 340.00 				followers’ Interactions Data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05434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5A374-5494-0B48-86FB-B996AFE25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816352" cy="7650612"/>
          </a:xfrm>
        </p:spPr>
        <p:txBody>
          <a:bodyPr>
            <a:normAutofit/>
          </a:bodyPr>
          <a:lstStyle/>
          <a:p>
            <a:r>
              <a:rPr lang="en-US" sz="3600"/>
              <a:t>Twitter </a:t>
            </a:r>
            <a:br>
              <a:rPr lang="en-US" sz="3600"/>
            </a:br>
            <a:r>
              <a:rPr lang="en-US" sz="3600"/>
              <a:t>Interaction of</a:t>
            </a:r>
            <a:br>
              <a:rPr lang="en-US" sz="3600"/>
            </a:br>
            <a:r>
              <a:rPr lang="en-US" sz="3600"/>
              <a:t>Electra</a:t>
            </a:r>
            <a:br>
              <a:rPr lang="en-US" sz="3600"/>
            </a:br>
            <a:br>
              <a:rPr lang="en-US" sz="2000"/>
            </a:br>
            <a:r>
              <a:rPr lang="en-US" sz="1600"/>
              <a:t>Data: Twitter Inc.</a:t>
            </a:r>
            <a:br>
              <a:rPr lang="en-US" sz="1600"/>
            </a:br>
            <a:r>
              <a:rPr lang="en-US" sz="1600"/>
              <a:t>Visualization: Graph Commons</a:t>
            </a:r>
            <a:br>
              <a:rPr lang="en-US" sz="1600"/>
            </a:br>
            <a:r>
              <a:rPr lang="en-US" sz="1600"/>
              <a:t>Collaboration: Enis Simsar, </a:t>
            </a:r>
            <a:br>
              <a:rPr lang="en-US" sz="1600"/>
            </a:br>
            <a:r>
              <a:rPr lang="en-US" sz="1600"/>
              <a:t>	      Burak Arikan</a:t>
            </a:r>
            <a:br>
              <a:rPr lang="en-US" sz="1600"/>
            </a:br>
            <a:r>
              <a:rPr lang="en-US" sz="1600"/>
              <a:t>Data location:</a:t>
            </a:r>
            <a:br>
              <a:rPr lang="en-US" sz="1600"/>
            </a:br>
            <a:r>
              <a:rPr lang="en-US" sz="1400"/>
              <a:t>Caliskan and Simsar, 2021. </a:t>
            </a:r>
            <a:r>
              <a:rPr lang="en-US" sz="1400" i="1"/>
              <a:t>Twitter </a:t>
            </a:r>
            <a:br>
              <a:rPr lang="en-US" sz="1400" i="1"/>
            </a:br>
            <a:r>
              <a:rPr lang="en-US" sz="1400" i="1"/>
              <a:t>Interaction Data of Electra </a:t>
            </a:r>
            <a:br>
              <a:rPr lang="en-US" sz="1400" i="1"/>
            </a:br>
            <a:r>
              <a:rPr lang="en-US" sz="1400" i="1"/>
              <a:t>Cryptocurrency Community’s </a:t>
            </a:r>
            <a:br>
              <a:rPr lang="en-US" sz="1400" i="1"/>
            </a:br>
            <a:r>
              <a:rPr lang="en-US" sz="1400" i="1"/>
              <a:t>Twitter Handle Followers </a:t>
            </a:r>
            <a:br>
              <a:rPr lang="en-US" sz="1400" i="1"/>
            </a:br>
            <a:r>
              <a:rPr lang="en-US" sz="1400" i="1"/>
              <a:t>and A Code for Follower Interaction </a:t>
            </a:r>
            <a:br>
              <a:rPr lang="en-US" sz="1400" i="1"/>
            </a:br>
            <a:r>
              <a:rPr lang="en-US" sz="1400" i="1"/>
              <a:t>Analysis</a:t>
            </a:r>
            <a:r>
              <a:rPr lang="en-US" sz="1400"/>
              <a:t>. GitHub Repository </a:t>
            </a:r>
            <a:br>
              <a:rPr lang="en-US" sz="1400"/>
            </a:br>
            <a:r>
              <a:rPr lang="en-US" sz="1400">
                <a:hlinkClick r:id="rId2"/>
              </a:rPr>
              <a:t>https://github.com/enisimsar/DataMoney</a:t>
            </a:r>
            <a:r>
              <a:rPr lang="en-US" sz="1400"/>
              <a:t> </a:t>
            </a:r>
            <a:r>
              <a:rPr lang="en-US" sz="1400" u="sng">
                <a:hlinkClick r:id="rId3"/>
              </a:rPr>
              <a:t>https://doi.org/10.5281/zenodo.4618865</a:t>
            </a:r>
            <a:br>
              <a:rPr lang="en-US" sz="4000"/>
            </a:br>
            <a:endParaRPr lang="en-US" sz="3600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718463BF-4C75-BC4B-9B0E-E19C3D21DC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958084" y="-505725"/>
            <a:ext cx="8801934" cy="7363725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841FAA3-FE16-1E4B-A3EB-053F706AFC6B}"/>
              </a:ext>
            </a:extLst>
          </p:cNvPr>
          <p:cNvSpPr txBox="1"/>
          <p:nvPr/>
        </p:nvSpPr>
        <p:spPr>
          <a:xfrm rot="20285236">
            <a:off x="2223147" y="613988"/>
            <a:ext cx="2556918" cy="369332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DATA available on GitHub</a:t>
            </a:r>
          </a:p>
        </p:txBody>
      </p:sp>
    </p:spTree>
    <p:extLst>
      <p:ext uri="{BB962C8B-B14F-4D97-AF65-F5344CB8AC3E}">
        <p14:creationId xmlns:p14="http://schemas.microsoft.com/office/powerpoint/2010/main" val="76252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AB78-E3A9-CB49-AFB2-177FB9A96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Analysis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851E37-1D0D-C547-88EC-95FA9F26DF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One might think that an actor in a more central cluster would have a larger effect than one in a peripheral cluster. This is not the case. </a:t>
            </a:r>
          </a:p>
          <a:p>
            <a:pPr marL="0" indent="0">
              <a:buNone/>
            </a:pPr>
            <a:r>
              <a:rPr lang="en-US"/>
              <a:t>I look at two variables: </a:t>
            </a:r>
          </a:p>
          <a:p>
            <a:pPr marL="0" indent="0">
              <a:buNone/>
            </a:pPr>
            <a:endParaRPr lang="en-US"/>
          </a:p>
          <a:p>
            <a:pPr marL="514350" indent="-514350">
              <a:buAutoNum type="arabicParenR"/>
            </a:pPr>
            <a:r>
              <a:rPr lang="en-US"/>
              <a:t>Connectedness: the number of connections that an actor has,</a:t>
            </a:r>
          </a:p>
          <a:p>
            <a:pPr marL="514350" indent="-514350">
              <a:buAutoNum type="arabicParenR"/>
            </a:pPr>
            <a:r>
              <a:rPr lang="en-US"/>
              <a:t>Betweenness: the frequency of mentions that an actor makes or receives.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981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A6BC2-6773-1A4C-8CE9-B8C62D84F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2668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altLang="en-US" sz="3600">
                <a:latin typeface="+mn-lt"/>
                <a:ea typeface="Calibri" panose="020F0502020204030204" pitchFamily="34" charset="0"/>
              </a:rPr>
              <a:t>Most Influential Actors in Electra’s Twitter Community:</a:t>
            </a:r>
            <a:br>
              <a:rPr lang="en-US" altLang="en-US" sz="3600">
                <a:latin typeface="+mn-lt"/>
                <a:ea typeface="Calibri" panose="020F0502020204030204" pitchFamily="34" charset="0"/>
              </a:rPr>
            </a:br>
            <a:r>
              <a:rPr lang="en-US" altLang="en-US" sz="3600">
                <a:latin typeface="+mn-lt"/>
                <a:ea typeface="Calibri" panose="020F0502020204030204" pitchFamily="34" charset="0"/>
              </a:rPr>
              <a:t>But </a:t>
            </a:r>
            <a:r>
              <a:rPr lang="en-US" altLang="en-US" sz="3600" b="1">
                <a:solidFill>
                  <a:srgbClr val="FF0000"/>
                </a:solidFill>
                <a:highlight>
                  <a:srgbClr val="FFFF00"/>
                </a:highlight>
                <a:latin typeface="+mn-lt"/>
                <a:ea typeface="Calibri" panose="020F0502020204030204" pitchFamily="34" charset="0"/>
              </a:rPr>
              <a:t>none</a:t>
            </a:r>
            <a:r>
              <a:rPr lang="en-US" altLang="en-US" sz="3600">
                <a:latin typeface="+mn-lt"/>
                <a:ea typeface="Calibri" panose="020F0502020204030204" pitchFamily="34" charset="0"/>
              </a:rPr>
              <a:t> are influential in the Core Team… </a:t>
            </a:r>
            <a:b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1BCDE93-3B21-F849-9FD5-AF5F07B3B2C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781300" y="2413000"/>
          <a:ext cx="6692900" cy="4114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37042">
                  <a:extLst>
                    <a:ext uri="{9D8B030D-6E8A-4147-A177-3AD203B41FA5}">
                      <a16:colId xmlns:a16="http://schemas.microsoft.com/office/drawing/2014/main" val="1487618641"/>
                    </a:ext>
                  </a:extLst>
                </a:gridCol>
                <a:gridCol w="3355858">
                  <a:extLst>
                    <a:ext uri="{9D8B030D-6E8A-4147-A177-3AD203B41FA5}">
                      <a16:colId xmlns:a16="http://schemas.microsoft.com/office/drawing/2014/main" val="200967675"/>
                    </a:ext>
                  </a:extLst>
                </a:gridCol>
              </a:tblGrid>
              <a:tr h="54460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Connectedness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Betweenness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385159239"/>
                  </a:ext>
                </a:extLst>
              </a:tr>
              <a:tr h="54460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074979531"/>
                  </a:ext>
                </a:extLst>
              </a:tr>
              <a:tr h="60511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ElectraPanther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humoalex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819895129"/>
                  </a:ext>
                </a:extLst>
              </a:tr>
              <a:tr h="60511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bitcoins_future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davidgokhshtein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714897094"/>
                  </a:ext>
                </a:extLst>
              </a:tr>
              <a:tr h="60511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PumpingAltcoin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RoyCavalera3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4719320"/>
                  </a:ext>
                </a:extLst>
              </a:tr>
              <a:tr h="60511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humoalex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LinkCrypto1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916292593"/>
                  </a:ext>
                </a:extLst>
              </a:tr>
              <a:tr h="60511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devnullius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devnullius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6673239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2775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76678-7672-B545-89CA-F792891CB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Inter-Platform Dispersion of Community Actors</a:t>
            </a:r>
            <a:endParaRPr lang="en-US" sz="40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C75AEE3-580B-0B44-90F2-E1BD65808206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168" y="2121408"/>
            <a:ext cx="10631424" cy="408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999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D050A5-8996-E442-94AD-28D4F10ADF90}"/>
              </a:ext>
            </a:extLst>
          </p:cNvPr>
          <p:cNvSpPr txBox="1"/>
          <p:nvPr/>
        </p:nvSpPr>
        <p:spPr>
          <a:xfrm>
            <a:off x="0" y="0"/>
            <a:ext cx="176784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All </a:t>
            </a:r>
          </a:p>
          <a:p>
            <a:r>
              <a:rPr lang="en-US" sz="2800" dirty="0"/>
              <a:t>Platforms</a:t>
            </a:r>
          </a:p>
          <a:p>
            <a:r>
              <a:rPr lang="en-US" sz="2800" dirty="0"/>
              <a:t>Visualized</a:t>
            </a:r>
          </a:p>
          <a:p>
            <a:r>
              <a:rPr lang="en-US" sz="2800" dirty="0"/>
              <a:t>Together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C8E4992-EB9B-9F46-9552-9F3DBA3A477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176" y="-182880"/>
            <a:ext cx="11067288" cy="67543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9D6457-AEE1-1E4F-9A09-C0B02C9142C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55" y="4876800"/>
            <a:ext cx="4455097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89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FA250-554D-8D40-8CE6-B3D3910D0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4C975-6667-B547-AD1E-5102420A3C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651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We can locate </a:t>
            </a:r>
            <a:r>
              <a:rPr lang="en-US">
                <a:solidFill>
                  <a:srgbClr val="FF0000"/>
                </a:solidFill>
                <a:highlight>
                  <a:srgbClr val="FFFF00"/>
                </a:highlight>
              </a:rPr>
              <a:t>many centers of power </a:t>
            </a:r>
            <a:r>
              <a:rPr lang="en-US"/>
              <a:t>in a decentralized community.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 sz="3600"/>
              <a:t>Question: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How do we need to calibrate our analysis of power in new economic communities, whose membership is expanding exponentially?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WE DON’T KNOW!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77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34184-1565-FC40-825E-5CE0FD2D5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ELECTRA COMMUNITY:</a:t>
            </a:r>
            <a:br>
              <a:rPr lang="en-US"/>
            </a:br>
            <a:r>
              <a:rPr lang="en-US"/>
              <a:t>The size according to members?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2B008-AD5F-DB41-9389-131813985C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Very Active: 			   	     271</a:t>
            </a:r>
          </a:p>
          <a:p>
            <a:pPr marL="0" indent="0">
              <a:buNone/>
            </a:pPr>
            <a:r>
              <a:rPr lang="en-US"/>
              <a:t>Moderately Active:		   	     536</a:t>
            </a:r>
          </a:p>
          <a:p>
            <a:pPr marL="0" indent="0">
              <a:buNone/>
            </a:pPr>
            <a:r>
              <a:rPr lang="en-US"/>
              <a:t>Less Active:				  3.481</a:t>
            </a:r>
          </a:p>
          <a:p>
            <a:pPr marL="0" indent="0">
              <a:buNone/>
            </a:pPr>
            <a:r>
              <a:rPr lang="en-US"/>
              <a:t>TOTAL					  4.288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Platform with Max Membership:	18.700 (Twitter)</a:t>
            </a:r>
          </a:p>
          <a:p>
            <a:pPr marL="0" indent="0">
              <a:buNone/>
            </a:pPr>
            <a:r>
              <a:rPr lang="en-US"/>
              <a:t>Discord Acceptance:		      	430 (Max Value)		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65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D853C8F-4933-0E4A-85A9-9C67831364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349" y="1985212"/>
            <a:ext cx="11508145" cy="472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19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648CB-5901-224B-B745-F463105F8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076" y="548640"/>
            <a:ext cx="10515600" cy="5652655"/>
          </a:xfrm>
        </p:spPr>
        <p:txBody>
          <a:bodyPr>
            <a:normAutofit fontScale="90000"/>
          </a:bodyPr>
          <a:lstStyle/>
          <a:p>
            <a:r>
              <a:rPr lang="en-US"/>
              <a:t>An “Old” and Financially Conservative Western Community</a:t>
            </a:r>
            <a:br>
              <a:rPr lang="en-US"/>
            </a:br>
            <a:br>
              <a:rPr lang="en-US"/>
            </a:br>
            <a:r>
              <a:rPr lang="en-US"/>
              <a:t>Member since:		</a:t>
            </a:r>
            <a:br>
              <a:rPr lang="en-US"/>
            </a:br>
            <a:br>
              <a:rPr lang="en-US"/>
            </a:br>
            <a:r>
              <a:rPr lang="en-US"/>
              <a:t>2017	%57				</a:t>
            </a:r>
            <a:br>
              <a:rPr lang="en-US"/>
            </a:br>
            <a:r>
              <a:rPr lang="en-US"/>
              <a:t>2018 	%35</a:t>
            </a:r>
            <a:br>
              <a:rPr lang="en-US"/>
            </a:br>
            <a:r>
              <a:rPr lang="en-US"/>
              <a:t>2019	%5</a:t>
            </a:r>
            <a:br>
              <a:rPr lang="en-US"/>
            </a:br>
            <a:r>
              <a:rPr lang="en-US"/>
              <a:t>2020       %3</a:t>
            </a:r>
            <a:br>
              <a:rPr lang="en-US"/>
            </a:b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085DF7-04A1-D942-B911-8423F776EE54}"/>
              </a:ext>
            </a:extLst>
          </p:cNvPr>
          <p:cNvSpPr txBox="1"/>
          <p:nvPr/>
        </p:nvSpPr>
        <p:spPr>
          <a:xfrm>
            <a:off x="4850364" y="3215003"/>
            <a:ext cx="694944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In average %38 of all assets in Crypto.</a:t>
            </a:r>
          </a:p>
          <a:p>
            <a:r>
              <a:rPr lang="en-US" sz="3600" dirty="0"/>
              <a:t>	</a:t>
            </a:r>
            <a:br>
              <a:rPr lang="en-US" sz="3600" dirty="0"/>
            </a:br>
            <a:r>
              <a:rPr lang="en-US" sz="3600" dirty="0"/>
              <a:t>%75 of them have only 22% in Crypto</a:t>
            </a:r>
            <a:br>
              <a:rPr lang="en-US" sz="3600" dirty="0"/>
            </a:b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46071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6269E-2999-4145-B8DA-1099CB8F0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Western, Male, Young, (White), Community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4AF2CA-75AB-E744-AE9B-64DDEC220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7651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800"/>
              <a:t>75% From Europe or North America, 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ECA675-9607-004A-A6FD-DD7FCFB4DB7F}"/>
              </a:ext>
            </a:extLst>
          </p:cNvPr>
          <p:cNvSpPr txBox="1"/>
          <p:nvPr/>
        </p:nvSpPr>
        <p:spPr>
          <a:xfrm>
            <a:off x="6068337" y="1687438"/>
            <a:ext cx="43724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Average Age: 37.6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F211F91-512A-074F-A677-3FA82EADCD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336" y="2884516"/>
            <a:ext cx="7353300" cy="3657600"/>
          </a:xfrm>
          <a:prstGeom prst="rect">
            <a:avLst/>
          </a:prstGeom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8093234C-2997-9B41-9543-37F016B9FEB7}"/>
              </a:ext>
            </a:extLst>
          </p:cNvPr>
          <p:cNvGraphicFramePr/>
          <p:nvPr/>
        </p:nvGraphicFramePr>
        <p:xfrm>
          <a:off x="682336" y="371268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5795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3672100-282D-E04E-8C84-97F6D6DE32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828799"/>
            <a:ext cx="12368463" cy="11300681"/>
          </a:xfrm>
        </p:spPr>
      </p:pic>
    </p:spTree>
    <p:extLst>
      <p:ext uri="{BB962C8B-B14F-4D97-AF65-F5344CB8AC3E}">
        <p14:creationId xmlns:p14="http://schemas.microsoft.com/office/powerpoint/2010/main" val="577573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E1506-786B-A63D-D621-745204BB4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C42ED-A51B-DDA8-0A92-DE4D2DBF0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734D41-69F0-0F5E-1AA1-D34E3AE935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en-US"/>
              <a:t>Data Money is new. We monetize the right to send data.</a:t>
            </a:r>
          </a:p>
          <a:p>
            <a:pPr marL="514350" indent="-514350">
              <a:buAutoNum type="arabicParenR"/>
            </a:pPr>
            <a:r>
              <a:rPr lang="en-US"/>
              <a:t>Platforms are not 2-sided Markets. Look at Stack Economization</a:t>
            </a:r>
          </a:p>
          <a:p>
            <a:pPr marL="514350" indent="-514350">
              <a:buAutoNum type="arabicParenR"/>
            </a:pPr>
            <a:r>
              <a:rPr lang="en-US"/>
              <a:t>Crypto communities are new. Male, Western, Educated, Not nerds.</a:t>
            </a:r>
          </a:p>
          <a:p>
            <a:pPr marL="514350" indent="-514350">
              <a:buAutoNum type="arabicParenR"/>
            </a:pPr>
            <a:r>
              <a:rPr lang="en-US"/>
              <a:t>Future? </a:t>
            </a:r>
          </a:p>
          <a:p>
            <a:pPr lvl="1"/>
            <a:r>
              <a:rPr lang="en-US"/>
              <a:t>No revolution. </a:t>
            </a:r>
          </a:p>
          <a:p>
            <a:pPr lvl="1"/>
            <a:r>
              <a:rPr lang="en-US"/>
              <a:t>Cambrian Explosion of Economic Devices.</a:t>
            </a:r>
          </a:p>
          <a:p>
            <a:pPr lvl="1"/>
            <a:r>
              <a:rPr lang="en-US"/>
              <a:t>New accounting.</a:t>
            </a:r>
          </a:p>
          <a:p>
            <a:pPr lvl="1"/>
            <a:r>
              <a:rPr lang="en-US"/>
              <a:t>Mass tokenization.</a:t>
            </a:r>
          </a:p>
          <a:p>
            <a:pPr marL="514350" indent="-514350">
              <a:buAutoNum type="arabicParenR"/>
            </a:pPr>
            <a:endParaRPr lang="en-US"/>
          </a:p>
          <a:p>
            <a:pPr marL="514350" indent="-514350">
              <a:buAutoNum type="arabi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86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95AA8-2352-AA56-15EC-07F4F52256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7762" y="640080"/>
            <a:ext cx="6251110" cy="3566160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sz="4400" dirty="0"/>
              <a:t>New Monies and their Materials: Cryptocurrencies, Blockchains, and their Global Communities 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14EB5C-E871-E10F-6E8A-1466E8C546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7760" y="4502457"/>
            <a:ext cx="6891192" cy="2280640"/>
          </a:xfrm>
        </p:spPr>
        <p:txBody>
          <a:bodyPr>
            <a:normAutofit/>
          </a:bodyPr>
          <a:lstStyle/>
          <a:p>
            <a:pPr algn="l"/>
            <a:r>
              <a:rPr lang="en-US" b="0" i="0" dirty="0">
                <a:effectLst/>
                <a:latin typeface="-apple-system"/>
              </a:rPr>
              <a:t>Institute for Technoscience and Society Seminar Series, York University</a:t>
            </a:r>
          </a:p>
          <a:p>
            <a:pPr algn="l"/>
            <a:r>
              <a:rPr lang="en-US" dirty="0">
                <a:latin typeface="-apple-system"/>
              </a:rPr>
              <a:t>October 24, 2024</a:t>
            </a:r>
          </a:p>
          <a:p>
            <a:pPr algn="l"/>
            <a:r>
              <a:rPr lang="en-US" dirty="0">
                <a:latin typeface="-apple-system"/>
              </a:rPr>
              <a:t>Koray Caliskan, The New School, koraycaliskan@newschool.edu</a:t>
            </a:r>
            <a:endParaRPr lang="en-US" dirty="0"/>
          </a:p>
        </p:txBody>
      </p:sp>
      <p:pic>
        <p:nvPicPr>
          <p:cNvPr id="5" name="Picture 4" descr="A book cover with a black and white text&#10;&#10;Description automatically generated">
            <a:extLst>
              <a:ext uri="{FF2B5EF4-FFF2-40B4-BE49-F238E27FC236}">
                <a16:creationId xmlns:a16="http://schemas.microsoft.com/office/drawing/2014/main" id="{E8B5040C-17D1-7291-F22B-07A7FBA117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6" r="1954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Explosion 2 5">
            <a:extLst>
              <a:ext uri="{FF2B5EF4-FFF2-40B4-BE49-F238E27FC236}">
                <a16:creationId xmlns:a16="http://schemas.microsoft.com/office/drawing/2014/main" id="{A7F00F48-2C4A-FAFB-4EC2-B2D4EFD6E8CC}"/>
              </a:ext>
            </a:extLst>
          </p:cNvPr>
          <p:cNvSpPr/>
          <p:nvPr/>
        </p:nvSpPr>
        <p:spPr>
          <a:xfrm>
            <a:off x="9656451" y="-174827"/>
            <a:ext cx="2655791" cy="2096094"/>
          </a:xfrm>
          <a:prstGeom prst="irregularSeal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057FC9-1750-0A07-3C39-C7756C4CAC54}"/>
              </a:ext>
            </a:extLst>
          </p:cNvPr>
          <p:cNvSpPr txBox="1"/>
          <p:nvPr/>
        </p:nvSpPr>
        <p:spPr>
          <a:xfrm rot="1164855">
            <a:off x="10301094" y="615914"/>
            <a:ext cx="13597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  <a:highlight>
                  <a:srgbClr val="FFFF00"/>
                </a:highlight>
              </a:rPr>
              <a:t>Thank you Kean Birch for the invite!</a:t>
            </a:r>
          </a:p>
        </p:txBody>
      </p:sp>
    </p:spTree>
    <p:extLst>
      <p:ext uri="{BB962C8B-B14F-4D97-AF65-F5344CB8AC3E}">
        <p14:creationId xmlns:p14="http://schemas.microsoft.com/office/powerpoint/2010/main" val="4174134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1246</Words>
  <Application>Microsoft Macintosh PowerPoint</Application>
  <PresentationFormat>Widescreen</PresentationFormat>
  <Paragraphs>188</Paragraphs>
  <Slides>31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-apple-system</vt:lpstr>
      <vt:lpstr>Aptos</vt:lpstr>
      <vt:lpstr>Arial</vt:lpstr>
      <vt:lpstr>Calibri</vt:lpstr>
      <vt:lpstr>Calibri Light</vt:lpstr>
      <vt:lpstr>Times New Roman</vt:lpstr>
      <vt:lpstr>Office Theme</vt:lpstr>
      <vt:lpstr>New Monies and their Materials: Cryptocurrencies, Blockchains, and their Global Communities  </vt:lpstr>
      <vt:lpstr>Summary</vt:lpstr>
      <vt:lpstr>First a Story</vt:lpstr>
      <vt:lpstr>Transformation of Fiat Money: Materiality + Accounting</vt:lpstr>
      <vt:lpstr>ANALOGUE EXCHANGE </vt:lpstr>
      <vt:lpstr>PowerPoint Presentation</vt:lpstr>
      <vt:lpstr>Problem: Digital is impossible!</vt:lpstr>
      <vt:lpstr>Blockchain:    A Digital Accounting Ledger Cryptocurrency:  The Reward for book-keeping</vt:lpstr>
      <vt:lpstr>New Money :   Data Money New Material:   Monetize right to send data New Accounting:  Mining  </vt:lpstr>
      <vt:lpstr>So:</vt:lpstr>
      <vt:lpstr>PowerPoint Presentation</vt:lpstr>
      <vt:lpstr>For Social Scientists</vt:lpstr>
      <vt:lpstr>Like X Exchange all Data Money Exchange Platforms works as</vt:lpstr>
      <vt:lpstr>PowerPoint Presentation</vt:lpstr>
      <vt:lpstr>A Platform Illustration</vt:lpstr>
      <vt:lpstr>Stack Economization</vt:lpstr>
      <vt:lpstr>Ethnography of X Exchange</vt:lpstr>
      <vt:lpstr>My Research about Pop Finance Communities</vt:lpstr>
      <vt:lpstr>Twitter  Interaction of Electra  Data: Twitter Inc. Visualization: Graph Commons Collaboration: Enis Simsar,         Burak Arikan Data location: Caliskan and Simsar, 2021. Twitter  Interaction Data of Electra  Cryptocurrency Community’s  Twitter Handle Followers  and A Code for Follower Interaction  Analysis. GitHub Repository  https://github.com/enisimsar/DataMoney https://doi.org/10.5281/zenodo.4618865 </vt:lpstr>
      <vt:lpstr>Analysis</vt:lpstr>
      <vt:lpstr>Most Influential Actors in Electra’s Twitter Community: But none are influential in the Core Team…  </vt:lpstr>
      <vt:lpstr>Inter-Platform Dispersion of Community Actors</vt:lpstr>
      <vt:lpstr>PowerPoint Presentation</vt:lpstr>
      <vt:lpstr>So?</vt:lpstr>
      <vt:lpstr>ELECTRA COMMUNITY: The size according to members?</vt:lpstr>
      <vt:lpstr>PowerPoint Presentation</vt:lpstr>
      <vt:lpstr>An “Old” and Financially Conservative Western Community  Member since:    2017 %57     2018  %35 2019 %5 2020       %3 </vt:lpstr>
      <vt:lpstr>A Western, Male, Young, (White), Community</vt:lpstr>
      <vt:lpstr>PowerPoint Presentation</vt:lpstr>
      <vt:lpstr>Conclusion</vt:lpstr>
      <vt:lpstr>New Monies and their Materials: Cryptocurrencies, Blockchains, and their Global Communities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Cryptocurrency, Markets and New Financial Communities </dc:title>
  <dc:creator>Koray Caliskan</dc:creator>
  <cp:lastModifiedBy>Koray Caliskan</cp:lastModifiedBy>
  <cp:revision>2</cp:revision>
  <dcterms:created xsi:type="dcterms:W3CDTF">2023-09-25T12:38:40Z</dcterms:created>
  <dcterms:modified xsi:type="dcterms:W3CDTF">2024-10-09T13:27:20Z</dcterms:modified>
</cp:coreProperties>
</file>